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67" r:id="rId4"/>
    <p:sldId id="341" r:id="rId5"/>
    <p:sldId id="360" r:id="rId6"/>
    <p:sldId id="361" r:id="rId7"/>
    <p:sldId id="362" r:id="rId8"/>
    <p:sldId id="363" r:id="rId9"/>
    <p:sldId id="364" r:id="rId10"/>
    <p:sldId id="365" r:id="rId11"/>
    <p:sldId id="366" r:id="rId12"/>
    <p:sldId id="367" r:id="rId13"/>
    <p:sldId id="368" r:id="rId14"/>
    <p:sldId id="369" r:id="rId15"/>
    <p:sldId id="266" r:id="rId1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3B84AF"/>
    <a:srgbClr val="FF0066"/>
    <a:srgbClr val="FF3300"/>
    <a:srgbClr val="AD9968"/>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90" d="100"/>
          <a:sy n="90" d="100"/>
        </p:scale>
        <p:origin x="-600" y="72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E1A23B08-2F88-4AE8-A4C9-EA3B44417520}" type="datetimeFigureOut">
              <a:rPr lang="en-US"/>
              <a:pPr>
                <a:defRPr/>
              </a:pPr>
              <a:t>9/24/2011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CE74361-BFD5-4298-98D4-5F928D2C06A9}"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020B19FC-A000-4010-A3A2-0A3DD4926B68}"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4"/>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8"/>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4400220E-9EA4-4777-B179-1E7E7E4CA337}"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02026C12-ACA4-47E3-9ECE-AAF0F816E068}"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CA51B075-6E20-4E47-B719-6DC3731975E3}"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3627E846-21EC-45D7-B028-AB23B6C90B81}"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4796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التعليم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74" r:id="rId1"/>
    <p:sldLayoutId id="2147483875" r:id="rId2"/>
    <p:sldLayoutId id="2147483876" r:id="rId3"/>
    <p:sldLayoutId id="2147483877" r:id="rId4"/>
    <p:sldLayoutId id="2147483878" r:id="rId5"/>
    <p:sldLayoutId id="2147483879" r:id="rId6"/>
    <p:sldLayoutId id="2147483880" r:id="rId7"/>
    <p:sldLayoutId id="2147483881" r:id="rId8"/>
    <p:sldLayoutId id="2147483882" r:id="rId9"/>
    <p:sldLayoutId id="2147483883" r:id="rId10"/>
    <p:sldLayoutId id="2147483884"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79C8003C-30CD-4763-A515-188E84484579}"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المقرر</a:t>
            </a:r>
            <a:endParaRPr lang="ar-SA" sz="3700" b="1" dirty="0">
              <a:solidFill>
                <a:schemeClr val="accent1">
                  <a:lumMod val="50000"/>
                </a:schemeClr>
              </a:solidFill>
              <a:latin typeface="AYM Wadiy S_U normal."/>
              <a:cs typeface="Times New Roman" pitchFamily="18" charset="0"/>
            </a:endParaRPr>
          </a:p>
          <a:p>
            <a:pPr algn="ctr">
              <a:defRPr/>
            </a:pPr>
            <a:r>
              <a:rPr lang="ar-SA" sz="2600" b="1" dirty="0">
                <a:solidFill>
                  <a:srgbClr val="7F7F7F"/>
                </a:solidFill>
                <a:latin typeface="Calibri" pitchFamily="34" charset="0"/>
                <a:cs typeface="Times New Roman" pitchFamily="18" charset="0"/>
              </a:rPr>
              <a:t>قضايا ثقافيه معاصره.</a:t>
            </a:r>
          </a:p>
          <a:p>
            <a:pPr algn="ctr">
              <a:defRPr/>
            </a:pPr>
            <a:endParaRPr lang="ar-SA" sz="2600" b="1" dirty="0">
              <a:solidFill>
                <a:srgbClr val="7F7F7F"/>
              </a:solidFill>
              <a:latin typeface="Calibri" pitchFamily="34" charset="0"/>
              <a:cs typeface="Times New Roman" pitchFamily="18" charset="0"/>
            </a:endParaRPr>
          </a:p>
          <a:p>
            <a:pPr algn="ctr">
              <a:defRPr/>
            </a:pPr>
            <a:r>
              <a:rPr lang="ar-SA" sz="2600" b="1" dirty="0">
                <a:solidFill>
                  <a:srgbClr val="7F7F7F"/>
                </a:solidFill>
                <a:latin typeface="Calibri" pitchFamily="34" charset="0"/>
                <a:cs typeface="Times New Roman" pitchFamily="18" charset="0"/>
              </a:rPr>
              <a:t>د. بدران مسعود الحسن.</a:t>
            </a: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243159D1-0FDF-4996-BD03-A58BA292AD1F}"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754AFE7E-6CF8-4E38-B64C-B63E9C985F63}" type="slidenum">
              <a:rPr lang="ar-SA" smtClean="0">
                <a:cs typeface="Arial" pitchFamily="34" charset="0"/>
              </a:rPr>
              <a:pPr/>
              <a:t>2</a:t>
            </a:fld>
            <a:endParaRPr lang="en-US"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b="1" dirty="0" smtClean="0">
                <a:solidFill>
                  <a:schemeClr val="tx1"/>
                </a:solidFill>
                <a:cs typeface="Arial" pitchFamily="34" charset="0"/>
              </a:rPr>
              <a:t>المحاضرة </a:t>
            </a:r>
            <a:r>
              <a:rPr lang="ar-SA" b="1" dirty="0" smtClean="0">
                <a:solidFill>
                  <a:schemeClr val="tx1"/>
                </a:solidFill>
                <a:cs typeface="Arial" pitchFamily="34" charset="0"/>
              </a:rPr>
              <a:t>الخامسة</a:t>
            </a:r>
            <a:endParaRPr lang="en-US" spc="-150" dirty="0" smtClean="0">
              <a:solidFill>
                <a:srgbClr val="376092"/>
              </a:solidFill>
              <a:latin typeface="ae_AlMateen" pitchFamily="2" charset="-78"/>
              <a:cs typeface="ae_AlMateen" pitchFamily="2" charset="-78"/>
            </a:endParaRPr>
          </a:p>
        </p:txBody>
      </p:sp>
      <p:sp>
        <p:nvSpPr>
          <p:cNvPr id="14340" name="Subtitle 5"/>
          <p:cNvSpPr>
            <a:spLocks noGrp="1"/>
          </p:cNvSpPr>
          <p:nvPr>
            <p:ph type="subTitle" idx="1"/>
          </p:nvPr>
        </p:nvSpPr>
        <p:spPr>
          <a:xfrm>
            <a:off x="990600" y="3886200"/>
            <a:ext cx="7429500" cy="1752600"/>
          </a:xfrm>
        </p:spPr>
        <p:txBody>
          <a:bodyPr/>
          <a:lstStyle/>
          <a:p>
            <a:pPr eaLnBrk="1" hangingPunct="1"/>
            <a:r>
              <a:rPr lang="ar-SA" sz="4400" b="1" dirty="0" smtClean="0">
                <a:solidFill>
                  <a:schemeClr val="tx1"/>
                </a:solidFill>
                <a:cs typeface="Arial" pitchFamily="34" charset="0"/>
              </a:rPr>
              <a:t>الاستعمار</a:t>
            </a:r>
            <a:endParaRPr lang="en-US" sz="4400"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15363" name="Text Placeholder 5"/>
          <p:cNvSpPr>
            <a:spLocks noGrp="1"/>
          </p:cNvSpPr>
          <p:nvPr>
            <p:ph idx="1"/>
          </p:nvPr>
        </p:nvSpPr>
        <p:spPr/>
        <p:txBody>
          <a:bodyPr/>
          <a:lstStyle/>
          <a:p>
            <a:pPr rtl="1" eaLnBrk="1" hangingPunct="1">
              <a:buFont typeface="Arial" pitchFamily="34" charset="0"/>
              <a:buChar char="•"/>
            </a:pPr>
            <a:endParaRPr lang="ar-SA" sz="2600" b="1" dirty="0" smtClean="0">
              <a:solidFill>
                <a:srgbClr val="FF0000"/>
              </a:solidFill>
              <a:cs typeface="Simplified Arabic" pitchFamily="2" charset="-78"/>
            </a:endParaRPr>
          </a:p>
          <a:p>
            <a:pPr rtl="1" eaLnBrk="1" hangingPunct="1">
              <a:buFont typeface="Arial" pitchFamily="34" charset="0"/>
              <a:buChar char="•"/>
            </a:pPr>
            <a:endParaRPr lang="ar-SA" sz="2600" b="1" smtClean="0">
              <a:solidFill>
                <a:srgbClr val="FF0000"/>
              </a:solidFill>
              <a:cs typeface="Simplified Arabic" pitchFamily="2" charset="-78"/>
            </a:endParaRPr>
          </a:p>
          <a:p>
            <a:pPr rtl="1" eaLnBrk="1" hangingPunct="1">
              <a:buFont typeface="Arial" pitchFamily="34" charset="0"/>
              <a:buChar char="•"/>
            </a:pPr>
            <a:r>
              <a:rPr lang="ar-SA" sz="2600" b="1" dirty="0" smtClean="0">
                <a:solidFill>
                  <a:srgbClr val="FF0000"/>
                </a:solidFill>
                <a:cs typeface="Simplified Arabic" pitchFamily="2" charset="-78"/>
              </a:rPr>
              <a:t>تعريف الاستعمار</a:t>
            </a:r>
          </a:p>
          <a:p>
            <a:pPr rtl="1" eaLnBrk="1" hangingPunct="1">
              <a:buFont typeface="Arial" pitchFamily="34" charset="0"/>
              <a:buChar char="•"/>
            </a:pPr>
            <a:r>
              <a:rPr lang="ar-SA" sz="2600" b="1" dirty="0" smtClean="0">
                <a:solidFill>
                  <a:srgbClr val="FF0000"/>
                </a:solidFill>
                <a:cs typeface="Simplified Arabic" pitchFamily="2" charset="-78"/>
              </a:rPr>
              <a:t>تاريخ الاستعمار</a:t>
            </a:r>
          </a:p>
          <a:p>
            <a:pPr rtl="1" eaLnBrk="1" hangingPunct="1">
              <a:buFont typeface="Arial" pitchFamily="34" charset="0"/>
              <a:buChar char="•"/>
            </a:pPr>
            <a:r>
              <a:rPr lang="ar-SA" sz="2600" b="1" dirty="0" smtClean="0">
                <a:solidFill>
                  <a:srgbClr val="FF0000"/>
                </a:solidFill>
                <a:cs typeface="Simplified Arabic" pitchFamily="2" charset="-78"/>
              </a:rPr>
              <a:t>أهداف الاستعمار</a:t>
            </a:r>
          </a:p>
          <a:p>
            <a:pPr rtl="1" eaLnBrk="1" hangingPunct="1">
              <a:buFont typeface="Arial" pitchFamily="34" charset="0"/>
              <a:buChar char="•"/>
            </a:pPr>
            <a:r>
              <a:rPr lang="ar-SA" sz="2600" b="1" dirty="0" smtClean="0">
                <a:solidFill>
                  <a:srgbClr val="FF0000"/>
                </a:solidFill>
                <a:cs typeface="Simplified Arabic" pitchFamily="2" charset="-78"/>
              </a:rPr>
              <a:t>آثار الاستعمار الثقافية</a:t>
            </a:r>
            <a:endParaRPr lang="ar-SA" sz="2600" b="1" dirty="0" smtClean="0">
              <a:solidFill>
                <a:srgbClr val="FF0000"/>
              </a:solidFill>
              <a:cs typeface="Simplified Arabic" pitchFamily="2" charset="-78"/>
            </a:endParaRPr>
          </a:p>
          <a:p>
            <a:pPr rtl="1" eaLnBrk="1" hangingPunct="1"/>
            <a:endParaRPr lang="en-US" sz="4000" b="1" i="1" dirty="0" smtClean="0">
              <a:cs typeface="Arial" pitchFamily="34" charset="0"/>
            </a:endParaRPr>
          </a:p>
          <a:p>
            <a:pPr rtl="1" eaLnBrk="1" hangingPunct="1"/>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15364"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F3AB04AD-F20B-4F0C-9A9D-A935BDC7E173}"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r>
              <a:rPr lang="en-US" b="1" u="sng" dirty="0" smtClean="0"/>
              <a:t> </a:t>
            </a:r>
            <a:r>
              <a:rPr lang="ar-SA" b="1" u="sng" dirty="0" smtClean="0"/>
              <a:t>تعريف </a:t>
            </a:r>
            <a:r>
              <a:rPr lang="ar-SA" b="1" u="sng" dirty="0" smtClean="0"/>
              <a:t>الاستعمار:</a:t>
            </a:r>
            <a:endParaRPr lang="ar-SA" dirty="0"/>
          </a:p>
        </p:txBody>
      </p:sp>
      <p:sp>
        <p:nvSpPr>
          <p:cNvPr id="16387" name="عنصر نائب للمحتوى 2"/>
          <p:cNvSpPr>
            <a:spLocks noGrp="1"/>
          </p:cNvSpPr>
          <p:nvPr>
            <p:ph idx="1"/>
          </p:nvPr>
        </p:nvSpPr>
        <p:spPr>
          <a:xfrm>
            <a:off x="495300" y="1447800"/>
            <a:ext cx="8915400" cy="4678363"/>
          </a:xfrm>
        </p:spPr>
        <p:txBody>
          <a:bodyPr/>
          <a:lstStyle/>
          <a:p>
            <a:pPr algn="just" rtl="1"/>
            <a:r>
              <a:rPr lang="ar-SA" sz="2800" b="1" dirty="0" smtClean="0"/>
              <a:t>أ - في اللغة : فرض السيادة على الأرض </a:t>
            </a:r>
            <a:r>
              <a:rPr lang="ar-SA" sz="2800" b="1" dirty="0" smtClean="0"/>
              <a:t>واستغلالها</a:t>
            </a:r>
          </a:p>
          <a:p>
            <a:pPr algn="just" rtl="1"/>
            <a:r>
              <a:rPr lang="ar-SA" sz="2800" b="1" dirty="0" smtClean="0"/>
              <a:t>ب - في الاصطلاح : سيطرة دول الغرب على دول الشرق ، أي العالم الإسلامي بقصد الاستيلاء على خيراته والسيادة على أهله وتوجيه كل ذلك لخدمة مصالحهم</a:t>
            </a:r>
            <a:endParaRPr lang="ar-SA" sz="2800" dirty="0" smtClean="0">
              <a:cs typeface="Simplified Arabic" pitchFamily="2" charset="-7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t>تاريخ الاستعمار </a:t>
            </a:r>
            <a:r>
              <a:rPr lang="ar-SA" b="1" u="sng" dirty="0" smtClean="0"/>
              <a:t>:</a:t>
            </a:r>
            <a:endParaRPr lang="en-US" dirty="0"/>
          </a:p>
        </p:txBody>
      </p:sp>
      <p:sp>
        <p:nvSpPr>
          <p:cNvPr id="3" name="عنصر نائب للمحتوى 2"/>
          <p:cNvSpPr>
            <a:spLocks noGrp="1"/>
          </p:cNvSpPr>
          <p:nvPr>
            <p:ph idx="1"/>
          </p:nvPr>
        </p:nvSpPr>
        <p:spPr>
          <a:xfrm>
            <a:off x="495300" y="1524000"/>
            <a:ext cx="8915400" cy="4602163"/>
          </a:xfrm>
        </p:spPr>
        <p:txBody>
          <a:bodyPr/>
          <a:lstStyle/>
          <a:p>
            <a:pPr algn="just" rtl="1">
              <a:buFontTx/>
              <a:buChar char="-"/>
            </a:pPr>
            <a:r>
              <a:rPr lang="ar-SA" sz="2600" b="1" dirty="0" smtClean="0"/>
              <a:t>كان </a:t>
            </a:r>
            <a:r>
              <a:rPr lang="ar-SA" sz="2600" b="1" dirty="0" smtClean="0">
                <a:solidFill>
                  <a:srgbClr val="FF0000"/>
                </a:solidFill>
              </a:rPr>
              <a:t>أول من نادى بالحروب الصليبية على المسلمين ( البابا أوربان الثاني ) </a:t>
            </a:r>
            <a:r>
              <a:rPr lang="ar-SA" sz="2600" b="1" dirty="0" smtClean="0"/>
              <a:t>الذي تولى كرسي البابوية سنة </a:t>
            </a:r>
            <a:r>
              <a:rPr lang="ar-SA" sz="2600" b="1" dirty="0" smtClean="0"/>
              <a:t>1088م، </a:t>
            </a:r>
            <a:r>
              <a:rPr lang="ar-SA" sz="2600" b="1" dirty="0" smtClean="0"/>
              <a:t>ومهد لهذه </a:t>
            </a:r>
            <a:r>
              <a:rPr lang="ar-SA" sz="2600" b="1" dirty="0" smtClean="0"/>
              <a:t>الحروب، </a:t>
            </a:r>
            <a:r>
              <a:rPr lang="ar-SA" sz="2600" b="1" dirty="0" smtClean="0"/>
              <a:t>وحشد لها الجموع من رجال الدين والساسة والعامة ، وأجج نارها في أصقاع أوروبا ، </a:t>
            </a:r>
            <a:endParaRPr lang="ar-SA" sz="2600" b="1" dirty="0" smtClean="0"/>
          </a:p>
          <a:p>
            <a:pPr algn="just" rtl="1">
              <a:buFontTx/>
              <a:buChar char="-"/>
            </a:pPr>
            <a:r>
              <a:rPr lang="ar-SA" sz="2600" b="1" dirty="0" smtClean="0"/>
              <a:t>وقد </a:t>
            </a:r>
            <a:r>
              <a:rPr lang="ar-SA" sz="2600" b="1" dirty="0" smtClean="0"/>
              <a:t>امتدت ما يقرب من </a:t>
            </a:r>
            <a:r>
              <a:rPr lang="ar-SA" sz="2600" b="1" dirty="0" smtClean="0">
                <a:solidFill>
                  <a:srgbClr val="FF0000"/>
                </a:solidFill>
              </a:rPr>
              <a:t>تسعة قرون منذ الحملة الصليبية الأولى على العالم الإسلامي التي قادها بطرس الراهب</a:t>
            </a:r>
            <a:r>
              <a:rPr lang="ar-SA" sz="2600" b="1" dirty="0" smtClean="0"/>
              <a:t> سنة ( 491هـ ـ 1097م ) </a:t>
            </a:r>
            <a:endParaRPr lang="ar-SA" sz="2600" b="1" dirty="0" smtClean="0"/>
          </a:p>
          <a:p>
            <a:pPr algn="just" rtl="1"/>
            <a:r>
              <a:rPr lang="ar-SA" sz="2600" b="1" dirty="0" smtClean="0"/>
              <a:t>- وتمكن </a:t>
            </a:r>
            <a:r>
              <a:rPr lang="ar-SA" sz="2600" b="1" dirty="0" smtClean="0"/>
              <a:t>من </a:t>
            </a:r>
            <a:r>
              <a:rPr lang="ar-SA" sz="2600" b="1" dirty="0" smtClean="0">
                <a:solidFill>
                  <a:srgbClr val="FF0000"/>
                </a:solidFill>
              </a:rPr>
              <a:t>السيطرة على الأراضي المقدسة في بلاد الشام </a:t>
            </a:r>
            <a:r>
              <a:rPr lang="ar-SA" sz="2600" b="1" dirty="0" smtClean="0"/>
              <a:t>، </a:t>
            </a:r>
            <a:r>
              <a:rPr lang="ar-SA" sz="2600" b="1" dirty="0" smtClean="0">
                <a:solidFill>
                  <a:srgbClr val="FF0000"/>
                </a:solidFill>
              </a:rPr>
              <a:t>إلى الحملة الصليبية الثامنة بقيادة لويس التاسع</a:t>
            </a:r>
            <a:r>
              <a:rPr lang="ar-SA" sz="2600" b="1" dirty="0" smtClean="0"/>
              <a:t> سنة 652 ـ 1249م ، الذي أُسر في معركة المنصورة سنة 1250م ، </a:t>
            </a:r>
            <a:r>
              <a:rPr lang="ar-SA" sz="2600" b="1" dirty="0" smtClean="0">
                <a:solidFill>
                  <a:srgbClr val="FF0000"/>
                </a:solidFill>
              </a:rPr>
              <a:t>ونبّه إلى عدم جدوى الصِّدام العسكري مع المسلمين في ذلك الحين ونادى بالغزو الفكري لعقيدتهم وأخلاقهم وفكرهم </a:t>
            </a:r>
            <a:r>
              <a:rPr lang="ar-SA" sz="2600" b="1" dirty="0" smtClean="0"/>
              <a:t>.</a:t>
            </a:r>
            <a:endParaRPr lang="en-US" sz="2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228600" y="1447800"/>
            <a:ext cx="9448800" cy="4678363"/>
          </a:xfrm>
        </p:spPr>
        <p:txBody>
          <a:bodyPr/>
          <a:lstStyle/>
          <a:p>
            <a:pPr algn="just" rtl="1"/>
            <a:r>
              <a:rPr lang="ar-SA" sz="2600" b="1" dirty="0" smtClean="0"/>
              <a:t>- وقد </a:t>
            </a:r>
            <a:r>
              <a:rPr lang="ar-SA" sz="2600" b="1" dirty="0" smtClean="0">
                <a:solidFill>
                  <a:srgbClr val="FF0000"/>
                </a:solidFill>
              </a:rPr>
              <a:t>استطاعت الحروب الصليبية </a:t>
            </a:r>
            <a:r>
              <a:rPr lang="ar-SA" sz="2600" b="1" dirty="0" smtClean="0"/>
              <a:t>التي استمرت زهاء قرنين في المشرق </a:t>
            </a:r>
            <a:r>
              <a:rPr lang="ar-SA" sz="2600" b="1" dirty="0" smtClean="0">
                <a:solidFill>
                  <a:srgbClr val="FF0000"/>
                </a:solidFill>
              </a:rPr>
              <a:t>استنزاف جميع القوى البشرية والمادية في منطقة الشام ومصر</a:t>
            </a:r>
            <a:r>
              <a:rPr lang="ar-SA" sz="2600" b="1" dirty="0" smtClean="0"/>
              <a:t> ، وفرض سيادتها على أجزاء من البلاد الإسلامية منها بيت المقدس وما حوله من الأراضي المباركة </a:t>
            </a:r>
            <a:endParaRPr lang="ar-SA" sz="2600" b="1" dirty="0" smtClean="0"/>
          </a:p>
          <a:p>
            <a:pPr algn="just" rtl="1">
              <a:buFontTx/>
              <a:buChar char="-"/>
            </a:pPr>
            <a:r>
              <a:rPr lang="ar-SA" sz="2600" b="1" dirty="0" smtClean="0"/>
              <a:t>يقول </a:t>
            </a:r>
            <a:r>
              <a:rPr lang="ar-SA" sz="2600" b="1" dirty="0" smtClean="0"/>
              <a:t>(شتر) : </a:t>
            </a:r>
            <a:r>
              <a:rPr lang="ar-SA" sz="2600" b="1" dirty="0" smtClean="0"/>
              <a:t>(جهد </a:t>
            </a:r>
            <a:r>
              <a:rPr lang="ar-SA" sz="2600" b="1" dirty="0" smtClean="0"/>
              <a:t>الصليبيون طوال قرنين لاستعادة الأرض المقدسة من أيدي المسلمين </a:t>
            </a:r>
            <a:r>
              <a:rPr lang="ar-SA" sz="2600" b="1" dirty="0" smtClean="0"/>
              <a:t>المتعصبين، </a:t>
            </a:r>
            <a:r>
              <a:rPr lang="ar-SA" sz="2600" b="1" dirty="0" smtClean="0"/>
              <a:t>فكان عهد الحروب الصليبية من أجل ذلك وأروع العهود في العصور الوسطى كلها ، ولكن ذلك الجهد قد خاب وتراجعت الحملة الصليبية أمام سدود عتيدة من التعصب الإسلامي </a:t>
            </a:r>
            <a:r>
              <a:rPr lang="ar-SA" sz="2600" b="1" dirty="0" smtClean="0"/>
              <a:t>)</a:t>
            </a:r>
          </a:p>
          <a:p>
            <a:pPr algn="just" rtl="1">
              <a:buFontTx/>
              <a:buChar char="-"/>
            </a:pPr>
            <a:r>
              <a:rPr lang="ar-SA" sz="2600" b="1" dirty="0" smtClean="0"/>
              <a:t>وباءت الحملات الصليبية </a:t>
            </a:r>
            <a:r>
              <a:rPr lang="ar-SA" sz="2600" b="1" dirty="0" smtClean="0"/>
              <a:t>بالفشل، </a:t>
            </a:r>
            <a:r>
              <a:rPr lang="ar-SA" sz="2600" b="1" dirty="0" smtClean="0"/>
              <a:t>وارتدت على أعقابها </a:t>
            </a:r>
            <a:r>
              <a:rPr lang="ar-SA" sz="2600" b="1" dirty="0" smtClean="0"/>
              <a:t>خائبة، </a:t>
            </a:r>
            <a:r>
              <a:rPr lang="ar-SA" sz="2600" b="1" dirty="0" smtClean="0">
                <a:solidFill>
                  <a:srgbClr val="FF0000"/>
                </a:solidFill>
              </a:rPr>
              <a:t>ولم تلبث الأمة أن تولت قيادتها الدولة العثمانية التي حفظت العالم الإسلامي من أخطار محاولة الغزو العسكري الغربي</a:t>
            </a:r>
            <a:r>
              <a:rPr lang="ar-SA" sz="2600" b="1" dirty="0" smtClean="0"/>
              <a:t> ؛ بل عملت على توسيع رقعة البلاد الإسلامية ونشر الإسلام في أوروبا ، حتى تمكنت من فتح القسطنطينية قلعة الدولة الرومانية الشرقية</a:t>
            </a:r>
            <a:endParaRPr lang="en-US" sz="2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495300" y="1447800"/>
            <a:ext cx="8915400" cy="4678363"/>
          </a:xfrm>
        </p:spPr>
        <p:txBody>
          <a:bodyPr/>
          <a:lstStyle/>
          <a:p>
            <a:pPr algn="just" rtl="1"/>
            <a:r>
              <a:rPr lang="ar-SA" sz="2600" b="1" dirty="0" smtClean="0"/>
              <a:t>وقد سيطرت الـدول الأوروبيـة علـى العالـم الإسلامي ، على النحو </a:t>
            </a:r>
            <a:r>
              <a:rPr lang="ar-SA" sz="2600" b="1" dirty="0" smtClean="0"/>
              <a:t>الآتي</a:t>
            </a:r>
          </a:p>
          <a:p>
            <a:pPr algn="just" rtl="1"/>
            <a:r>
              <a:rPr lang="ar-SA" sz="2600" b="1" dirty="0" smtClean="0"/>
              <a:t>1 </a:t>
            </a:r>
            <a:r>
              <a:rPr lang="ar-SA" sz="2600" b="1" dirty="0" err="1" smtClean="0"/>
              <a:t>ـ</a:t>
            </a:r>
            <a:r>
              <a:rPr lang="ar-SA" sz="2600" b="1" dirty="0" smtClean="0"/>
              <a:t> </a:t>
            </a:r>
            <a:r>
              <a:rPr lang="ar-SA" sz="2600" b="1" dirty="0" smtClean="0">
                <a:solidFill>
                  <a:srgbClr val="FF0000"/>
                </a:solidFill>
              </a:rPr>
              <a:t>بريطانيا</a:t>
            </a:r>
            <a:r>
              <a:rPr lang="ar-SA" sz="2600" b="1" dirty="0" smtClean="0"/>
              <a:t> : استعمرت ماليزيا وشبه القارة الهندية وساحل الخليج العربي واليمن ومصر والسودان وجزءاً من الصومال وأريتريا وقبرص ونيجيريا ، وبعد الحرب العالمية الأولى أضافت إليها العراق والأردن وفلسطين . </a:t>
            </a:r>
            <a:endParaRPr lang="en-US" sz="2600" dirty="0" smtClean="0"/>
          </a:p>
          <a:p>
            <a:pPr algn="just" rtl="1"/>
            <a:r>
              <a:rPr lang="ar-SA" sz="2600" b="1" dirty="0" smtClean="0"/>
              <a:t>2 </a:t>
            </a:r>
            <a:r>
              <a:rPr lang="ar-SA" sz="2600" b="1" dirty="0" err="1" smtClean="0"/>
              <a:t>ـ</a:t>
            </a:r>
            <a:r>
              <a:rPr lang="ar-SA" sz="2600" b="1" dirty="0" smtClean="0"/>
              <a:t> </a:t>
            </a:r>
            <a:r>
              <a:rPr lang="ar-SA" sz="2600" b="1" dirty="0" smtClean="0">
                <a:solidFill>
                  <a:srgbClr val="FF0000"/>
                </a:solidFill>
              </a:rPr>
              <a:t>فرنسا</a:t>
            </a:r>
            <a:r>
              <a:rPr lang="ar-SA" sz="2600" b="1" dirty="0" smtClean="0"/>
              <a:t> : استعمرت مالي وتشاد والسنغال وموريتانيا والمغرب والجزائر وتونس وجيبوتي ، وبعد الحرب العالمية الأولى أضافت إليها سوريا ولبنان </a:t>
            </a:r>
            <a:r>
              <a:rPr lang="ar-SA" sz="2600" b="1" dirty="0" smtClean="0"/>
              <a:t>.</a:t>
            </a:r>
          </a:p>
          <a:p>
            <a:pPr rtl="1"/>
            <a:r>
              <a:rPr lang="ar-SA" sz="2600" b="1" dirty="0" smtClean="0"/>
              <a:t>3 </a:t>
            </a:r>
            <a:r>
              <a:rPr lang="ar-SA" sz="2600" b="1" dirty="0" err="1" smtClean="0"/>
              <a:t>ـ</a:t>
            </a:r>
            <a:r>
              <a:rPr lang="ar-SA" sz="2600" b="1" dirty="0" smtClean="0"/>
              <a:t> </a:t>
            </a:r>
            <a:r>
              <a:rPr lang="ar-SA" sz="2600" b="1" dirty="0" smtClean="0">
                <a:solidFill>
                  <a:srgbClr val="FF0000"/>
                </a:solidFill>
              </a:rPr>
              <a:t>إيطاليا</a:t>
            </a:r>
            <a:r>
              <a:rPr lang="ar-SA" sz="2600" b="1" dirty="0" smtClean="0"/>
              <a:t> : استعمرت ليبيا وجزءاً من الصومال .</a:t>
            </a:r>
            <a:endParaRPr lang="en-US" sz="2600" dirty="0" smtClean="0"/>
          </a:p>
          <a:p>
            <a:pPr rtl="1"/>
            <a:r>
              <a:rPr lang="ar-SA" sz="2600" b="1" dirty="0" smtClean="0"/>
              <a:t>4 </a:t>
            </a:r>
            <a:r>
              <a:rPr lang="ar-SA" sz="2600" b="1" dirty="0" err="1" smtClean="0"/>
              <a:t>ـ</a:t>
            </a:r>
            <a:r>
              <a:rPr lang="ar-SA" sz="2600" b="1" dirty="0" smtClean="0">
                <a:solidFill>
                  <a:srgbClr val="FF0000"/>
                </a:solidFill>
              </a:rPr>
              <a:t> روسيا </a:t>
            </a:r>
            <a:r>
              <a:rPr lang="ar-SA" sz="2600" b="1" dirty="0" smtClean="0"/>
              <a:t>: استعمرت تركستان والأراضي الإسلامية في الأورال وحوض نهر الفولجة وشبه جزيرة  القرم وبلاد القوقاز إلى شمال إيران .</a:t>
            </a:r>
            <a:endParaRPr lang="en-US" sz="2600" dirty="0" smtClean="0"/>
          </a:p>
          <a:p>
            <a:pPr algn="just" rtl="1"/>
            <a:endParaRPr lang="en-US" sz="2600" dirty="0" smtClean="0"/>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a:xfrm>
            <a:off x="495300" y="1447800"/>
            <a:ext cx="8915400" cy="4678363"/>
          </a:xfrm>
        </p:spPr>
        <p:txBody>
          <a:bodyPr/>
          <a:lstStyle/>
          <a:p>
            <a:pPr algn="just" rtl="1"/>
            <a:r>
              <a:rPr lang="ar-SA" sz="2600" b="1" dirty="0" smtClean="0"/>
              <a:t>5 </a:t>
            </a:r>
            <a:r>
              <a:rPr lang="ar-SA" sz="2600" b="1" dirty="0" err="1" smtClean="0"/>
              <a:t>ـ</a:t>
            </a:r>
            <a:r>
              <a:rPr lang="ar-SA" sz="2600" b="1" dirty="0" smtClean="0"/>
              <a:t> </a:t>
            </a:r>
            <a:r>
              <a:rPr lang="ar-SA" sz="2600" b="1" dirty="0" smtClean="0">
                <a:solidFill>
                  <a:srgbClr val="FF0000"/>
                </a:solidFill>
              </a:rPr>
              <a:t>أسبانيا</a:t>
            </a:r>
            <a:r>
              <a:rPr lang="ar-SA" sz="2600" b="1" dirty="0" smtClean="0"/>
              <a:t> : استعمرت الرّيف المغربي والصحراء المغربية . </a:t>
            </a:r>
            <a:endParaRPr lang="en-US" sz="2600" dirty="0" smtClean="0"/>
          </a:p>
          <a:p>
            <a:pPr algn="just" rtl="1"/>
            <a:r>
              <a:rPr lang="ar-SA" sz="2600" b="1" dirty="0" smtClean="0"/>
              <a:t>6 </a:t>
            </a:r>
            <a:r>
              <a:rPr lang="ar-SA" sz="2600" b="1" dirty="0" err="1" smtClean="0"/>
              <a:t>ـ</a:t>
            </a:r>
            <a:r>
              <a:rPr lang="ar-SA" sz="2600" b="1" dirty="0" smtClean="0"/>
              <a:t> </a:t>
            </a:r>
            <a:r>
              <a:rPr lang="ar-SA" sz="2600" b="1" dirty="0" smtClean="0">
                <a:solidFill>
                  <a:srgbClr val="FF0000"/>
                </a:solidFill>
              </a:rPr>
              <a:t>هولندا</a:t>
            </a:r>
            <a:r>
              <a:rPr lang="ar-SA" sz="2600" b="1" dirty="0" smtClean="0"/>
              <a:t> : استعمرت أندونيسيا </a:t>
            </a:r>
            <a:endParaRPr lang="ar-SA" sz="2600" b="1" dirty="0" smtClean="0"/>
          </a:p>
          <a:p>
            <a:pPr algn="just" rtl="1"/>
            <a:r>
              <a:rPr lang="ar-SA" sz="2600" b="1" dirty="0" smtClean="0"/>
              <a:t>وقد </a:t>
            </a:r>
            <a:r>
              <a:rPr lang="ar-SA" sz="2600" b="1" dirty="0" smtClean="0">
                <a:solidFill>
                  <a:srgbClr val="FF0000"/>
                </a:solidFill>
              </a:rPr>
              <a:t>استخدمت الدول الاستعمارية كل ما لديها من وسائل القوة </a:t>
            </a:r>
            <a:r>
              <a:rPr lang="ar-SA" sz="2600" b="1" dirty="0" smtClean="0"/>
              <a:t>لمواجهة كل من يقاومها ، ويعيق سيطرتها على العالم الإسلامي ، </a:t>
            </a:r>
            <a:r>
              <a:rPr lang="ar-SA" sz="2600" b="1" dirty="0" smtClean="0">
                <a:solidFill>
                  <a:srgbClr val="FF0000"/>
                </a:solidFill>
              </a:rPr>
              <a:t>وتحقيقها أهدافها الصليبية </a:t>
            </a:r>
            <a:r>
              <a:rPr lang="ar-SA" sz="2600" b="1" dirty="0" smtClean="0">
                <a:solidFill>
                  <a:srgbClr val="FF0000"/>
                </a:solidFill>
              </a:rPr>
              <a:t>التي </a:t>
            </a:r>
            <a:r>
              <a:rPr lang="ar-SA" sz="2600" b="1" dirty="0" smtClean="0">
                <a:solidFill>
                  <a:srgbClr val="FF0000"/>
                </a:solidFill>
              </a:rPr>
              <a:t>صرح بها عدد من قادة الدول الاستعمارية</a:t>
            </a:r>
            <a:r>
              <a:rPr lang="ar-SA" sz="2600" b="1" dirty="0" smtClean="0"/>
              <a:t> </a:t>
            </a:r>
            <a:endParaRPr lang="ar-SA" sz="2600" b="1" dirty="0" smtClean="0"/>
          </a:p>
          <a:p>
            <a:pPr algn="just" rtl="1"/>
            <a:r>
              <a:rPr lang="ar-SA" sz="2600" b="1" dirty="0" smtClean="0"/>
              <a:t>منهم </a:t>
            </a:r>
            <a:r>
              <a:rPr lang="ar-SA" sz="2600" b="1" dirty="0" smtClean="0"/>
              <a:t>(اللنبي  </a:t>
            </a:r>
            <a:r>
              <a:rPr lang="ar-SA" sz="2600" b="1" dirty="0" smtClean="0"/>
              <a:t>القائد العسكري </a:t>
            </a:r>
            <a:r>
              <a:rPr lang="ar-SA" sz="2600" b="1" dirty="0" smtClean="0"/>
              <a:t>الانجليزي) </a:t>
            </a:r>
            <a:r>
              <a:rPr lang="ar-SA" sz="2600" b="1" dirty="0" smtClean="0"/>
              <a:t>الذي قال في خطبته لما دخل </a:t>
            </a:r>
            <a:r>
              <a:rPr lang="ar-SA" sz="2600" b="1" dirty="0" smtClean="0"/>
              <a:t>القدس: (</a:t>
            </a:r>
            <a:r>
              <a:rPr lang="ar-SA" sz="2600" b="1" dirty="0" smtClean="0">
                <a:solidFill>
                  <a:srgbClr val="FF0000"/>
                </a:solidFill>
              </a:rPr>
              <a:t>الآن </a:t>
            </a:r>
            <a:r>
              <a:rPr lang="ar-SA" sz="2600" b="1" dirty="0" smtClean="0">
                <a:solidFill>
                  <a:srgbClr val="FF0000"/>
                </a:solidFill>
              </a:rPr>
              <a:t>انتهت الحروب الصليبية </a:t>
            </a:r>
            <a:r>
              <a:rPr lang="ar-SA" sz="2600" b="1" dirty="0" smtClean="0"/>
              <a:t>)، وعندما </a:t>
            </a:r>
            <a:r>
              <a:rPr lang="ar-SA" sz="2600" b="1" dirty="0" smtClean="0"/>
              <a:t>دخل الجنرال </a:t>
            </a:r>
            <a:r>
              <a:rPr lang="ar-SA" sz="2600" b="1" dirty="0" smtClean="0"/>
              <a:t>(غورو </a:t>
            </a:r>
            <a:r>
              <a:rPr lang="ar-SA" sz="2600" b="1" dirty="0" smtClean="0"/>
              <a:t>القائد العسكري الفرنسي) دمشق طلب أن يدلوه على قبر صلاح الدين الأيوبي رحمه </a:t>
            </a:r>
            <a:r>
              <a:rPr lang="ar-SA" sz="2600" b="1" dirty="0" smtClean="0"/>
              <a:t>الله؛ </a:t>
            </a:r>
            <a:r>
              <a:rPr lang="ar-SA" sz="2600" b="1" dirty="0" smtClean="0"/>
              <a:t>فلما وقف على قبره ركله بقدمه </a:t>
            </a:r>
            <a:r>
              <a:rPr lang="ar-SA" sz="2600" b="1" dirty="0" smtClean="0"/>
              <a:t>قائلا: (</a:t>
            </a:r>
            <a:r>
              <a:rPr lang="ar-SA" sz="2600" b="1" dirty="0" smtClean="0">
                <a:solidFill>
                  <a:srgbClr val="FF0000"/>
                </a:solidFill>
              </a:rPr>
              <a:t>ها </a:t>
            </a:r>
            <a:r>
              <a:rPr lang="ar-SA" sz="2600" b="1" dirty="0" smtClean="0">
                <a:solidFill>
                  <a:srgbClr val="FF0000"/>
                </a:solidFill>
              </a:rPr>
              <a:t>قد عدنا يا صلاح </a:t>
            </a:r>
            <a:r>
              <a:rPr lang="ar-SA" sz="2600" b="1" dirty="0" smtClean="0">
                <a:solidFill>
                  <a:srgbClr val="FF0000"/>
                </a:solidFill>
              </a:rPr>
              <a:t>الدين</a:t>
            </a:r>
            <a:r>
              <a:rPr lang="ar-SA" sz="2600" b="1" dirty="0" smtClean="0"/>
              <a:t>).</a:t>
            </a:r>
            <a:endParaRPr lang="en-US" sz="2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t>أهداف الاستعمار </a:t>
            </a:r>
            <a:r>
              <a:rPr lang="ar-SA" b="1" u="sng" dirty="0" smtClean="0"/>
              <a:t>:</a:t>
            </a:r>
            <a:endParaRPr lang="en-US" dirty="0"/>
          </a:p>
        </p:txBody>
      </p:sp>
      <p:sp>
        <p:nvSpPr>
          <p:cNvPr id="3" name="عنصر نائب للمحتوى 2"/>
          <p:cNvSpPr>
            <a:spLocks noGrp="1"/>
          </p:cNvSpPr>
          <p:nvPr>
            <p:ph idx="1"/>
          </p:nvPr>
        </p:nvSpPr>
        <p:spPr>
          <a:xfrm>
            <a:off x="495300" y="1447800"/>
            <a:ext cx="8915400" cy="4678363"/>
          </a:xfrm>
        </p:spPr>
        <p:txBody>
          <a:bodyPr/>
          <a:lstStyle/>
          <a:p>
            <a:pPr algn="just" rtl="1"/>
            <a:r>
              <a:rPr lang="ar-SA" sz="2600" b="1" dirty="0" smtClean="0"/>
              <a:t>1</a:t>
            </a:r>
            <a:r>
              <a:rPr lang="ar-SA" sz="2600" b="1" dirty="0" smtClean="0">
                <a:solidFill>
                  <a:srgbClr val="FF0000"/>
                </a:solidFill>
              </a:rPr>
              <a:t> </a:t>
            </a:r>
            <a:r>
              <a:rPr lang="ar-SA" sz="2600" b="1" dirty="0" err="1" smtClean="0">
                <a:solidFill>
                  <a:srgbClr val="FF0000"/>
                </a:solidFill>
              </a:rPr>
              <a:t>ـ</a:t>
            </a:r>
            <a:r>
              <a:rPr lang="ar-SA" sz="2600" b="1" dirty="0" smtClean="0">
                <a:solidFill>
                  <a:srgbClr val="FF0000"/>
                </a:solidFill>
              </a:rPr>
              <a:t> هدف صليبي </a:t>
            </a:r>
            <a:r>
              <a:rPr lang="ar-SA" sz="2600" b="1" dirty="0" smtClean="0">
                <a:solidFill>
                  <a:srgbClr val="FF0000"/>
                </a:solidFill>
              </a:rPr>
              <a:t>(هدف للكنيسة): </a:t>
            </a:r>
            <a:r>
              <a:rPr lang="ar-SA" sz="2600" b="1" dirty="0" smtClean="0"/>
              <a:t>يحقق ما عجـزت عن تحقيقه الحملات الصليبية إبان القرن الثاني عشر والثالث عشر الميلاديين ، وهو السيطرة على البلاد الإسلامية وانتزاع بيت المقدس من المسلمين والذي كانت الدول الغربية في القرن التاسع عشر الميلادي تسعى إليه </a:t>
            </a:r>
            <a:endParaRPr lang="ar-SA" sz="2600" b="1" dirty="0" smtClean="0"/>
          </a:p>
          <a:p>
            <a:pPr algn="just" rtl="1"/>
            <a:r>
              <a:rPr lang="ar-SA" sz="2600" b="1" dirty="0" smtClean="0">
                <a:solidFill>
                  <a:srgbClr val="FF0000"/>
                </a:solidFill>
              </a:rPr>
              <a:t>2 </a:t>
            </a:r>
            <a:r>
              <a:rPr lang="ar-SA" sz="2600" b="1" dirty="0" err="1" smtClean="0">
                <a:solidFill>
                  <a:srgbClr val="FF0000"/>
                </a:solidFill>
              </a:rPr>
              <a:t>ـ</a:t>
            </a:r>
            <a:r>
              <a:rPr lang="ar-SA" sz="2600" b="1" dirty="0" smtClean="0">
                <a:solidFill>
                  <a:srgbClr val="FF0000"/>
                </a:solidFill>
              </a:rPr>
              <a:t> هدف سياسي </a:t>
            </a:r>
            <a:r>
              <a:rPr lang="ar-SA" sz="2600" b="1" dirty="0" smtClean="0">
                <a:solidFill>
                  <a:srgbClr val="FF0000"/>
                </a:solidFill>
              </a:rPr>
              <a:t>(يتعلق </a:t>
            </a:r>
            <a:r>
              <a:rPr lang="ar-SA" sz="2600" b="1" dirty="0" smtClean="0">
                <a:solidFill>
                  <a:srgbClr val="FF0000"/>
                </a:solidFill>
              </a:rPr>
              <a:t>بالدول والحكام </a:t>
            </a:r>
            <a:r>
              <a:rPr lang="ar-SA" sz="2600" b="1" dirty="0" smtClean="0">
                <a:solidFill>
                  <a:srgbClr val="FF0000"/>
                </a:solidFill>
              </a:rPr>
              <a:t>أنفسهم</a:t>
            </a:r>
            <a:r>
              <a:rPr lang="ar-SA" sz="2600" b="1" dirty="0" smtClean="0"/>
              <a:t>): </a:t>
            </a:r>
            <a:r>
              <a:rPr lang="ar-SA" sz="2600" b="1" dirty="0" smtClean="0"/>
              <a:t>نشأ عن التنافس بين الدول الغربية في السيطرة على المواقع الاستراتيجية ومناطق الثروات المعدنية والزراعية وبسط النفوذ على أكبر قدر من المساحة ، ونظراً لما تتمتع به البلاد الإسلامية من موقع استراتيجي يقع في وسط العالم ويتصل بالقارات الثلاث </a:t>
            </a:r>
            <a:endParaRPr lang="ar-SA" sz="2600" b="1"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495300" y="1447800"/>
            <a:ext cx="8915400" cy="4678363"/>
          </a:xfrm>
        </p:spPr>
        <p:txBody>
          <a:bodyPr/>
          <a:lstStyle/>
          <a:p>
            <a:pPr algn="just" rtl="1"/>
            <a:r>
              <a:rPr lang="ar-SA" sz="2600" b="1" dirty="0" smtClean="0">
                <a:solidFill>
                  <a:srgbClr val="FF0000"/>
                </a:solidFill>
              </a:rPr>
              <a:t>3 </a:t>
            </a:r>
            <a:r>
              <a:rPr lang="ar-SA" sz="2600" b="1" dirty="0" err="1" smtClean="0">
                <a:solidFill>
                  <a:srgbClr val="FF0000"/>
                </a:solidFill>
              </a:rPr>
              <a:t>ـ</a:t>
            </a:r>
            <a:r>
              <a:rPr lang="ar-SA" sz="2600" b="1" dirty="0" smtClean="0">
                <a:solidFill>
                  <a:srgbClr val="FF0000"/>
                </a:solidFill>
              </a:rPr>
              <a:t> هدف </a:t>
            </a:r>
            <a:r>
              <a:rPr lang="ar-SA" sz="2600" b="1" dirty="0" smtClean="0">
                <a:solidFill>
                  <a:srgbClr val="FF0000"/>
                </a:solidFill>
              </a:rPr>
              <a:t>اقتصادي: </a:t>
            </a:r>
            <a:r>
              <a:rPr lang="ar-SA" sz="2600" b="1" dirty="0" smtClean="0"/>
              <a:t>نتج عن </a:t>
            </a:r>
            <a:r>
              <a:rPr lang="ar-SA" sz="2600" b="1" dirty="0" smtClean="0">
                <a:solidFill>
                  <a:srgbClr val="FF0000"/>
                </a:solidFill>
              </a:rPr>
              <a:t>الثورة الصناعية </a:t>
            </a:r>
            <a:r>
              <a:rPr lang="ar-SA" sz="2600" b="1" dirty="0" smtClean="0"/>
              <a:t>التي نشأت في أوروبا في الثلث الأخير من القرن الثامن عشر </a:t>
            </a:r>
            <a:r>
              <a:rPr lang="ar-SA" sz="2600" b="1" dirty="0" smtClean="0"/>
              <a:t>الميلادي. وفي </a:t>
            </a:r>
            <a:r>
              <a:rPr lang="ar-SA" sz="2600" b="1" dirty="0" smtClean="0"/>
              <a:t>القرن التاسع عشر الميلادي </a:t>
            </a:r>
            <a:r>
              <a:rPr lang="ar-SA" sz="2600" b="1" dirty="0" smtClean="0">
                <a:solidFill>
                  <a:srgbClr val="FF0000"/>
                </a:solidFill>
              </a:rPr>
              <a:t>زاد الإنتاج </a:t>
            </a:r>
            <a:r>
              <a:rPr lang="ar-SA" sz="2600" b="1" dirty="0" smtClean="0"/>
              <a:t>زيادة هائلة </a:t>
            </a:r>
            <a:r>
              <a:rPr lang="ar-SA" sz="2600" b="1" dirty="0" smtClean="0">
                <a:solidFill>
                  <a:srgbClr val="FF0000"/>
                </a:solidFill>
              </a:rPr>
              <a:t>فاحتاج </a:t>
            </a:r>
            <a:r>
              <a:rPr lang="ar-SA" sz="2600" b="1" dirty="0" smtClean="0"/>
              <a:t>أصحاب المصانع إلى </a:t>
            </a:r>
            <a:r>
              <a:rPr lang="ar-SA" sz="2600" b="1" dirty="0" smtClean="0">
                <a:solidFill>
                  <a:srgbClr val="FF0000"/>
                </a:solidFill>
              </a:rPr>
              <a:t>المواد الخام والقوى العاملة </a:t>
            </a:r>
            <a:r>
              <a:rPr lang="ar-SA" sz="2600" b="1" dirty="0" smtClean="0"/>
              <a:t>كما احتاجوا إلى </a:t>
            </a:r>
            <a:r>
              <a:rPr lang="ar-SA" sz="2600" b="1" dirty="0" smtClean="0">
                <a:solidFill>
                  <a:srgbClr val="FF0000"/>
                </a:solidFill>
              </a:rPr>
              <a:t>الأسواق لتصريف منتجاتهم</a:t>
            </a:r>
            <a:r>
              <a:rPr lang="ar-SA" sz="2600" b="1" dirty="0" smtClean="0"/>
              <a:t> ، ولم تتمكن الدول الأوروبية من سد تلك الحاجات كليا مما </a:t>
            </a:r>
            <a:r>
              <a:rPr lang="ar-SA" sz="2600" b="1" dirty="0" smtClean="0">
                <a:solidFill>
                  <a:srgbClr val="FF0000"/>
                </a:solidFill>
              </a:rPr>
              <a:t>دفعها إلى الاستعمار للحصول على المواد الخام وفتح أسواق جديدة أمام منتجات صناعتها </a:t>
            </a:r>
            <a:r>
              <a:rPr lang="ar-SA" sz="2600" b="1" dirty="0" smtClean="0"/>
              <a:t>، فكان العالم الإسلامي هدفاً </a:t>
            </a:r>
            <a:r>
              <a:rPr lang="ar-SA" sz="2600" b="1" dirty="0" smtClean="0"/>
              <a:t>.</a:t>
            </a:r>
          </a:p>
          <a:p>
            <a:pPr algn="just" rtl="1"/>
            <a:r>
              <a:rPr lang="ar-SA" sz="2600" b="1" dirty="0" smtClean="0">
                <a:solidFill>
                  <a:srgbClr val="FF0000"/>
                </a:solidFill>
              </a:rPr>
              <a:t>4 </a:t>
            </a:r>
            <a:r>
              <a:rPr lang="ar-SA" sz="2600" b="1" dirty="0" err="1" smtClean="0">
                <a:solidFill>
                  <a:srgbClr val="FF0000"/>
                </a:solidFill>
              </a:rPr>
              <a:t>ـ</a:t>
            </a:r>
            <a:r>
              <a:rPr lang="ar-SA" sz="2600" b="1" dirty="0" smtClean="0">
                <a:solidFill>
                  <a:srgbClr val="FF0000"/>
                </a:solidFill>
              </a:rPr>
              <a:t> هدف </a:t>
            </a:r>
            <a:r>
              <a:rPr lang="ar-SA" sz="2600" b="1" dirty="0" smtClean="0">
                <a:solidFill>
                  <a:srgbClr val="FF0000"/>
                </a:solidFill>
              </a:rPr>
              <a:t>عدائي</a:t>
            </a:r>
            <a:r>
              <a:rPr lang="ar-SA" sz="2600" b="1" dirty="0" smtClean="0"/>
              <a:t>: </a:t>
            </a:r>
            <a:r>
              <a:rPr lang="ar-SA" sz="2600" b="1" dirty="0" smtClean="0"/>
              <a:t>يعود إلى ما انطوت عليه قلوب النصارى من </a:t>
            </a:r>
            <a:r>
              <a:rPr lang="ar-SA" sz="2600" b="1" dirty="0" smtClean="0">
                <a:solidFill>
                  <a:srgbClr val="FF0000"/>
                </a:solidFill>
              </a:rPr>
              <a:t>حسد وبغض للأمة الإسلامية التي ناصبوها العداء منذ نشأتها</a:t>
            </a:r>
            <a:r>
              <a:rPr lang="ar-SA" sz="2600" b="1" dirty="0" smtClean="0"/>
              <a:t> ، وعملوا على القضاء عليها بشتى الوسائل العسكرية والفكرية عن طريق الحملات الصليبية ثم الاستشراق </a:t>
            </a:r>
            <a:r>
              <a:rPr lang="ar-SA" sz="2600" b="1" dirty="0" smtClean="0"/>
              <a:t>والتنصير، </a:t>
            </a:r>
            <a:r>
              <a:rPr lang="ar-SA" sz="2600" b="1" dirty="0" smtClean="0">
                <a:solidFill>
                  <a:srgbClr val="FF0000"/>
                </a:solidFill>
              </a:rPr>
              <a:t>ويعد </a:t>
            </a:r>
            <a:r>
              <a:rPr lang="ar-SA" sz="2600" b="1" dirty="0" smtClean="0">
                <a:solidFill>
                  <a:srgbClr val="FF0000"/>
                </a:solidFill>
              </a:rPr>
              <a:t>الاستعمار حلقة أخرى في سلسلة حلقات العداء </a:t>
            </a:r>
            <a:r>
              <a:rPr lang="ar-SA" sz="2600" b="1" dirty="0" smtClean="0">
                <a:solidFill>
                  <a:srgbClr val="FF0000"/>
                </a:solidFill>
              </a:rPr>
              <a:t>المتتالية</a:t>
            </a:r>
            <a:r>
              <a:rPr lang="ar-SA" sz="2600" b="1" dirty="0" smtClean="0"/>
              <a:t>، قال تعالى:</a:t>
            </a:r>
            <a:endParaRPr lang="en-US" sz="2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495300" y="1447800"/>
            <a:ext cx="8915400" cy="4678363"/>
          </a:xfrm>
        </p:spPr>
        <p:txBody>
          <a:bodyPr/>
          <a:lstStyle/>
          <a:p>
            <a:pPr algn="just" rtl="1"/>
            <a:r>
              <a:rPr lang="ar-SA" sz="2600" dirty="0" smtClean="0"/>
              <a:t>(</a:t>
            </a:r>
            <a:r>
              <a:rPr lang="ar-DZ" sz="2600" dirty="0" smtClean="0">
                <a:solidFill>
                  <a:srgbClr val="009900"/>
                </a:solidFill>
              </a:rPr>
              <a:t>وَدَّ </a:t>
            </a:r>
            <a:r>
              <a:rPr lang="ar-DZ" sz="2600" dirty="0" smtClean="0">
                <a:solidFill>
                  <a:srgbClr val="009900"/>
                </a:solidFill>
              </a:rPr>
              <a:t>ڪَثِيرٌ۬ مِّنۡ أَهۡلِ ٱلۡكِتَـٰبِ لَوۡ يَرُدُّونَكُم مِّنۢ بَعۡدِ إِيمَـٰنِكُمۡ كُفَّارًا حَسَدً۬ا مِّنۡ عِندِ أَنفُسِهِم مِّنۢ بَعۡدِ مَا تَبَيَّنَ لَهُمُ ٱلۡحَقُّ‌ۖ فَٱعۡفُواْ وَٱصۡفَحُواْ حَتَّىٰ يَأۡتِىَ ٱللَّهُ بِأَمۡرِهِۦۤ‌ۗ إِنَّ ٱللَّهَ عَلَىٰ ڪُلِّ شَىۡءٍ۬ </a:t>
            </a:r>
            <a:r>
              <a:rPr lang="ar-DZ" sz="2600" dirty="0" smtClean="0">
                <a:solidFill>
                  <a:srgbClr val="009900"/>
                </a:solidFill>
              </a:rPr>
              <a:t>قَدِيرٌ۬</a:t>
            </a:r>
            <a:r>
              <a:rPr lang="ar-SA" sz="2600" dirty="0" smtClean="0"/>
              <a:t>) (البقرة:</a:t>
            </a:r>
            <a:r>
              <a:rPr lang="ar-DZ" sz="2600" dirty="0" smtClean="0"/>
              <a:t>١٠٩</a:t>
            </a:r>
            <a:r>
              <a:rPr lang="ar-DZ" sz="2600" dirty="0" smtClean="0"/>
              <a:t>﻿</a:t>
            </a:r>
            <a:r>
              <a:rPr lang="ar-DZ" sz="2600" dirty="0" smtClean="0"/>
              <a:t>)</a:t>
            </a:r>
            <a:r>
              <a:rPr lang="ar-SA" sz="2600" dirty="0" smtClean="0"/>
              <a:t>.</a:t>
            </a:r>
          </a:p>
          <a:p>
            <a:pPr algn="just" rtl="1"/>
            <a:r>
              <a:rPr lang="ar-SA" sz="2600" b="1" dirty="0" smtClean="0"/>
              <a:t>- لذا </a:t>
            </a:r>
            <a:r>
              <a:rPr lang="ar-SA" sz="2600" b="1" dirty="0" smtClean="0"/>
              <a:t>فإن </a:t>
            </a:r>
            <a:r>
              <a:rPr lang="ar-SA" sz="2600" b="1" dirty="0" smtClean="0">
                <a:solidFill>
                  <a:srgbClr val="FF0000"/>
                </a:solidFill>
              </a:rPr>
              <a:t>الدول الاستعمارية سعت </a:t>
            </a:r>
            <a:r>
              <a:rPr lang="ar-SA" sz="2600" b="1" dirty="0" smtClean="0"/>
              <a:t>إلى </a:t>
            </a:r>
            <a:r>
              <a:rPr lang="ar-SA" sz="2600" b="1" dirty="0" smtClean="0">
                <a:solidFill>
                  <a:srgbClr val="FF0000"/>
                </a:solidFill>
              </a:rPr>
              <a:t>مسح الإسلام </a:t>
            </a:r>
            <a:r>
              <a:rPr lang="ar-SA" sz="2600" b="1" dirty="0" smtClean="0"/>
              <a:t>من قلوب المسلمين </a:t>
            </a:r>
            <a:r>
              <a:rPr lang="ar-SA" sz="2600" b="1" dirty="0" smtClean="0">
                <a:solidFill>
                  <a:srgbClr val="FF0000"/>
                </a:solidFill>
              </a:rPr>
              <a:t>والاستخفاف به وبعلمائه </a:t>
            </a:r>
            <a:r>
              <a:rPr lang="ar-SA" sz="2600" b="1" dirty="0" smtClean="0"/>
              <a:t>بوسائل مباشرة وغير مباشرة ، </a:t>
            </a:r>
            <a:r>
              <a:rPr lang="ar-SA" sz="2600" b="1" dirty="0" smtClean="0">
                <a:solidFill>
                  <a:srgbClr val="FF0000"/>
                </a:solidFill>
              </a:rPr>
              <a:t>وتغريب الأمة وتعطيل أحكام </a:t>
            </a:r>
            <a:r>
              <a:rPr lang="ar-SA" sz="2600" b="1" dirty="0" smtClean="0"/>
              <a:t>الإسلام </a:t>
            </a:r>
            <a:r>
              <a:rPr lang="ar-SA" sz="2600" b="1" dirty="0" smtClean="0">
                <a:solidFill>
                  <a:srgbClr val="FF0000"/>
                </a:solidFill>
              </a:rPr>
              <a:t>ومحاصرة التعليم الديني ومحاربة كل المظاهر المتصلة بالإسلام </a:t>
            </a:r>
            <a:r>
              <a:rPr lang="ar-SA" sz="2600" b="1" dirty="0" smtClean="0"/>
              <a:t>، و</a:t>
            </a:r>
            <a:r>
              <a:rPr lang="ar-SA" sz="2600" b="1" dirty="0" smtClean="0">
                <a:solidFill>
                  <a:srgbClr val="FF0000"/>
                </a:solidFill>
              </a:rPr>
              <a:t>إخماد</a:t>
            </a:r>
            <a:r>
              <a:rPr lang="ar-SA" sz="2600" b="1" dirty="0" smtClean="0"/>
              <a:t> كل </a:t>
            </a:r>
            <a:r>
              <a:rPr lang="ar-SA" sz="2600" b="1" dirty="0" smtClean="0">
                <a:solidFill>
                  <a:srgbClr val="FF0000"/>
                </a:solidFill>
              </a:rPr>
              <a:t>الحركات الإصلاحية </a:t>
            </a:r>
            <a:r>
              <a:rPr lang="ar-SA" sz="2600" b="1" dirty="0" smtClean="0"/>
              <a:t>الداعية إلى </a:t>
            </a:r>
            <a:r>
              <a:rPr lang="ar-SA" sz="2600" b="1" dirty="0" smtClean="0">
                <a:solidFill>
                  <a:srgbClr val="FF0000"/>
                </a:solidFill>
              </a:rPr>
              <a:t>الوحدة</a:t>
            </a:r>
            <a:r>
              <a:rPr lang="ar-SA" sz="2600" b="1" dirty="0" smtClean="0"/>
              <a:t> الإسلامية أو إلى </a:t>
            </a:r>
            <a:r>
              <a:rPr lang="ar-SA" sz="2600" b="1" dirty="0" smtClean="0">
                <a:solidFill>
                  <a:srgbClr val="FF0000"/>
                </a:solidFill>
              </a:rPr>
              <a:t>العودة إلى الإسلام</a:t>
            </a:r>
            <a:r>
              <a:rPr lang="ar-SA" sz="2600" b="1" dirty="0" smtClean="0"/>
              <a:t> من جديد. </a:t>
            </a:r>
            <a:endParaRPr lang="en-US" sz="2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u="sng" dirty="0" smtClean="0"/>
              <a:t> </a:t>
            </a:r>
            <a:r>
              <a:rPr lang="ar-SA" b="1" u="sng" dirty="0" smtClean="0"/>
              <a:t>آثار الاستعمار الثقافية </a:t>
            </a:r>
            <a:r>
              <a:rPr lang="ar-SA" b="1" u="sng" dirty="0" smtClean="0"/>
              <a:t>:</a:t>
            </a:r>
            <a:endParaRPr lang="en-US" dirty="0"/>
          </a:p>
        </p:txBody>
      </p:sp>
      <p:sp>
        <p:nvSpPr>
          <p:cNvPr id="3" name="عنصر نائب للمحتوى 2"/>
          <p:cNvSpPr>
            <a:spLocks noGrp="1"/>
          </p:cNvSpPr>
          <p:nvPr>
            <p:ph idx="1"/>
          </p:nvPr>
        </p:nvSpPr>
        <p:spPr>
          <a:xfrm>
            <a:off x="495300" y="1447800"/>
            <a:ext cx="8915400" cy="4678363"/>
          </a:xfrm>
        </p:spPr>
        <p:txBody>
          <a:bodyPr/>
          <a:lstStyle/>
          <a:p>
            <a:pPr algn="just" rtl="1"/>
            <a:r>
              <a:rPr lang="ar-SA" sz="2600" b="1" dirty="0" smtClean="0"/>
              <a:t>1 - </a:t>
            </a:r>
            <a:r>
              <a:rPr lang="ar-SA" sz="2600" b="1" dirty="0" smtClean="0">
                <a:solidFill>
                  <a:srgbClr val="FF0000"/>
                </a:solidFill>
              </a:rPr>
              <a:t>تغريب العالم الإسلامي </a:t>
            </a:r>
            <a:r>
              <a:rPr lang="ar-SA" sz="2600" b="1" dirty="0" smtClean="0"/>
              <a:t>؛ فقد كان الغرب يسعى في مستعمراته ، وفي مناطق نفوذه إلى نشر ثقافته بين المسلمين ، وحملهم عليها </a:t>
            </a:r>
            <a:endParaRPr lang="ar-SA" sz="2600" b="1" dirty="0" smtClean="0"/>
          </a:p>
          <a:p>
            <a:pPr algn="just" rtl="1"/>
            <a:r>
              <a:rPr lang="ar-SA" sz="2600" b="1" dirty="0" smtClean="0"/>
              <a:t>2 - </a:t>
            </a:r>
            <a:r>
              <a:rPr lang="ar-SA" sz="2600" b="1" dirty="0" smtClean="0">
                <a:solidFill>
                  <a:srgbClr val="FF0000"/>
                </a:solidFill>
              </a:rPr>
              <a:t>إحياء النعرات القومية </a:t>
            </a:r>
            <a:r>
              <a:rPr lang="ar-SA" sz="2600" b="1" dirty="0" smtClean="0"/>
              <a:t>، كالطورانية في تركيا والفرعونية في مصر والبابلية في العراق والآشورية والفينيقية في الشام ، والبربرية في شمال أفريقيا والقومية العربية وتشجيعها لتكون بديلاً عن الفكر الإسلامي وإشغال الأمة بتمجيدها والافتخار بها ، مع تجهيل المسلمين بتاريخهم الإسلامي المجيد. </a:t>
            </a:r>
            <a:endParaRPr lang="en-US" sz="2600" dirty="0" smtClean="0"/>
          </a:p>
          <a:p>
            <a:pPr algn="just" rtl="1"/>
            <a:r>
              <a:rPr lang="ar-SA" sz="2600" b="1" dirty="0" smtClean="0"/>
              <a:t>3 - </a:t>
            </a:r>
            <a:r>
              <a:rPr lang="ar-SA" sz="2600" b="1" dirty="0" smtClean="0">
                <a:solidFill>
                  <a:srgbClr val="FF0000"/>
                </a:solidFill>
              </a:rPr>
              <a:t>زرع أسباب الفتنة </a:t>
            </a:r>
            <a:r>
              <a:rPr lang="ar-SA" sz="2600" b="1" dirty="0" smtClean="0"/>
              <a:t>والخلاف بين المسلمين مثل مشاكل الحدود بين البلاد الإسلامية </a:t>
            </a:r>
            <a:endParaRPr lang="ar-SA" sz="2600" b="1" dirty="0" smtClean="0"/>
          </a:p>
          <a:p>
            <a:pPr algn="just" rtl="1"/>
            <a:r>
              <a:rPr lang="ar-SA" sz="2600" b="1" dirty="0" smtClean="0"/>
              <a:t>4 – </a:t>
            </a:r>
            <a:r>
              <a:rPr lang="ar-SA" sz="2600" b="1" dirty="0" smtClean="0">
                <a:solidFill>
                  <a:srgbClr val="FF0000"/>
                </a:solidFill>
              </a:rPr>
              <a:t>حماية الإرساليات التنصيرية ودعمها</a:t>
            </a:r>
            <a:r>
              <a:rPr lang="ar-SA" sz="2600" b="1" dirty="0" smtClean="0"/>
              <a:t> للقيام بعملها وتحقيق أهدافها وتبرير إفسادها لعقائد المسلمين </a:t>
            </a:r>
            <a:endParaRPr lang="en-US" sz="2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40964"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40965"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1760</TotalTime>
  <Words>899</Words>
  <Application>Microsoft Office PowerPoint</Application>
  <PresentationFormat>A4 Paper (210x297 mm)‎</PresentationFormat>
  <Paragraphs>56</Paragraphs>
  <Slides>15</Slides>
  <Notes>0</Notes>
  <HiddenSlides>0</HiddenSlides>
  <MMClips>0</MMClips>
  <ScaleCrop>false</ScaleCrop>
  <HeadingPairs>
    <vt:vector size="4" baseType="variant">
      <vt:variant>
        <vt:lpstr>سمة</vt:lpstr>
      </vt:variant>
      <vt:variant>
        <vt:i4>1</vt:i4>
      </vt:variant>
      <vt:variant>
        <vt:lpstr>عناوين الشرائح</vt:lpstr>
      </vt:variant>
      <vt:variant>
        <vt:i4>15</vt:i4>
      </vt:variant>
    </vt:vector>
  </HeadingPairs>
  <TitlesOfParts>
    <vt:vector size="16" baseType="lpstr">
      <vt:lpstr>Office Theme</vt:lpstr>
      <vt:lpstr>الشريحة 1</vt:lpstr>
      <vt:lpstr>المحاضرة الخامسة</vt:lpstr>
      <vt:lpstr>عناصر المحاضرة</vt:lpstr>
      <vt:lpstr> تعريف الاستعمار:</vt:lpstr>
      <vt:lpstr>تاريخ الاستعمار :</vt:lpstr>
      <vt:lpstr>الشريحة 6</vt:lpstr>
      <vt:lpstr>الشريحة 7</vt:lpstr>
      <vt:lpstr>الشريحة 8</vt:lpstr>
      <vt:lpstr>أهداف الاستعمار :</vt:lpstr>
      <vt:lpstr>الشريحة 10</vt:lpstr>
      <vt:lpstr>الشريحة 11</vt:lpstr>
      <vt:lpstr> آثار الاستعمار الثقافية :</vt:lpstr>
      <vt:lpstr>الشريحة 13</vt:lpstr>
      <vt:lpstr>الشريحة 14</vt:lpstr>
      <vt:lpstr>الشريحة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139</cp:revision>
  <dcterms:created xsi:type="dcterms:W3CDTF">2009-10-14T19:14:34Z</dcterms:created>
  <dcterms:modified xsi:type="dcterms:W3CDTF">2011-09-24T18:46:50Z</dcterms:modified>
</cp:coreProperties>
</file>