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2"/>
  </p:notesMasterIdLst>
  <p:sldIdLst>
    <p:sldId id="269" r:id="rId2"/>
    <p:sldId id="257" r:id="rId3"/>
    <p:sldId id="302" r:id="rId4"/>
    <p:sldId id="273" r:id="rId5"/>
    <p:sldId id="303" r:id="rId6"/>
    <p:sldId id="304" r:id="rId7"/>
    <p:sldId id="305" r:id="rId8"/>
    <p:sldId id="306" r:id="rId9"/>
    <p:sldId id="307" r:id="rId10"/>
    <p:sldId id="309" r:id="rId11"/>
    <p:sldId id="310" r:id="rId12"/>
    <p:sldId id="311" r:id="rId13"/>
    <p:sldId id="312" r:id="rId14"/>
    <p:sldId id="313" r:id="rId15"/>
    <p:sldId id="308" r:id="rId16"/>
    <p:sldId id="314" r:id="rId17"/>
    <p:sldId id="315" r:id="rId18"/>
    <p:sldId id="316" r:id="rId19"/>
    <p:sldId id="317" r:id="rId20"/>
    <p:sldId id="318" r:id="rId21"/>
    <p:sldId id="319" r:id="rId22"/>
    <p:sldId id="320" r:id="rId23"/>
    <p:sldId id="321" r:id="rId24"/>
    <p:sldId id="323" r:id="rId25"/>
    <p:sldId id="324" r:id="rId26"/>
    <p:sldId id="325" r:id="rId27"/>
    <p:sldId id="322" r:id="rId28"/>
    <p:sldId id="326" r:id="rId29"/>
    <p:sldId id="327" r:id="rId30"/>
    <p:sldId id="266" r:id="rId31"/>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clrMru>
    <a:srgbClr val="3B84AF"/>
    <a:srgbClr val="009900"/>
    <a:srgbClr val="709256"/>
    <a:srgbClr val="AD9968"/>
    <a:srgbClr val="FF3300"/>
    <a:srgbClr val="000000"/>
    <a:srgbClr val="FF0066"/>
  </p:clrMru>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481" autoAdjust="0"/>
    <p:restoredTop sz="94664" autoAdjust="0"/>
  </p:normalViewPr>
  <p:slideViewPr>
    <p:cSldViewPr>
      <p:cViewPr>
        <p:scale>
          <a:sx n="90" d="100"/>
          <a:sy n="90" d="100"/>
        </p:scale>
        <p:origin x="-384" y="-402"/>
      </p:cViewPr>
      <p:guideLst>
        <p:guide orient="horz" pos="2160"/>
        <p:guide pos="312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11/19/2011</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extLst>
      <p:ext uri="{BB962C8B-B14F-4D97-AF65-F5344CB8AC3E}">
        <p14:creationId xmlns="" xmlns:p14="http://schemas.microsoft.com/office/powerpoint/2010/main" val="205643335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9" name="Slide Number Placeholder 3"/>
          <p:cNvSpPr>
            <a:spLocks noGrp="1"/>
          </p:cNvSpPr>
          <p:nvPr userDrawn="1">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a:t>
            </a:fld>
            <a:endParaRPr lang="en-US" dirty="0" smtClean="0">
              <a:cs typeface="Arial" pitchFamily="34" charset="0"/>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p:nvPicPr>
        <p:blipFill>
          <a:blip r:embed="rId14" cstate="print"/>
          <a:stretch>
            <a:fillRect/>
          </a:stretch>
        </p:blipFill>
        <p:spPr>
          <a:xfrm>
            <a:off x="304800" y="5791200"/>
            <a:ext cx="838200" cy="938645"/>
          </a:xfrm>
          <a:prstGeom prst="rect">
            <a:avLst/>
          </a:prstGeom>
        </p:spPr>
      </p:pic>
      <p:sp>
        <p:nvSpPr>
          <p:cNvPr id="19" name="Rectangle 18"/>
          <p:cNvSpPr/>
          <p:nvPr/>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a:t>
            </a:r>
            <a:r>
              <a:rPr lang="ar-EG" sz="1600" b="1" baseline="0" dirty="0" smtClean="0">
                <a:solidFill>
                  <a:schemeClr val="bg1"/>
                </a:solidFill>
                <a:latin typeface="+mn-lt"/>
                <a:cs typeface="+mn-cs"/>
              </a:rPr>
              <a:t>ل</a:t>
            </a:r>
            <a:r>
              <a:rPr lang="ar-SA" sz="1600" b="1" baseline="0" dirty="0" smtClean="0">
                <a:solidFill>
                  <a:schemeClr val="bg1"/>
                </a:solidFill>
                <a:latin typeface="+mn-lt"/>
                <a:cs typeface="+mn-cs"/>
              </a:rPr>
              <a:t>كتروني والتعل</a:t>
            </a:r>
            <a:r>
              <a:rPr lang="ar-EG" sz="1600" b="1" baseline="0" dirty="0" smtClean="0">
                <a:solidFill>
                  <a:schemeClr val="bg1"/>
                </a:solidFill>
                <a:latin typeface="+mn-lt"/>
                <a:cs typeface="+mn-cs"/>
              </a:rPr>
              <a:t>ي</a:t>
            </a:r>
            <a:r>
              <a:rPr lang="ar-SA" sz="1600" b="1" baseline="0" dirty="0" smtClean="0">
                <a:solidFill>
                  <a:schemeClr val="bg1"/>
                </a:solidFill>
                <a:latin typeface="+mn-lt"/>
                <a:cs typeface="+mn-cs"/>
              </a:rPr>
              <a:t>م عن بعد</a:t>
            </a:r>
            <a:endParaRPr lang="en-US" sz="1600" b="1" dirty="0">
              <a:solidFill>
                <a:schemeClr val="bg1"/>
              </a:solidFill>
              <a:latin typeface="+mn-lt"/>
              <a:cs typeface="+mn-cs"/>
            </a:endParaRPr>
          </a:p>
        </p:txBody>
      </p:sp>
      <p:sp>
        <p:nvSpPr>
          <p:cNvPr id="21" name="Slide Number Placeholder 3"/>
          <p:cNvSpPr txBox="1">
            <a:spLocks/>
          </p:cNvSpPr>
          <p:nvPr/>
        </p:nvSpPr>
        <p:spPr bwMode="auto">
          <a:xfrm>
            <a:off x="4876800" y="6356350"/>
            <a:ext cx="482600" cy="365125"/>
          </a:xfrm>
          <a:prstGeom prst="rect">
            <a:avLst/>
          </a:prstGeom>
          <a:noFill/>
          <a:ln>
            <a:miter lim="800000"/>
            <a:headEnd/>
            <a:tailEnd/>
          </a:ln>
        </p:spPr>
        <p:txBody>
          <a:bodyPr/>
          <a:lstStyle/>
          <a:p>
            <a:pPr marL="0" marR="0" lvl="0" indent="0" algn="r" defTabSz="914400" rtl="1" eaLnBrk="1" fontAlgn="base" latinLnBrk="0" hangingPunct="1">
              <a:lnSpc>
                <a:spcPct val="100000"/>
              </a:lnSpc>
              <a:spcBef>
                <a:spcPct val="0"/>
              </a:spcBef>
              <a:spcAft>
                <a:spcPct val="0"/>
              </a:spcAft>
              <a:buClrTx/>
              <a:buSzTx/>
              <a:buFontTx/>
              <a:buNone/>
              <a:tabLst/>
              <a:defRPr/>
            </a:pPr>
            <a:fld id="{E1D16D93-8795-4AD6-9A1F-54CC01E741BE}" type="slidenum">
              <a:rPr kumimoji="0" lang="ar-SA" sz="1800" b="0" i="0" u="none" strike="noStrike" kern="1200" cap="none" spc="0" normalizeH="0" baseline="0" noProof="0" smtClean="0">
                <a:ln>
                  <a:noFill/>
                </a:ln>
                <a:solidFill>
                  <a:schemeClr val="bg1"/>
                </a:solidFill>
                <a:effectLst/>
                <a:uLnTx/>
                <a:uFillTx/>
                <a:latin typeface="Arial" pitchFamily="34" charset="0"/>
                <a:ea typeface="+mn-ea"/>
                <a:cs typeface="Arial" pitchFamily="34" charset="0"/>
              </a:rPr>
              <a:pPr marL="0" marR="0" lvl="0" indent="0" algn="r" defTabSz="914400" rtl="1" eaLnBrk="1" fontAlgn="base" latinLnBrk="0" hangingPunct="1">
                <a:lnSpc>
                  <a:spcPct val="100000"/>
                </a:lnSpc>
                <a:spcBef>
                  <a:spcPct val="0"/>
                </a:spcBef>
                <a:spcAft>
                  <a:spcPct val="0"/>
                </a:spcAft>
                <a:buClrTx/>
                <a:buSzTx/>
                <a:buFontTx/>
                <a:buNone/>
                <a:tabLst/>
                <a:defRPr/>
              </a:pPr>
              <a:t>‹#›</a:t>
            </a:fld>
            <a:endParaRPr kumimoji="0" lang="en-US" sz="1800" b="0" i="0" u="none" strike="noStrike" kern="1200" cap="none" spc="0" normalizeH="0" baseline="0" noProof="0" dirty="0" smtClean="0">
              <a:ln>
                <a:noFill/>
              </a:ln>
              <a:solidFill>
                <a:schemeClr val="bg1"/>
              </a:solidFill>
              <a:effectLst/>
              <a:uLnTx/>
              <a:uFillTx/>
              <a:latin typeface="Arial" pitchFamily="34" charset="0"/>
              <a:ea typeface="+mn-ea"/>
              <a:cs typeface="Arial" pitchFamily="34" charset="0"/>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sldNum="0"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algn="r" rtl="1" eaLnBrk="1" hangingPunct="1"/>
            <a:endParaRPr lang="ar-SA" dirty="0"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chemeClr val="tx2">
                    <a:lumMod val="75000"/>
                  </a:schemeClr>
                </a:solidFill>
                <a:latin typeface="Calibri" pitchFamily="34" charset="0"/>
              </a:rPr>
              <a:t>جامعة الملك فيصل</a:t>
            </a:r>
          </a:p>
          <a:p>
            <a:pPr algn="ctr" rtl="0">
              <a:spcBef>
                <a:spcPct val="20000"/>
              </a:spcBef>
              <a:buFont typeface="Arial" pitchFamily="34" charset="0"/>
              <a:buNone/>
            </a:pPr>
            <a:r>
              <a:rPr lang="ar-SA" sz="2400" b="1" dirty="0" smtClean="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2"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457200" y="2819400"/>
            <a:ext cx="5099050" cy="1981200"/>
          </a:xfrm>
          <a:prstGeom prst="rect">
            <a:avLst/>
          </a:prstGeom>
          <a:noFill/>
          <a:ln w="9525">
            <a:noFill/>
            <a:miter lim="800000"/>
            <a:headEnd/>
            <a:tailEnd/>
          </a:ln>
        </p:spPr>
        <p:txBody>
          <a:bodyPr anchor="ctr"/>
          <a:lstStyle/>
          <a:p>
            <a:pPr algn="ctr"/>
            <a:r>
              <a:rPr lang="ar-EG" sz="3700" b="1" dirty="0">
                <a:solidFill>
                  <a:schemeClr val="accent1">
                    <a:lumMod val="50000"/>
                  </a:schemeClr>
                </a:solidFill>
                <a:latin typeface="AYM Wadiy S_U normal."/>
                <a:cs typeface="Times New Roman" pitchFamily="18" charset="0"/>
              </a:rPr>
              <a:t>اسم </a:t>
            </a:r>
            <a:r>
              <a:rPr lang="ar-EG" sz="3700" b="1" dirty="0" smtClean="0">
                <a:solidFill>
                  <a:schemeClr val="accent1">
                    <a:lumMod val="50000"/>
                  </a:schemeClr>
                </a:solidFill>
                <a:latin typeface="AYM Wadiy S_U normal."/>
                <a:cs typeface="Times New Roman" pitchFamily="18" charset="0"/>
              </a:rPr>
              <a:t>المقرر</a:t>
            </a:r>
            <a:endParaRPr lang="ar-SA" sz="3700" b="1" dirty="0">
              <a:solidFill>
                <a:schemeClr val="accent1">
                  <a:lumMod val="50000"/>
                </a:schemeClr>
              </a:solidFill>
              <a:latin typeface="AYM Wadiy S_U normal."/>
              <a:cs typeface="Times New Roman" pitchFamily="18" charset="0"/>
            </a:endParaRPr>
          </a:p>
          <a:p>
            <a:pPr algn="ctr"/>
            <a:r>
              <a:rPr lang="ar-SA" sz="2800" b="1" dirty="0" smtClean="0">
                <a:latin typeface="Calibri" pitchFamily="34" charset="0"/>
                <a:cs typeface="Times New Roman" pitchFamily="18" charset="0"/>
              </a:rPr>
              <a:t>قضايا ثقافية معاصرة</a:t>
            </a:r>
            <a:endParaRPr lang="en-US" sz="2800" b="1" dirty="0">
              <a:latin typeface="Calibri" pitchFamily="34" charset="0"/>
            </a:endParaRPr>
          </a:p>
          <a:p>
            <a:pPr algn="ctr"/>
            <a:endParaRPr lang="ar-SA" sz="2600" b="1" dirty="0" smtClean="0">
              <a:latin typeface="Calibri" pitchFamily="34" charset="0"/>
              <a:cs typeface="Times New Roman" pitchFamily="18" charset="0"/>
            </a:endParaRPr>
          </a:p>
          <a:p>
            <a:pPr algn="ctr"/>
            <a:r>
              <a:rPr lang="ar-SA" sz="2600" b="1" dirty="0" smtClean="0">
                <a:latin typeface="Calibri" pitchFamily="34" charset="0"/>
                <a:cs typeface="Times New Roman" pitchFamily="18" charset="0"/>
              </a:rPr>
              <a:t>د</a:t>
            </a:r>
            <a:r>
              <a:rPr lang="en-US" sz="2600" b="1" dirty="0" smtClean="0">
                <a:latin typeface="Calibri" pitchFamily="34" charset="0"/>
                <a:cs typeface="Times New Roman" pitchFamily="18" charset="0"/>
              </a:rPr>
              <a:t> .</a:t>
            </a:r>
            <a:r>
              <a:rPr lang="ar-SA" sz="2600" b="1" dirty="0" smtClean="0">
                <a:latin typeface="Calibri" pitchFamily="34" charset="0"/>
                <a:cs typeface="Times New Roman" pitchFamily="18" charset="0"/>
              </a:rPr>
              <a:t>بدران مسعود بن الحسن</a:t>
            </a:r>
            <a:endParaRPr lang="en-US" sz="2600" b="1" dirty="0">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2133600"/>
            <a:ext cx="8420100" cy="2590800"/>
          </a:xfrm>
        </p:spPr>
        <p:txBody>
          <a:bodyPr/>
          <a:lstStyle/>
          <a:p>
            <a:pPr rtl="1"/>
            <a:r>
              <a:rPr lang="ar-SA" b="1" dirty="0" smtClean="0"/>
              <a:t>المحاضرة الثانية عشر</a:t>
            </a:r>
            <a:r>
              <a:rPr lang="en-US" dirty="0" smtClean="0"/>
              <a:t/>
            </a:r>
            <a:br>
              <a:rPr lang="en-US" dirty="0" smtClean="0"/>
            </a:br>
            <a:r>
              <a:rPr lang="ar-SA" b="1" dirty="0" smtClean="0"/>
              <a:t>الدين والعلم</a:t>
            </a:r>
            <a:endParaRPr lang="en-US" spc="-150" dirty="0" smtClean="0">
              <a:solidFill>
                <a:srgbClr val="376092"/>
              </a:solidFill>
              <a:latin typeface="ae_AlMateen" pitchFamily="2" charset="-78"/>
              <a:cs typeface="ae_AlMateen" pitchFamily="2" charset="-78"/>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عناصر المحاضرة:</a:t>
            </a:r>
            <a:endParaRPr lang="en-US" dirty="0"/>
          </a:p>
        </p:txBody>
      </p:sp>
      <p:sp>
        <p:nvSpPr>
          <p:cNvPr id="3" name="عنصر نائب للمحتوى 2"/>
          <p:cNvSpPr>
            <a:spLocks noGrp="1"/>
          </p:cNvSpPr>
          <p:nvPr>
            <p:ph idx="1"/>
          </p:nvPr>
        </p:nvSpPr>
        <p:spPr>
          <a:xfrm>
            <a:off x="228600" y="1371600"/>
            <a:ext cx="9525000" cy="4754563"/>
          </a:xfrm>
        </p:spPr>
        <p:txBody>
          <a:bodyPr/>
          <a:lstStyle/>
          <a:p>
            <a:pPr marL="0" indent="0" rtl="1">
              <a:spcBef>
                <a:spcPts val="0"/>
              </a:spcBef>
            </a:pPr>
            <a:r>
              <a:rPr lang="ar-SA" sz="2600" dirty="0" smtClean="0">
                <a:solidFill>
                  <a:srgbClr val="009900"/>
                </a:solidFill>
                <a:cs typeface="+mn-cs"/>
              </a:rPr>
              <a:t>تمهيد </a:t>
            </a:r>
          </a:p>
          <a:p>
            <a:pPr marL="0" indent="0" rtl="1">
              <a:spcBef>
                <a:spcPts val="0"/>
              </a:spcBef>
            </a:pPr>
            <a:r>
              <a:rPr lang="ar-SA" sz="2600" dirty="0" smtClean="0">
                <a:solidFill>
                  <a:srgbClr val="009900"/>
                </a:solidFill>
                <a:cs typeface="+mn-cs"/>
              </a:rPr>
              <a:t>تعريف الدين وأهميته للإنسان والمجتمع:</a:t>
            </a:r>
          </a:p>
          <a:p>
            <a:pPr marL="914400" lvl="4" indent="0" rtl="1">
              <a:spcBef>
                <a:spcPts val="0"/>
              </a:spcBef>
            </a:pPr>
            <a:r>
              <a:rPr lang="ar-SA" sz="2200" dirty="0" smtClean="0">
                <a:solidFill>
                  <a:srgbClr val="009900"/>
                </a:solidFill>
                <a:cs typeface="+mn-cs"/>
              </a:rPr>
              <a:t>1- تعريف الدين :</a:t>
            </a:r>
          </a:p>
          <a:p>
            <a:pPr marL="914400" lvl="4" indent="0" rtl="1">
              <a:spcBef>
                <a:spcPts val="0"/>
              </a:spcBef>
            </a:pPr>
            <a:r>
              <a:rPr lang="ar-SA" sz="2200" dirty="0" smtClean="0">
                <a:solidFill>
                  <a:srgbClr val="009900"/>
                </a:solidFill>
                <a:cs typeface="+mn-cs"/>
              </a:rPr>
              <a:t>2 – أهمية الدين للإنسان والمجتمع : </a:t>
            </a:r>
            <a:endParaRPr lang="en-US" sz="2200" dirty="0" smtClean="0">
              <a:solidFill>
                <a:srgbClr val="009900"/>
              </a:solidFill>
              <a:cs typeface="+mn-cs"/>
            </a:endParaRPr>
          </a:p>
          <a:p>
            <a:pPr marL="0" indent="0" rtl="1">
              <a:spcBef>
                <a:spcPts val="0"/>
              </a:spcBef>
            </a:pPr>
            <a:r>
              <a:rPr lang="ar-SA" sz="2600" dirty="0" smtClean="0">
                <a:solidFill>
                  <a:srgbClr val="009900"/>
                </a:solidFill>
                <a:cs typeface="+mn-cs"/>
              </a:rPr>
              <a:t>تعريف العلم وأهميته : </a:t>
            </a:r>
            <a:endParaRPr lang="en-US" sz="2600" dirty="0" smtClean="0">
              <a:solidFill>
                <a:srgbClr val="009900"/>
              </a:solidFill>
              <a:cs typeface="+mn-cs"/>
            </a:endParaRPr>
          </a:p>
          <a:p>
            <a:pPr marL="800100" lvl="2" indent="0" rtl="1">
              <a:spcBef>
                <a:spcPts val="0"/>
              </a:spcBef>
            </a:pPr>
            <a:r>
              <a:rPr lang="ar-SA" sz="1800" dirty="0" smtClean="0">
                <a:solidFill>
                  <a:srgbClr val="009900"/>
                </a:solidFill>
                <a:cs typeface="+mn-cs"/>
              </a:rPr>
              <a:t>1- تعريف العلم :</a:t>
            </a:r>
          </a:p>
          <a:p>
            <a:pPr marL="800100" lvl="2" indent="0" rtl="1">
              <a:spcBef>
                <a:spcPts val="0"/>
              </a:spcBef>
            </a:pPr>
            <a:r>
              <a:rPr lang="ar-SA" sz="1800" dirty="0" smtClean="0">
                <a:solidFill>
                  <a:srgbClr val="009900"/>
                </a:solidFill>
                <a:cs typeface="+mn-cs"/>
              </a:rPr>
              <a:t>2- أهمية العلم :</a:t>
            </a:r>
            <a:endParaRPr lang="en-US" sz="1800" dirty="0" smtClean="0">
              <a:solidFill>
                <a:srgbClr val="009900"/>
              </a:solidFill>
              <a:cs typeface="+mn-cs"/>
            </a:endParaRPr>
          </a:p>
          <a:p>
            <a:pPr marL="0" indent="0" rtl="1">
              <a:spcBef>
                <a:spcPts val="0"/>
              </a:spcBef>
            </a:pPr>
            <a:r>
              <a:rPr lang="ar-SA" sz="2600" dirty="0" smtClean="0">
                <a:solidFill>
                  <a:srgbClr val="009900"/>
                </a:solidFill>
                <a:cs typeface="+mn-cs"/>
              </a:rPr>
              <a:t>وحدة الدين والعلم : </a:t>
            </a:r>
            <a:endParaRPr lang="en-US" sz="2600" dirty="0" smtClean="0">
              <a:solidFill>
                <a:srgbClr val="009900"/>
              </a:solidFill>
              <a:cs typeface="+mn-cs"/>
            </a:endParaRPr>
          </a:p>
          <a:p>
            <a:pPr marL="0" indent="0" rtl="1">
              <a:spcBef>
                <a:spcPts val="0"/>
              </a:spcBef>
            </a:pPr>
            <a:r>
              <a:rPr lang="ar-SA" sz="2600" dirty="0" smtClean="0">
                <a:solidFill>
                  <a:srgbClr val="009900"/>
                </a:solidFill>
                <a:cs typeface="+mn-cs"/>
              </a:rPr>
              <a:t>الصراع بين الدين والعلم في أوروبا :</a:t>
            </a:r>
            <a:endParaRPr lang="en-US" sz="2600" dirty="0" smtClean="0">
              <a:solidFill>
                <a:srgbClr val="009900"/>
              </a:solidFill>
              <a:cs typeface="+mn-cs"/>
            </a:endParaRPr>
          </a:p>
          <a:p>
            <a:pPr rtl="1"/>
            <a:r>
              <a:rPr lang="ar-SA" sz="2600" dirty="0" smtClean="0">
                <a:solidFill>
                  <a:srgbClr val="009900"/>
                </a:solidFill>
                <a:cs typeface="+mn-cs"/>
              </a:rPr>
              <a:t>موقف الإسلام من العلم :</a:t>
            </a:r>
            <a:endParaRPr lang="en-US" sz="2600" dirty="0" smtClean="0">
              <a:solidFill>
                <a:srgbClr val="009900"/>
              </a:solidFill>
              <a:cs typeface="+mn-cs"/>
            </a:endParaRPr>
          </a:p>
          <a:p>
            <a:pPr rtl="1"/>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z="3200" b="1" dirty="0" smtClean="0"/>
              <a:t>تمهيد</a:t>
            </a:r>
            <a:endParaRPr lang="en-US" sz="3200" dirty="0"/>
          </a:p>
        </p:txBody>
      </p:sp>
      <p:sp>
        <p:nvSpPr>
          <p:cNvPr id="3" name="عنصر نائب للمحتوى 2"/>
          <p:cNvSpPr>
            <a:spLocks noGrp="1"/>
          </p:cNvSpPr>
          <p:nvPr>
            <p:ph idx="1"/>
          </p:nvPr>
        </p:nvSpPr>
        <p:spPr>
          <a:xfrm>
            <a:off x="228600" y="1371600"/>
            <a:ext cx="9525000" cy="4754563"/>
          </a:xfrm>
        </p:spPr>
        <p:txBody>
          <a:bodyPr/>
          <a:lstStyle/>
          <a:p>
            <a:pPr marL="0" indent="0" algn="just" rtl="1">
              <a:spcBef>
                <a:spcPts val="0"/>
              </a:spcBef>
            </a:pPr>
            <a:r>
              <a:rPr lang="ar-SA" sz="2600" dirty="0" smtClean="0"/>
              <a:t>- </a:t>
            </a:r>
            <a:r>
              <a:rPr lang="ar-SA" sz="2600" dirty="0" smtClean="0">
                <a:solidFill>
                  <a:srgbClr val="FF0000"/>
                </a:solidFill>
              </a:rPr>
              <a:t>هل هناك قضية بين الدين والعلم يمكن أن تبحث </a:t>
            </a:r>
            <a:r>
              <a:rPr lang="ar-SA" sz="2600" dirty="0" smtClean="0"/>
              <a:t>؟</a:t>
            </a:r>
            <a:endParaRPr lang="en-US" sz="2600" dirty="0" smtClean="0"/>
          </a:p>
          <a:p>
            <a:pPr marL="0" indent="0" algn="just" rtl="1">
              <a:spcBef>
                <a:spcPts val="0"/>
              </a:spcBef>
            </a:pPr>
            <a:r>
              <a:rPr lang="ar-SA" sz="2600" dirty="0" smtClean="0"/>
              <a:t>- </a:t>
            </a:r>
            <a:r>
              <a:rPr lang="ar-SA" sz="2600" dirty="0" smtClean="0">
                <a:solidFill>
                  <a:srgbClr val="FF0000"/>
                </a:solidFill>
              </a:rPr>
              <a:t>هل العلاقة التي بين الدين والعلم هي ما بين كفتي الميزان </a:t>
            </a:r>
            <a:r>
              <a:rPr lang="ar-SA" sz="2600" dirty="0" smtClean="0"/>
              <a:t>من توازن </a:t>
            </a:r>
            <a:r>
              <a:rPr lang="ar-SA" sz="2600" dirty="0" err="1" smtClean="0"/>
              <a:t>وتراجح</a:t>
            </a:r>
            <a:r>
              <a:rPr lang="ar-SA" sz="2600" dirty="0" smtClean="0"/>
              <a:t> ؛ فإذا خفت كفة أحدهما ثقلت كفة الآخر!؟</a:t>
            </a:r>
          </a:p>
          <a:p>
            <a:pPr marL="0" indent="0" algn="just" rtl="1">
              <a:spcBef>
                <a:spcPts val="0"/>
              </a:spcBef>
            </a:pPr>
            <a:r>
              <a:rPr lang="ar-SA" sz="2600" dirty="0" smtClean="0"/>
              <a:t>- بحيث إذا ساد الدين انحسر ظل العلم، واستولى الجهل على الناس، وانتشرت الترهات والأباطيل، وإذا ساد العلم انكمش ظل الدين، وضمر وجوده، وانزلق الناس في الشهوات والمصالح الذاتية فلا يجدون ما يقودهم إلى الحق والعدل، ويحملهم على رعاية الفضيلة وانتهاج سبلها؟</a:t>
            </a:r>
          </a:p>
          <a:p>
            <a:pPr marL="0" indent="0" algn="just" rtl="1">
              <a:spcBef>
                <a:spcPts val="0"/>
              </a:spcBef>
            </a:pPr>
            <a:r>
              <a:rPr lang="ar-SA" sz="2600" dirty="0" smtClean="0">
                <a:solidFill>
                  <a:srgbClr val="FF0000"/>
                </a:solidFill>
              </a:rPr>
              <a:t>إن التاريخ يشهد بمساهمة الأديان في بناء الحياة </a:t>
            </a:r>
            <a:r>
              <a:rPr lang="ar-SA" sz="2600" dirty="0" smtClean="0">
                <a:solidFill>
                  <a:srgbClr val="FF0000"/>
                </a:solidFill>
              </a:rPr>
              <a:t>الإنسانية، </a:t>
            </a:r>
            <a:r>
              <a:rPr lang="ar-SA" sz="2600" dirty="0" smtClean="0">
                <a:solidFill>
                  <a:srgbClr val="FF0000"/>
                </a:solidFill>
              </a:rPr>
              <a:t>والتأثير في عقول الناس وقلوبهم وإقامة المجتمعات </a:t>
            </a:r>
            <a:r>
              <a:rPr lang="ar-SA" sz="2600" dirty="0" smtClean="0">
                <a:solidFill>
                  <a:srgbClr val="FF0000"/>
                </a:solidFill>
              </a:rPr>
              <a:t>والحضارات</a:t>
            </a:r>
            <a:r>
              <a:rPr lang="ar-SA" sz="2600" dirty="0" smtClean="0"/>
              <a:t>، </a:t>
            </a:r>
            <a:r>
              <a:rPr lang="ar-SA" sz="2600" dirty="0" smtClean="0"/>
              <a:t>وفي غرس الفضائل والأخلاق ، وتكوين العادات الطيبة ، وتنظيم الحياة الإنسانية، وضبط حدود الحقوق والواجبات بين الناس</a:t>
            </a:r>
            <a:endParaRPr lang="en-US" sz="26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a:xfrm>
            <a:off x="152400" y="1371600"/>
            <a:ext cx="9601200" cy="4754563"/>
          </a:xfrm>
        </p:spPr>
        <p:txBody>
          <a:bodyPr/>
          <a:lstStyle/>
          <a:p>
            <a:pPr algn="just" rtl="1"/>
            <a:r>
              <a:rPr lang="ar-SA" sz="2600" dirty="0" smtClean="0"/>
              <a:t>فقد </a:t>
            </a:r>
            <a:r>
              <a:rPr lang="ar-SA" sz="2600" dirty="0" smtClean="0">
                <a:solidFill>
                  <a:srgbClr val="FF0000"/>
                </a:solidFill>
              </a:rPr>
              <a:t>سجل التاريخ ذلك في حياة الفراعنة واليونان والرومان والهنود والصينيين والبابليين والأشوريين، وهم يدينون بديانات وضعية فكيف بالأمم التي تدين بديانات سماوية </a:t>
            </a:r>
            <a:r>
              <a:rPr lang="ar-SA" sz="2600" dirty="0" smtClean="0"/>
              <a:t>بعث الرسل بها لخير البشرية جمعاء</a:t>
            </a:r>
          </a:p>
          <a:p>
            <a:pPr algn="just" rtl="1"/>
            <a:r>
              <a:rPr lang="ar-SA" sz="2600" dirty="0" smtClean="0"/>
              <a:t>إنه </a:t>
            </a:r>
            <a:r>
              <a:rPr lang="ar-SA" sz="2600" dirty="0" smtClean="0">
                <a:solidFill>
                  <a:srgbClr val="FF0000"/>
                </a:solidFill>
              </a:rPr>
              <a:t>لا يمكن لعاقل عرف وظيفة الدين ومكانته في حياة البشر أن ينكر حقيقة سلطانه على النفوس، واقتداره على قيادة الناس، وإلزامهم كلمة التقوى</a:t>
            </a:r>
            <a:r>
              <a:rPr lang="ar-SA" sz="2600" dirty="0" smtClean="0"/>
              <a:t>؛ إذ </a:t>
            </a:r>
            <a:r>
              <a:rPr lang="ar-SA" sz="2600" dirty="0" smtClean="0">
                <a:solidFill>
                  <a:srgbClr val="FF0000"/>
                </a:solidFill>
              </a:rPr>
              <a:t>كيف للإنسان أن يسير عُطلا من المرشد الذي يُبَصِره بمعالم الطريق، ويهديه سواء السبيل</a:t>
            </a:r>
            <a:r>
              <a:rPr lang="ar-SA" sz="2600" dirty="0" smtClean="0"/>
              <a:t>؟</a:t>
            </a:r>
          </a:p>
          <a:p>
            <a:pPr algn="just" rtl="1"/>
            <a:r>
              <a:rPr lang="ar-SA" sz="2600" dirty="0" smtClean="0">
                <a:solidFill>
                  <a:srgbClr val="FF0000"/>
                </a:solidFill>
              </a:rPr>
              <a:t>هل حقا أن الدين في أي مجتمع هو علة وقوع الإنسان في الضعف والهوان</a:t>
            </a:r>
            <a:r>
              <a:rPr lang="ar-SA" sz="2600" dirty="0" smtClean="0"/>
              <a:t>؟ وهو علة تأخر المجتمعات وانحطاطها، وأن ذلك يتبين بمقارنتها بما آل إليه حال المجتمعات المادية الملحدة من تقدم وتطور،</a:t>
            </a:r>
          </a:p>
          <a:p>
            <a:pPr algn="just" rtl="1"/>
            <a:r>
              <a:rPr lang="ar-SA" sz="2600" dirty="0" smtClean="0"/>
              <a:t>وثم </a:t>
            </a:r>
            <a:r>
              <a:rPr lang="ar-SA" sz="2600" dirty="0" smtClean="0">
                <a:solidFill>
                  <a:srgbClr val="FF0000"/>
                </a:solidFill>
              </a:rPr>
              <a:t>سؤال أخير </a:t>
            </a:r>
            <a:r>
              <a:rPr lang="ar-SA" sz="2600" dirty="0" smtClean="0"/>
              <a:t>.. </a:t>
            </a:r>
            <a:r>
              <a:rPr lang="ar-SA" sz="2600" dirty="0" smtClean="0">
                <a:solidFill>
                  <a:srgbClr val="FF0000"/>
                </a:solidFill>
              </a:rPr>
              <a:t>أحقا أن النهضة العلمية الحديثة والمدنية التي نشأت وتطورت في المجتمعات المادية الملحدة قامت منفصلة عن الدين ، بعيدة عن </a:t>
            </a:r>
            <a:r>
              <a:rPr lang="ar-SA" sz="2600" dirty="0" smtClean="0">
                <a:solidFill>
                  <a:srgbClr val="FF0000"/>
                </a:solidFill>
              </a:rPr>
              <a:t>مؤثراته</a:t>
            </a:r>
            <a:r>
              <a:rPr lang="ar-SA" sz="2600" dirty="0" smtClean="0"/>
              <a:t>؟</a:t>
            </a:r>
            <a:endParaRPr lang="ar-SA" sz="2600" dirty="0" smtClean="0"/>
          </a:p>
          <a:p>
            <a:pPr algn="just" rtl="1"/>
            <a:endParaRPr lang="ar-SA" sz="26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u="sng" dirty="0" smtClean="0"/>
              <a:t>تعريف الدين وأهميته للإنسان والمجتمع:</a:t>
            </a:r>
            <a:endParaRPr lang="ar-SA" dirty="0"/>
          </a:p>
        </p:txBody>
      </p:sp>
      <p:sp>
        <p:nvSpPr>
          <p:cNvPr id="3" name="عنصر نائب للمحتوى 2"/>
          <p:cNvSpPr>
            <a:spLocks noGrp="1"/>
          </p:cNvSpPr>
          <p:nvPr>
            <p:ph idx="1"/>
          </p:nvPr>
        </p:nvSpPr>
        <p:spPr>
          <a:xfrm>
            <a:off x="228600" y="1371600"/>
            <a:ext cx="9525000" cy="4754563"/>
          </a:xfrm>
        </p:spPr>
        <p:txBody>
          <a:bodyPr/>
          <a:lstStyle/>
          <a:p>
            <a:pPr marL="36000" indent="0" algn="just" rtl="1">
              <a:spcBef>
                <a:spcPts val="0"/>
              </a:spcBef>
            </a:pPr>
            <a:r>
              <a:rPr lang="en-US" sz="2600" b="1" u="sng" dirty="0" smtClean="0"/>
              <a:t> </a:t>
            </a:r>
            <a:r>
              <a:rPr lang="ar-SA" sz="2600" b="1" u="sng" dirty="0" smtClean="0"/>
              <a:t>1- تعريف الدين </a:t>
            </a:r>
            <a:r>
              <a:rPr lang="ar-SA" sz="2600" dirty="0" smtClean="0"/>
              <a:t>:</a:t>
            </a:r>
          </a:p>
          <a:p>
            <a:pPr marL="36000" indent="0" algn="just" rtl="1">
              <a:spcBef>
                <a:spcPts val="0"/>
              </a:spcBef>
            </a:pPr>
            <a:r>
              <a:rPr lang="ar-SA" sz="2600" dirty="0" smtClean="0">
                <a:solidFill>
                  <a:srgbClr val="FF0000"/>
                </a:solidFill>
              </a:rPr>
              <a:t>في اللغة </a:t>
            </a:r>
            <a:r>
              <a:rPr lang="ar-SA" sz="2600" dirty="0" smtClean="0"/>
              <a:t>يعني </a:t>
            </a:r>
            <a:r>
              <a:rPr lang="ar-SA" sz="2600" dirty="0" smtClean="0">
                <a:solidFill>
                  <a:srgbClr val="FF0000"/>
                </a:solidFill>
              </a:rPr>
              <a:t>الذل والطاعة والخضوع والانقياد لوضع معين</a:t>
            </a:r>
            <a:r>
              <a:rPr lang="ar-SA" sz="2600" dirty="0" smtClean="0"/>
              <a:t>، هذا الوضع </a:t>
            </a:r>
            <a:r>
              <a:rPr lang="ar-SA" sz="2600" dirty="0" smtClean="0">
                <a:solidFill>
                  <a:srgbClr val="FF0000"/>
                </a:solidFill>
              </a:rPr>
              <a:t>إما أن يكون إلهيا أو غير إلهي</a:t>
            </a:r>
            <a:r>
              <a:rPr lang="ar-SA" sz="2600" dirty="0" smtClean="0"/>
              <a:t>، وفي </a:t>
            </a:r>
            <a:r>
              <a:rPr lang="ar-SA" sz="2600" dirty="0" smtClean="0">
                <a:solidFill>
                  <a:srgbClr val="FF0000"/>
                </a:solidFill>
              </a:rPr>
              <a:t>الاصطلاح</a:t>
            </a:r>
            <a:r>
              <a:rPr lang="ar-SA" sz="2600" dirty="0" smtClean="0"/>
              <a:t> هناك من يرى أن الدين: (</a:t>
            </a:r>
            <a:r>
              <a:rPr lang="ar-SA" sz="2600" dirty="0" smtClean="0">
                <a:solidFill>
                  <a:srgbClr val="00B050"/>
                </a:solidFill>
              </a:rPr>
              <a:t>وضع إلهي يرشد إلى الحق في الاعتقادات وإلى الخير في السلوك والمعاملات</a:t>
            </a:r>
            <a:r>
              <a:rPr lang="ar-SA" sz="2600" dirty="0" smtClean="0"/>
              <a:t>)</a:t>
            </a:r>
          </a:p>
          <a:p>
            <a:pPr marL="36000" indent="0" algn="just" rtl="1">
              <a:spcBef>
                <a:spcPts val="0"/>
              </a:spcBef>
            </a:pPr>
            <a:r>
              <a:rPr lang="ar-SA" sz="2600" dirty="0" smtClean="0">
                <a:solidFill>
                  <a:srgbClr val="FF0000"/>
                </a:solidFill>
              </a:rPr>
              <a:t>وهناك من ينتقد هذا التعريف، ويرى أن الدين أعم من أن يكون خاصا بالدين السماوي</a:t>
            </a:r>
            <a:r>
              <a:rPr lang="ar-SA" sz="2600" dirty="0" smtClean="0"/>
              <a:t>؛ </a:t>
            </a:r>
            <a:r>
              <a:rPr lang="ar-SA" sz="2600" dirty="0" smtClean="0">
                <a:solidFill>
                  <a:srgbClr val="FF0000"/>
                </a:solidFill>
              </a:rPr>
              <a:t>وأنه يشمل كل الأديان</a:t>
            </a:r>
            <a:r>
              <a:rPr lang="ar-SA" sz="2600" dirty="0" smtClean="0"/>
              <a:t>، فهو (</a:t>
            </a:r>
            <a:r>
              <a:rPr lang="ar-SA" sz="2600" dirty="0" smtClean="0">
                <a:solidFill>
                  <a:srgbClr val="00B050"/>
                </a:solidFill>
              </a:rPr>
              <a:t>قوة سماوية أو وثنية ، مادية أو معنوية تُعبَد وتُسيَّد وتَطَاع</a:t>
            </a:r>
            <a:r>
              <a:rPr lang="ar-SA" sz="2600" dirty="0" smtClean="0"/>
              <a:t>)</a:t>
            </a:r>
            <a:endParaRPr lang="en-US" sz="2600" dirty="0" smtClean="0"/>
          </a:p>
          <a:p>
            <a:pPr marL="36000" indent="0" algn="just" rtl="1">
              <a:spcBef>
                <a:spcPts val="0"/>
              </a:spcBef>
            </a:pPr>
            <a:r>
              <a:rPr lang="ar-SA" sz="2600" dirty="0" smtClean="0"/>
              <a:t>ولا ريب أن </a:t>
            </a:r>
            <a:r>
              <a:rPr lang="ar-SA" sz="2600" dirty="0" smtClean="0">
                <a:solidFill>
                  <a:srgbClr val="FF0000"/>
                </a:solidFill>
              </a:rPr>
              <a:t>التعريف الثاني أصح، فهو المنسجم مع معنى الدين في القرآن الكريم، فقد استعمل القرآن الكريم </a:t>
            </a:r>
            <a:r>
              <a:rPr lang="ar-SA" sz="2600" dirty="0" smtClean="0"/>
              <a:t>هذه المفردة مع الوثنية ديانة أهل مكة، وهي غير سماوية، واستعملها </a:t>
            </a:r>
            <a:endParaRPr lang="en-US" sz="2600" dirty="0" smtClean="0"/>
          </a:p>
          <a:p>
            <a:pPr marL="36000" indent="0" algn="just" rtl="1">
              <a:spcBef>
                <a:spcPts val="0"/>
              </a:spcBef>
            </a:pPr>
            <a:r>
              <a:rPr lang="ar-SA" sz="2600" dirty="0" smtClean="0"/>
              <a:t>مع الإسلام وهو الدين السماوي الإلهي الحق في قوله تعالى: (</a:t>
            </a:r>
            <a:r>
              <a:rPr lang="ar-SA" sz="2600" dirty="0" smtClean="0">
                <a:solidFill>
                  <a:srgbClr val="00B050"/>
                </a:solidFill>
              </a:rPr>
              <a:t>لكم دينكم ولي دين</a:t>
            </a:r>
            <a:r>
              <a:rPr lang="ar-SA" sz="2600" dirty="0" smtClean="0"/>
              <a:t>)</a:t>
            </a:r>
            <a:endParaRPr lang="en-US" sz="2600" dirty="0" smtClean="0"/>
          </a:p>
          <a:p>
            <a:pPr marL="36000" indent="0" algn="just" rtl="1">
              <a:spcBef>
                <a:spcPts val="0"/>
              </a:spcBef>
            </a:pPr>
            <a:r>
              <a:rPr lang="ar-SA" sz="2600" dirty="0" smtClean="0">
                <a:solidFill>
                  <a:srgbClr val="FF0000"/>
                </a:solidFill>
              </a:rPr>
              <a:t>ووصف الله الإسلام بأنه الدين الحق </a:t>
            </a:r>
            <a:r>
              <a:rPr lang="ar-SA" sz="2600" dirty="0" smtClean="0"/>
              <a:t>الذي أظهره الله على جميع الأديان الباطلة سماوية كانت أم وضعية، قال تعالى: (</a:t>
            </a:r>
            <a:r>
              <a:rPr lang="ar-SA" sz="2600" dirty="0" smtClean="0">
                <a:solidFill>
                  <a:srgbClr val="00B050"/>
                </a:solidFill>
              </a:rPr>
              <a:t>هو الذي أرسل رسوله بالهدى ودين الحق ليظهره على الدين كله </a:t>
            </a:r>
            <a:r>
              <a:rPr lang="ar-SA" sz="2600" dirty="0" smtClean="0"/>
              <a:t>)</a:t>
            </a:r>
            <a:endParaRPr lang="ar-SA" sz="26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a:xfrm>
            <a:off x="228600" y="1371600"/>
            <a:ext cx="9448800" cy="4754563"/>
          </a:xfrm>
        </p:spPr>
        <p:txBody>
          <a:bodyPr/>
          <a:lstStyle/>
          <a:p>
            <a:pPr marL="0" indent="0" algn="just" rtl="1">
              <a:spcBef>
                <a:spcPts val="0"/>
              </a:spcBef>
            </a:pPr>
            <a:r>
              <a:rPr lang="ar-SA" sz="2600" b="1" u="sng" dirty="0" smtClean="0"/>
              <a:t>2 – أهمية الدين للإنسان والمجتمع : </a:t>
            </a:r>
            <a:endParaRPr lang="en-US" sz="2600" b="1" u="sng" dirty="0" smtClean="0"/>
          </a:p>
          <a:p>
            <a:pPr marL="0" indent="0" algn="just" rtl="1">
              <a:spcBef>
                <a:spcPts val="0"/>
              </a:spcBef>
            </a:pPr>
            <a:r>
              <a:rPr lang="ar-SA" sz="2600" dirty="0" smtClean="0"/>
              <a:t>   </a:t>
            </a:r>
            <a:r>
              <a:rPr lang="ar-SA" sz="2600" dirty="0" smtClean="0">
                <a:solidFill>
                  <a:srgbClr val="FF0000"/>
                </a:solidFill>
              </a:rPr>
              <a:t>الأديان ذات حضور مؤثر في حياة الإنسان ، وفي بناء المجتمع مهما كان هذا الدين من الصحة أو البطلان </a:t>
            </a:r>
            <a:r>
              <a:rPr lang="ar-SA" sz="2600" dirty="0" smtClean="0"/>
              <a:t>، وما من مجتمع إلا وقد تدين ، فالتدين تأتي أهميته للإنسان والمجتمع من النواحي التالية :</a:t>
            </a:r>
            <a:endParaRPr lang="en-US" sz="2600" dirty="0" smtClean="0"/>
          </a:p>
          <a:p>
            <a:pPr marL="0" lvl="0" indent="0" algn="just" rtl="1">
              <a:spcBef>
                <a:spcPts val="0"/>
              </a:spcBef>
            </a:pPr>
            <a:r>
              <a:rPr lang="ar-SA" sz="2600" dirty="0" smtClean="0">
                <a:solidFill>
                  <a:srgbClr val="FF0000"/>
                </a:solidFill>
              </a:rPr>
              <a:t>أ- </a:t>
            </a:r>
            <a:r>
              <a:rPr lang="ar-SA" sz="2600" dirty="0" err="1" smtClean="0">
                <a:solidFill>
                  <a:srgbClr val="FF0000"/>
                </a:solidFill>
              </a:rPr>
              <a:t>أ</a:t>
            </a:r>
            <a:r>
              <a:rPr lang="ar-SA" sz="2600" dirty="0" smtClean="0">
                <a:solidFill>
                  <a:srgbClr val="FF0000"/>
                </a:solidFill>
              </a:rPr>
              <a:t>نه فطرة خلق عليها الإنسان </a:t>
            </a:r>
            <a:r>
              <a:rPr lang="ar-SA" sz="2600" dirty="0" smtClean="0"/>
              <a:t>، ينزع إليها ليشبع حاجة الروح إلى الإيمان بالمعبود ، ويستمد منها عقيدته ومفاهيمه للوجود والحياة ، ويضبط به أمور حياته . </a:t>
            </a:r>
            <a:endParaRPr lang="en-US" sz="2600" dirty="0" smtClean="0"/>
          </a:p>
          <a:p>
            <a:pPr marL="0" indent="0" algn="just" rtl="1">
              <a:spcBef>
                <a:spcPts val="0"/>
              </a:spcBef>
            </a:pPr>
            <a:r>
              <a:rPr lang="ar-SA" sz="2600" dirty="0" smtClean="0">
                <a:solidFill>
                  <a:srgbClr val="FF0000"/>
                </a:solidFill>
              </a:rPr>
              <a:t>ب- أنه ضرورة حيوية لاستكمال وجود الإنسان </a:t>
            </a:r>
            <a:r>
              <a:rPr lang="ar-SA" sz="2600" dirty="0" smtClean="0"/>
              <a:t>، واستقرار حياته ، وانتظام معيشته ، يستمد منه القوة الدافعة إلى العمل ، ويتزود منه الصبر على مكاره الحياة ، والثبات في وجه تياراتها الهائجة ، وعواصفها القوية</a:t>
            </a:r>
            <a:r>
              <a:rPr lang="ar-SA" sz="2600" dirty="0" smtClean="0"/>
              <a:t>.</a:t>
            </a:r>
          </a:p>
          <a:p>
            <a:pPr marL="0" indent="0" algn="just" rtl="1">
              <a:spcBef>
                <a:spcPts val="0"/>
              </a:spcBef>
            </a:pPr>
            <a:endParaRPr lang="ar-SA" sz="2600" dirty="0" smtClean="0"/>
          </a:p>
          <a:p>
            <a:pPr marL="0" indent="0" algn="just" rtl="1">
              <a:spcBef>
                <a:spcPts val="0"/>
              </a:spcBef>
            </a:pPr>
            <a:endParaRPr lang="ar-SA" sz="2600" dirty="0" smtClean="0"/>
          </a:p>
          <a:p>
            <a:pPr marL="0" indent="0" algn="just" rtl="1">
              <a:spcBef>
                <a:spcPts val="0"/>
              </a:spcBef>
            </a:pPr>
            <a:endParaRPr lang="ar-SA" sz="26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a:xfrm>
            <a:off x="152400" y="1371600"/>
            <a:ext cx="9601200" cy="4754563"/>
          </a:xfrm>
        </p:spPr>
        <p:txBody>
          <a:bodyPr/>
          <a:lstStyle/>
          <a:p>
            <a:pPr algn="just" rtl="1"/>
            <a:r>
              <a:rPr lang="ar-SA" sz="2600" dirty="0" smtClean="0">
                <a:solidFill>
                  <a:srgbClr val="FF0000"/>
                </a:solidFill>
              </a:rPr>
              <a:t>ج - أنه ضرورة اجتماعية </a:t>
            </a:r>
            <a:r>
              <a:rPr lang="ar-SA" sz="2600" dirty="0" smtClean="0"/>
              <a:t>يتم عن طريقها التأكيد على الإيمان بالقيم والفضائل، والالتزام بالأحكام والقوانين التي تعنى بتنظيم شؤون الحياة؛ فإنه إذا قُدِّر لمجتمع أن يضرب بسهم في مجال الالتزام بالمبادئ والقيم فلن يجد قوة أقوى من الدين تحمل أفراده على التمسك بزمامها، وترد الشارد منهم ، وتتجه بهم جميعا نحو الكمال والمثالية.</a:t>
            </a:r>
            <a:endParaRPr lang="en-US" sz="2600" dirty="0" smtClean="0"/>
          </a:p>
          <a:p>
            <a:endParaRPr lang="ar-SA"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u="sng" dirty="0" smtClean="0"/>
              <a:t>تعريف العلم وأهميته :</a:t>
            </a:r>
            <a:endParaRPr lang="ar-SA" dirty="0"/>
          </a:p>
        </p:txBody>
      </p:sp>
      <p:sp>
        <p:nvSpPr>
          <p:cNvPr id="3" name="عنصر نائب للمحتوى 2"/>
          <p:cNvSpPr>
            <a:spLocks noGrp="1"/>
          </p:cNvSpPr>
          <p:nvPr>
            <p:ph idx="1"/>
          </p:nvPr>
        </p:nvSpPr>
        <p:spPr>
          <a:xfrm>
            <a:off x="228600" y="1371600"/>
            <a:ext cx="9525000" cy="4754563"/>
          </a:xfrm>
        </p:spPr>
        <p:txBody>
          <a:bodyPr/>
          <a:lstStyle/>
          <a:p>
            <a:pPr marL="0" indent="0" algn="just" rtl="1">
              <a:spcBef>
                <a:spcPts val="0"/>
              </a:spcBef>
            </a:pPr>
            <a:r>
              <a:rPr lang="ar-SA" sz="2600" dirty="0" smtClean="0"/>
              <a:t> </a:t>
            </a:r>
            <a:r>
              <a:rPr lang="ar-SA" sz="2600" b="1" u="sng" dirty="0" smtClean="0"/>
              <a:t>1- تعريف العلم: </a:t>
            </a:r>
          </a:p>
          <a:p>
            <a:pPr marL="0" indent="0" algn="just" rtl="1">
              <a:spcBef>
                <a:spcPts val="0"/>
              </a:spcBef>
            </a:pPr>
            <a:r>
              <a:rPr lang="ar-SA" sz="2600" dirty="0" smtClean="0"/>
              <a:t>في </a:t>
            </a:r>
            <a:r>
              <a:rPr lang="ar-SA" sz="2600" dirty="0" smtClean="0">
                <a:solidFill>
                  <a:srgbClr val="FF0000"/>
                </a:solidFill>
              </a:rPr>
              <a:t>اللغة</a:t>
            </a:r>
            <a:r>
              <a:rPr lang="ar-SA" sz="2600" dirty="0" smtClean="0"/>
              <a:t> يعني </a:t>
            </a:r>
            <a:r>
              <a:rPr lang="ar-SA" sz="2600" dirty="0" smtClean="0">
                <a:solidFill>
                  <a:srgbClr val="FF0000"/>
                </a:solidFill>
              </a:rPr>
              <a:t>اليقين والمعرفة والإدراك، وهو نقيض الجهل</a:t>
            </a:r>
            <a:r>
              <a:rPr lang="ar-SA" sz="2600" dirty="0" smtClean="0"/>
              <a:t>، وهو كما قال الراغب الأصفهاني: (</a:t>
            </a:r>
            <a:r>
              <a:rPr lang="ar-SA" sz="2600" dirty="0" smtClean="0">
                <a:solidFill>
                  <a:srgbClr val="3B84AF"/>
                </a:solidFill>
              </a:rPr>
              <a:t>إدراك الشيء بحقيقته</a:t>
            </a:r>
            <a:r>
              <a:rPr lang="ar-SA" sz="2600" dirty="0" smtClean="0"/>
              <a:t>)</a:t>
            </a:r>
            <a:endParaRPr lang="en-US" sz="2600" dirty="0" smtClean="0"/>
          </a:p>
          <a:p>
            <a:pPr marL="0" indent="0" algn="just" rtl="1">
              <a:spcBef>
                <a:spcPts val="0"/>
              </a:spcBef>
            </a:pPr>
            <a:r>
              <a:rPr lang="ar-SA" sz="2600" dirty="0" smtClean="0"/>
              <a:t>أو هو: </a:t>
            </a:r>
            <a:r>
              <a:rPr lang="ar-SA" sz="2600" dirty="0" smtClean="0">
                <a:solidFill>
                  <a:srgbClr val="FF0000"/>
                </a:solidFill>
              </a:rPr>
              <a:t>الاعتقاد الجازم المطابق للواقع الناتج عن دليل</a:t>
            </a:r>
            <a:r>
              <a:rPr lang="ar-SA" sz="2600" dirty="0" smtClean="0"/>
              <a:t>؛ فإن لم يكن كذلك كان ظنا أو جهلا أو تقليدا، ويطلق على الصفة الراسخة التي يدرك بها الإنسان الكليات والجزئيات، </a:t>
            </a:r>
          </a:p>
          <a:p>
            <a:pPr marL="0" indent="0" algn="just" rtl="1">
              <a:spcBef>
                <a:spcPts val="0"/>
              </a:spcBef>
            </a:pPr>
            <a:r>
              <a:rPr lang="ar-SA" sz="2600" dirty="0" smtClean="0"/>
              <a:t>ويقصد </a:t>
            </a:r>
            <a:r>
              <a:rPr lang="ar-SA" sz="2600" dirty="0" err="1" smtClean="0"/>
              <a:t>به</a:t>
            </a:r>
            <a:r>
              <a:rPr lang="ar-SA" sz="2600" dirty="0" smtClean="0"/>
              <a:t>: </a:t>
            </a:r>
            <a:r>
              <a:rPr lang="ar-SA" sz="2600" dirty="0" smtClean="0">
                <a:solidFill>
                  <a:srgbClr val="FF0000"/>
                </a:solidFill>
              </a:rPr>
              <a:t>مجموعة المعارف والحقائق التي وصلت إلى الإنسان عن طريق الوحي، أو توصل إليها من خلال تفكيره وملاحظاته وتجاربه طوال فترة حياته</a:t>
            </a:r>
            <a:r>
              <a:rPr lang="ar-SA" sz="2600" dirty="0" smtClean="0"/>
              <a:t>، </a:t>
            </a:r>
          </a:p>
          <a:p>
            <a:pPr marL="0" indent="0" algn="just" rtl="1">
              <a:spcBef>
                <a:spcPts val="0"/>
              </a:spcBef>
            </a:pPr>
            <a:r>
              <a:rPr lang="ar-SA" sz="2600" dirty="0" smtClean="0"/>
              <a:t>وقد وضح </a:t>
            </a:r>
            <a:r>
              <a:rPr lang="ar-SA" sz="2600" dirty="0" smtClean="0">
                <a:solidFill>
                  <a:srgbClr val="FF0000"/>
                </a:solidFill>
              </a:rPr>
              <a:t>ابن خلدون </a:t>
            </a:r>
            <a:r>
              <a:rPr lang="ar-SA" sz="2600" dirty="0" smtClean="0"/>
              <a:t>هذين </a:t>
            </a:r>
            <a:r>
              <a:rPr lang="ar-SA" sz="2600" dirty="0" smtClean="0">
                <a:solidFill>
                  <a:srgbClr val="FF0000"/>
                </a:solidFill>
              </a:rPr>
              <a:t>النوعين من العلوم وبين أنهما صنفان: صنف طبيعي </a:t>
            </a:r>
            <a:r>
              <a:rPr lang="ar-SA" sz="2600" dirty="0" smtClean="0"/>
              <a:t>للإنسان يقف عليه بفكره، ويهتدي إليه بمداركه، </a:t>
            </a:r>
            <a:r>
              <a:rPr lang="ar-SA" sz="2600" dirty="0" smtClean="0">
                <a:solidFill>
                  <a:srgbClr val="FF0000"/>
                </a:solidFill>
              </a:rPr>
              <a:t>وصنف نقلي</a:t>
            </a:r>
            <a:r>
              <a:rPr lang="ar-SA" sz="2600" dirty="0" smtClean="0"/>
              <a:t>، يستند إلى الخبر عن الواضع الشرعي، لا مجال فيها للعقل إلا في إلحاق الفروع من مسائلها بالأصول.</a:t>
            </a:r>
          </a:p>
          <a:p>
            <a:pPr marL="0" indent="0" algn="just" rtl="1">
              <a:spcBef>
                <a:spcPts val="0"/>
              </a:spcBef>
            </a:pPr>
            <a:endParaRPr lang="ar-SA" sz="26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a:xfrm>
            <a:off x="152400" y="1371600"/>
            <a:ext cx="9601200" cy="4754563"/>
          </a:xfrm>
        </p:spPr>
        <p:txBody>
          <a:bodyPr/>
          <a:lstStyle/>
          <a:p>
            <a:pPr marL="0" indent="0" algn="just" rtl="1">
              <a:spcBef>
                <a:spcPts val="0"/>
              </a:spcBef>
            </a:pPr>
            <a:r>
              <a:rPr lang="ar-SA" sz="2600" dirty="0" smtClean="0"/>
              <a:t>إن </a:t>
            </a:r>
            <a:r>
              <a:rPr lang="ar-SA" sz="2600" dirty="0" smtClean="0">
                <a:solidFill>
                  <a:srgbClr val="FF0000"/>
                </a:solidFill>
              </a:rPr>
              <a:t>العلم وفق هذين المعنيين تراث متراكم من المعارف والحقائق والمعلومات، يعنى بدراسة الجزئيات، ويتجه نحو العمق في المسائل والاهتمام بالتخصص العلمي</a:t>
            </a:r>
            <a:r>
              <a:rPr lang="ar-SA" sz="2600" dirty="0" smtClean="0"/>
              <a:t>، </a:t>
            </a:r>
          </a:p>
          <a:p>
            <a:pPr marL="0" indent="0" algn="just" rtl="1">
              <a:spcBef>
                <a:spcPts val="0"/>
              </a:spcBef>
            </a:pPr>
            <a:r>
              <a:rPr lang="ar-SA" sz="2600" dirty="0" smtClean="0">
                <a:solidFill>
                  <a:srgbClr val="FF0000"/>
                </a:solidFill>
              </a:rPr>
              <a:t>و تنقسم هذه العلوم إلى قسمين: </a:t>
            </a:r>
            <a:r>
              <a:rPr lang="ar-SA" sz="2600" dirty="0" smtClean="0"/>
              <a:t>الأول علوم دينية وإنسانية خاصة بأمة بعينها كعلوم الدين والأدب والتاريخ والاجتماع، والآخر علوم حسية تجريبية تطبيقية مشاعة ساهمت في إنشائها وتراكمها كل الأمم.</a:t>
            </a:r>
          </a:p>
          <a:p>
            <a:pPr rtl="1"/>
            <a:r>
              <a:rPr lang="ar-SA" sz="2800" b="1" u="sng" dirty="0" smtClean="0"/>
              <a:t>2- أهمية العلم : </a:t>
            </a:r>
            <a:endParaRPr lang="ar-SA" sz="2800" b="1" u="sng" dirty="0" smtClean="0"/>
          </a:p>
          <a:p>
            <a:pPr rtl="1"/>
            <a:r>
              <a:rPr lang="ar-SA" sz="2600" dirty="0" smtClean="0"/>
              <a:t>العلم </a:t>
            </a:r>
            <a:r>
              <a:rPr lang="ar-SA" sz="2600" dirty="0" smtClean="0"/>
              <a:t>ضروري للإنسان والمجتمع، وتأتي أهميته من النواحي التالية :</a:t>
            </a:r>
            <a:endParaRPr lang="en-US" sz="2600" dirty="0" smtClean="0"/>
          </a:p>
          <a:p>
            <a:pPr marL="0" lvl="0" indent="0" algn="just" rtl="1">
              <a:spcBef>
                <a:spcPts val="0"/>
              </a:spcBef>
            </a:pPr>
            <a:r>
              <a:rPr lang="ar-SA" sz="2600" dirty="0" smtClean="0">
                <a:solidFill>
                  <a:srgbClr val="FF0000"/>
                </a:solidFill>
              </a:rPr>
              <a:t>أ- </a:t>
            </a:r>
            <a:r>
              <a:rPr lang="ar-SA" sz="2600" dirty="0" err="1" smtClean="0">
                <a:solidFill>
                  <a:srgbClr val="FF0000"/>
                </a:solidFill>
              </a:rPr>
              <a:t>أ</a:t>
            </a:r>
            <a:r>
              <a:rPr lang="ar-SA" sz="2600" dirty="0" smtClean="0">
                <a:solidFill>
                  <a:srgbClr val="FF0000"/>
                </a:solidFill>
              </a:rPr>
              <a:t>نه وسيلة التحرر من الجهل والخرافة والوهم</a:t>
            </a:r>
            <a:r>
              <a:rPr lang="ar-SA" sz="2600" dirty="0" smtClean="0"/>
              <a:t>، فالعلم يطارد هذه الآفات كما يطارد النور الظلام، ولا يمكن أن يستقيم حال إنسان من غير علم ينير له طريق حياته، ويهديه إلى الخير، كما أن المجتمع لا يمكن أن يستقر ويتطور إذا لم يعتمد على العلم النافع، ويأخذ بأسباب الحضارة والتطور.</a:t>
            </a:r>
            <a:endParaRPr lang="en-US" sz="2600" dirty="0" smtClean="0"/>
          </a:p>
          <a:p>
            <a:pPr marL="0" indent="0" algn="just" rtl="1">
              <a:spcBef>
                <a:spcPts val="0"/>
              </a:spcBef>
            </a:pPr>
            <a:endParaRPr lang="ar-SA" sz="26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a:xfrm>
            <a:off x="152400" y="1371600"/>
            <a:ext cx="9525000" cy="4754563"/>
          </a:xfrm>
        </p:spPr>
        <p:txBody>
          <a:bodyPr/>
          <a:lstStyle/>
          <a:p>
            <a:pPr lvl="0" algn="just" rtl="1"/>
            <a:r>
              <a:rPr lang="ar-SA" sz="2600" dirty="0" smtClean="0"/>
              <a:t> </a:t>
            </a:r>
            <a:r>
              <a:rPr lang="ar-SA" sz="2600" dirty="0" smtClean="0">
                <a:solidFill>
                  <a:srgbClr val="FF0000"/>
                </a:solidFill>
              </a:rPr>
              <a:t>ب- أنه سبيل </a:t>
            </a:r>
            <a:r>
              <a:rPr lang="ar-SA" sz="2600" dirty="0" err="1" smtClean="0">
                <a:solidFill>
                  <a:srgbClr val="FF0000"/>
                </a:solidFill>
              </a:rPr>
              <a:t>الخلوص</a:t>
            </a:r>
            <a:r>
              <a:rPr lang="ar-SA" sz="2600" dirty="0" smtClean="0">
                <a:solidFill>
                  <a:srgbClr val="FF0000"/>
                </a:solidFill>
              </a:rPr>
              <a:t> من العبودية لغير الله تعالى</a:t>
            </a:r>
            <a:r>
              <a:rPr lang="ar-SA" sz="2600" dirty="0" smtClean="0"/>
              <a:t>، وطريق معرفة الله تعالى ومعرفة شرعه، وأداة إصلاح أمر الإنسان في الدنيا والآخرة؛ فإن التكليف مناط بالعقل، وهو وسيلة فهم الخطاب الشرعي وإدراك مراد الشارع ومقاصده .</a:t>
            </a:r>
            <a:endParaRPr lang="en-US" sz="2600" dirty="0" smtClean="0"/>
          </a:p>
          <a:p>
            <a:pPr lvl="0" algn="just" rtl="1"/>
            <a:r>
              <a:rPr lang="ar-SA" sz="2600" dirty="0" smtClean="0">
                <a:solidFill>
                  <a:srgbClr val="FF0000"/>
                </a:solidFill>
              </a:rPr>
              <a:t>ج- أنه أداة استعمال العقل والحواس للوصول إلى المعرفة</a:t>
            </a:r>
            <a:r>
              <a:rPr lang="ar-SA" sz="2600" dirty="0" smtClean="0"/>
              <a:t>، وأداة تدبر القرآن لإصلاح النفس، وأداة التفكر في ملكوت السموات والأرض لإدراك سنن الله تعالى، وأداة التعرف على أمور الدنيا عن طريق الملاحظة والتأمل لإصلاح حال الإنسان وبيئته . </a:t>
            </a:r>
            <a:endParaRPr lang="en-US" sz="2600" dirty="0" smtClean="0"/>
          </a:p>
          <a:p>
            <a:r>
              <a:rPr lang="ar-SA" sz="2600" dirty="0" smtClean="0">
                <a:solidFill>
                  <a:srgbClr val="FF0000"/>
                </a:solidFill>
              </a:rPr>
              <a:t>وإذا كان العلم المؤدي إلى معرفة الله تعالى ومعرفة شرعه يستند على الوحي فإن العلم الطبيعي والتجريبي يستند على البرهان </a:t>
            </a:r>
            <a:r>
              <a:rPr lang="ar-SA" sz="2600" dirty="0" smtClean="0">
                <a:solidFill>
                  <a:srgbClr val="FF0000"/>
                </a:solidFill>
              </a:rPr>
              <a:t>واليقين</a:t>
            </a:r>
            <a:r>
              <a:rPr lang="ar-SA" sz="2600" dirty="0" smtClean="0"/>
              <a:t>، </a:t>
            </a:r>
            <a:r>
              <a:rPr lang="ar-SA" sz="2600" dirty="0" smtClean="0"/>
              <a:t>وقد أحيل الإنسان فيه إلى عقله واجتهاده ، لقول الرسول صلى الله عليه وسلم: </a:t>
            </a:r>
            <a:r>
              <a:rPr lang="ar-SA" sz="2600" dirty="0" smtClean="0"/>
              <a:t>(</a:t>
            </a:r>
            <a:r>
              <a:rPr lang="ar-SA" sz="2600" dirty="0" smtClean="0">
                <a:solidFill>
                  <a:srgbClr val="00B050"/>
                </a:solidFill>
              </a:rPr>
              <a:t>أنتم </a:t>
            </a:r>
            <a:r>
              <a:rPr lang="ar-SA" sz="2600" dirty="0" smtClean="0">
                <a:solidFill>
                  <a:srgbClr val="00B050"/>
                </a:solidFill>
              </a:rPr>
              <a:t>أعلم بشؤون </a:t>
            </a:r>
            <a:r>
              <a:rPr lang="ar-SA" sz="2600" dirty="0" smtClean="0">
                <a:solidFill>
                  <a:srgbClr val="00B050"/>
                </a:solidFill>
              </a:rPr>
              <a:t>دنياكم</a:t>
            </a:r>
            <a:r>
              <a:rPr lang="ar-SA" sz="2600" dirty="0" smtClean="0"/>
              <a:t>)</a:t>
            </a:r>
            <a:endParaRPr lang="ar-SA" sz="26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a:xfrm>
            <a:off x="152400" y="1447800"/>
            <a:ext cx="9525000" cy="4678363"/>
          </a:xfrm>
        </p:spPr>
        <p:txBody>
          <a:bodyPr/>
          <a:lstStyle/>
          <a:p>
            <a:pPr algn="just" rtl="1"/>
            <a:r>
              <a:rPr lang="ar-SA" sz="2600" dirty="0" smtClean="0">
                <a:solidFill>
                  <a:srgbClr val="FF0000"/>
                </a:solidFill>
              </a:rPr>
              <a:t>وغاية ما يهدف إليه </a:t>
            </a:r>
            <a:r>
              <a:rPr lang="ar-SA" sz="2600" dirty="0" smtClean="0"/>
              <a:t>كما يقول (برتراند رسل) </a:t>
            </a:r>
            <a:r>
              <a:rPr lang="ar-SA" sz="2600" dirty="0" smtClean="0">
                <a:solidFill>
                  <a:srgbClr val="FF0000"/>
                </a:solidFill>
              </a:rPr>
              <a:t>هو محاولة اكتشاف حقائق معينة عن العالم ومن ثم القوانين التي تصل الحقائق ببعضها بحيث يمكن التنبؤ بحوادث مستقبلية </a:t>
            </a:r>
            <a:r>
              <a:rPr lang="ar-SA" sz="2600" dirty="0" smtClean="0"/>
              <a:t>، ويتم هذا عن طريق الملاحظة والتفكير الذي يستند عليهما ، وتأتي أهمية هذا العلم من ناحية قدرته على توظيف المعرفة لإنتاج وسائل الراحة والرفاه التي كانت مستحيلة ، أو ذات كلفة عالية في حقبة ما قبل هذا العلم</a:t>
            </a:r>
            <a:endParaRPr lang="ar-SA" sz="26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u="sng" dirty="0" smtClean="0"/>
              <a:t>وحدة الدين والعلم :</a:t>
            </a:r>
            <a:endParaRPr lang="ar-SA" dirty="0"/>
          </a:p>
        </p:txBody>
      </p:sp>
      <p:sp>
        <p:nvSpPr>
          <p:cNvPr id="3" name="عنصر نائب للمحتوى 2"/>
          <p:cNvSpPr>
            <a:spLocks noGrp="1"/>
          </p:cNvSpPr>
          <p:nvPr>
            <p:ph idx="1"/>
          </p:nvPr>
        </p:nvSpPr>
        <p:spPr>
          <a:xfrm>
            <a:off x="152400" y="1371600"/>
            <a:ext cx="9601200" cy="4754563"/>
          </a:xfrm>
        </p:spPr>
        <p:txBody>
          <a:bodyPr/>
          <a:lstStyle/>
          <a:p>
            <a:pPr marL="0" indent="0" algn="just" rtl="1">
              <a:spcBef>
                <a:spcPts val="0"/>
              </a:spcBef>
            </a:pPr>
            <a:r>
              <a:rPr lang="ar-SA" sz="2600" dirty="0" smtClean="0">
                <a:solidFill>
                  <a:srgbClr val="FF0000"/>
                </a:solidFill>
              </a:rPr>
              <a:t>الإنسان بحاجة إلى الدين والعلم</a:t>
            </a:r>
            <a:r>
              <a:rPr lang="ar-SA" sz="2600" dirty="0" smtClean="0"/>
              <a:t>، فهما يهيئان له الحياة الكريمة، ويمنحانه حقوقه، وينظمان حياته وعلاقاته بغيره، ويستحثانه على الفهم والتفكير والعمل، ويرشدانه إلى ما فيه </a:t>
            </a:r>
            <a:r>
              <a:rPr lang="ar-SA" sz="2600" dirty="0" smtClean="0"/>
              <a:t>مصلحته؛ </a:t>
            </a:r>
            <a:endParaRPr lang="ar-SA" sz="2600" dirty="0" smtClean="0"/>
          </a:p>
          <a:p>
            <a:pPr marL="0" indent="0" algn="just" rtl="1">
              <a:spcBef>
                <a:spcPts val="0"/>
              </a:spcBef>
            </a:pPr>
            <a:r>
              <a:rPr lang="ar-SA" sz="2600" dirty="0" smtClean="0">
                <a:solidFill>
                  <a:srgbClr val="FF0000"/>
                </a:solidFill>
              </a:rPr>
              <a:t>لذا كان من الضروري أن يكون الدين والعلم في صحبة مستمرة، وألفة دائمة، وأن يكون العلم وما يتوصل إليه من نتائج داعما لحقائق الدين، ومصدقا لما جاء </a:t>
            </a:r>
            <a:r>
              <a:rPr lang="ar-SA" sz="2600" dirty="0" err="1" smtClean="0">
                <a:solidFill>
                  <a:srgbClr val="FF0000"/>
                </a:solidFill>
              </a:rPr>
              <a:t>به</a:t>
            </a:r>
            <a:r>
              <a:rPr lang="ar-SA" sz="2600" dirty="0" smtClean="0">
                <a:solidFill>
                  <a:srgbClr val="FF0000"/>
                </a:solidFill>
              </a:rPr>
              <a:t>، وأن يكون الدين بمعتقداته وأحكامه وشرائعه شاحذا للعقول، ومُبَصِّرا للقلوب، وهاديا لها إلى منهج الحق المبين والنفع للناس أجمعين.</a:t>
            </a:r>
          </a:p>
          <a:p>
            <a:pPr marL="0" indent="0" algn="just" rtl="1">
              <a:spcBef>
                <a:spcPts val="0"/>
              </a:spcBef>
            </a:pPr>
            <a:r>
              <a:rPr lang="ar-SA" sz="2600" dirty="0" smtClean="0">
                <a:solidFill>
                  <a:srgbClr val="FF0000"/>
                </a:solidFill>
              </a:rPr>
              <a:t>إن الإنسان بحاجة إلى الدين والعلم لا يغنيه أحدهما عن الآخر</a:t>
            </a:r>
            <a:r>
              <a:rPr lang="ar-SA" sz="2600" dirty="0" smtClean="0"/>
              <a:t>، فالعلم لا يغني عن الدين، فقد يخيل لأحد أن الإنسان بالعلم يستطيع أن يتجه في حياته نحو الخير فلا يضل الطريق، ولا يشقى، إن ذلك محض إدعاء؛ لا تقوم له حجة من واقع الحياة، ولا من شواهد التاريخ، </a:t>
            </a:r>
            <a:r>
              <a:rPr lang="ar-SA" sz="2600" dirty="0" smtClean="0">
                <a:solidFill>
                  <a:srgbClr val="FF0000"/>
                </a:solidFill>
              </a:rPr>
              <a:t>فما كان العلم وحده يوما عاصما للإنسان من الزلل الخلقي، ولا قادرا على إقامة وازع في نفسه يردعه عن اتباع الهوى ؛</a:t>
            </a:r>
            <a:endParaRPr lang="en-US" sz="2600" dirty="0" smtClean="0">
              <a:solidFill>
                <a:srgbClr val="FF0000"/>
              </a:solidFill>
            </a:endParaRPr>
          </a:p>
          <a:p>
            <a:endParaRPr lang="ar-SA"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a:xfrm>
            <a:off x="228600" y="1447800"/>
            <a:ext cx="9448800" cy="4678363"/>
          </a:xfrm>
        </p:spPr>
        <p:txBody>
          <a:bodyPr/>
          <a:lstStyle/>
          <a:p>
            <a:pPr algn="just" rtl="1">
              <a:buFontTx/>
              <a:buChar char="-"/>
            </a:pPr>
            <a:r>
              <a:rPr lang="ar-SA" sz="2600" dirty="0" smtClean="0"/>
              <a:t>خلافا </a:t>
            </a:r>
            <a:r>
              <a:rPr lang="ar-SA" sz="2600" dirty="0" smtClean="0">
                <a:solidFill>
                  <a:srgbClr val="FF0000"/>
                </a:solidFill>
              </a:rPr>
              <a:t>للدين</a:t>
            </a:r>
            <a:r>
              <a:rPr lang="ar-SA" sz="2600" dirty="0" smtClean="0"/>
              <a:t> الذي </a:t>
            </a:r>
            <a:r>
              <a:rPr lang="ar-SA" sz="2600" dirty="0" smtClean="0">
                <a:solidFill>
                  <a:srgbClr val="FF0000"/>
                </a:solidFill>
              </a:rPr>
              <a:t>يزجر صاحبه عن ارتكاب الإثم</a:t>
            </a:r>
            <a:r>
              <a:rPr lang="ar-SA" sz="2600" dirty="0" smtClean="0"/>
              <a:t>، وإذا ارتكبه متعمدا جعله يشعر بالخطأ والندم، </a:t>
            </a:r>
            <a:r>
              <a:rPr lang="ar-SA" sz="2600" dirty="0" smtClean="0">
                <a:solidFill>
                  <a:srgbClr val="FF0000"/>
                </a:solidFill>
              </a:rPr>
              <a:t>إنه لا شيء يقوم مقام الدين في إقامة الوازع القوي </a:t>
            </a:r>
            <a:r>
              <a:rPr lang="ar-SA" sz="2600" dirty="0" smtClean="0"/>
              <a:t>اليقظ الذي يقوم دائما بين الإنسان وبين نوازع السوء والضلال، </a:t>
            </a:r>
          </a:p>
          <a:p>
            <a:pPr algn="just" rtl="1">
              <a:buFontTx/>
              <a:buChar char="-"/>
            </a:pPr>
            <a:r>
              <a:rPr lang="ar-SA" sz="2600" dirty="0" smtClean="0">
                <a:solidFill>
                  <a:srgbClr val="FF0000"/>
                </a:solidFill>
              </a:rPr>
              <a:t>فهل يا ترى يقوم العلم الطبيعي والتجريبي هذا المقام</a:t>
            </a:r>
            <a:r>
              <a:rPr lang="ar-SA" sz="2600" dirty="0" smtClean="0"/>
              <a:t>؟؛ فيبعث العلم بقانون الجاذبية أو الذرة أو بمعلومة علمية أخرى لدى الإنسان الإحساس بالإثم والشعور بالواجب ما يبعثه الدين، </a:t>
            </a:r>
          </a:p>
          <a:p>
            <a:pPr algn="just" rtl="1">
              <a:buFontTx/>
              <a:buChar char="-"/>
            </a:pPr>
            <a:r>
              <a:rPr lang="ar-SA" sz="2600" dirty="0" smtClean="0">
                <a:solidFill>
                  <a:srgbClr val="FF0000"/>
                </a:solidFill>
              </a:rPr>
              <a:t>كما أنه لا شيء يقوم مقام العقل في إثبات الإيمان والقطع بصحته وصدقه</a:t>
            </a:r>
            <a:r>
              <a:rPr lang="ar-SA" sz="2600" dirty="0" smtClean="0"/>
              <a:t>؛ </a:t>
            </a:r>
          </a:p>
          <a:p>
            <a:pPr algn="just" rtl="1">
              <a:buFontTx/>
              <a:buChar char="-"/>
            </a:pPr>
            <a:r>
              <a:rPr lang="ar-SA" sz="2600" dirty="0" smtClean="0">
                <a:solidFill>
                  <a:srgbClr val="FF0000"/>
                </a:solidFill>
              </a:rPr>
              <a:t>وهذا يعني أن الإيمان يمازج العقل، ويقيمه دليلا هاديا إليه، بحيث لا يبقى أثر لتوهم أن الإيمان على الدوام تسليم بما يأباه العقل</a:t>
            </a:r>
            <a:r>
              <a:rPr lang="ar-SA" sz="2600" dirty="0" smtClean="0"/>
              <a:t>، وأن العقل وظيفته القبول المحض؛ فليس له حق الحكم على أدلة الدين، واستنباط الأحكام من مظانها بحسب قدرته من الفهم والإدراك .</a:t>
            </a:r>
            <a:endParaRPr lang="ar-SA" sz="26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a:xfrm>
            <a:off x="152400" y="1371600"/>
            <a:ext cx="9601200" cy="4754563"/>
          </a:xfrm>
        </p:spPr>
        <p:txBody>
          <a:bodyPr/>
          <a:lstStyle/>
          <a:p>
            <a:pPr algn="just" rtl="1"/>
            <a:r>
              <a:rPr lang="ar-SA" sz="2600" dirty="0" smtClean="0"/>
              <a:t>إن ثمة </a:t>
            </a:r>
            <a:r>
              <a:rPr lang="ar-SA" sz="2600" dirty="0" smtClean="0">
                <a:solidFill>
                  <a:srgbClr val="FF0000"/>
                </a:solidFill>
              </a:rPr>
              <a:t>أمر آخر لا بد منه لتحقيق الانسجام التام بين الدين والعلم وهو </a:t>
            </a:r>
            <a:r>
              <a:rPr lang="ar-SA" sz="2600" b="1" u="sng" dirty="0" smtClean="0">
                <a:solidFill>
                  <a:srgbClr val="FF0000"/>
                </a:solidFill>
              </a:rPr>
              <a:t>صحة الجانبين</a:t>
            </a:r>
            <a:r>
              <a:rPr lang="ar-SA" sz="2600" dirty="0" smtClean="0">
                <a:solidFill>
                  <a:srgbClr val="FF0000"/>
                </a:solidFill>
              </a:rPr>
              <a:t>؛ </a:t>
            </a:r>
          </a:p>
          <a:p>
            <a:pPr algn="just" rtl="1">
              <a:buFontTx/>
              <a:buChar char="-"/>
            </a:pPr>
            <a:r>
              <a:rPr lang="ar-SA" sz="2600" dirty="0" smtClean="0">
                <a:solidFill>
                  <a:srgbClr val="FF0000"/>
                </a:solidFill>
              </a:rPr>
              <a:t>جانب الدين بحيث يكون قائما على مصدر موثوق</a:t>
            </a:r>
            <a:r>
              <a:rPr lang="ar-SA" sz="2600" dirty="0" smtClean="0"/>
              <a:t>، خاليا من الهوى والخرافة والباطل ، </a:t>
            </a:r>
          </a:p>
          <a:p>
            <a:pPr algn="just" rtl="1">
              <a:buFontTx/>
              <a:buChar char="-"/>
            </a:pPr>
            <a:r>
              <a:rPr lang="ar-SA" sz="2600" dirty="0" smtClean="0">
                <a:solidFill>
                  <a:srgbClr val="FF0000"/>
                </a:solidFill>
              </a:rPr>
              <a:t>وجانب العلم بحيث يكون قائما على دليل صحيح </a:t>
            </a:r>
            <a:r>
              <a:rPr lang="ar-SA" sz="2600" dirty="0" smtClean="0"/>
              <a:t>من النقل أو العقل سالم من الظن والتخمين والكذب ، </a:t>
            </a:r>
          </a:p>
          <a:p>
            <a:pPr algn="just" rtl="1">
              <a:buFontTx/>
              <a:buChar char="-"/>
            </a:pPr>
            <a:r>
              <a:rPr lang="ar-SA" sz="2600" dirty="0" smtClean="0"/>
              <a:t>وكان </a:t>
            </a:r>
            <a:r>
              <a:rPr lang="ar-SA" sz="2600" dirty="0" smtClean="0">
                <a:solidFill>
                  <a:srgbClr val="FF0000"/>
                </a:solidFill>
              </a:rPr>
              <a:t>من فضائل الإسلام التي تميز بها بين الأديان أنه ارتكز على العلم، وحث أتباعه على البحث عن حقائقه، وفتح لهم أبواب ا</a:t>
            </a:r>
            <a:r>
              <a:rPr lang="ar-SA" sz="2600" dirty="0" smtClean="0"/>
              <a:t>لتفكر في هذا الخلق الواسع المليء بالسنن الكونية والقوانين العلمية، </a:t>
            </a:r>
          </a:p>
          <a:p>
            <a:pPr algn="just" rtl="1">
              <a:buFontTx/>
              <a:buChar char="-"/>
            </a:pPr>
            <a:r>
              <a:rPr lang="ar-SA" sz="2600" dirty="0" smtClean="0"/>
              <a:t>يقول العقاد: (</a:t>
            </a:r>
            <a:r>
              <a:rPr lang="ar-SA" sz="2600" dirty="0" smtClean="0">
                <a:solidFill>
                  <a:srgbClr val="00B050"/>
                </a:solidFill>
              </a:rPr>
              <a:t>فضيلة الإسلام الكبرى أنه يفتح للمسلمين أبواب المعرفة، ويحث على ولوجها والتقدم فيها، وقبول كل مستحدث من العلوم على تقدم الزمن، وتجدد أدوات الكشف ووسائل التعليم، وليست فضيلته الكبرى أنه يقعدهم عن الطلب، وينهاهم عن التوسع في البحث والنظر؛ لأنهم يعتقدون أنهم حاصلون على جميع العلوم</a:t>
            </a:r>
            <a:r>
              <a:rPr lang="ar-SA" sz="2600" dirty="0" smtClean="0"/>
              <a:t>)</a:t>
            </a:r>
            <a:endParaRPr lang="ar-SA" sz="26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a:xfrm>
            <a:off x="228600" y="1371600"/>
            <a:ext cx="9525000" cy="4754563"/>
          </a:xfrm>
        </p:spPr>
        <p:txBody>
          <a:bodyPr/>
          <a:lstStyle/>
          <a:p>
            <a:pPr algn="just" rtl="1">
              <a:buFontTx/>
              <a:buChar char="-"/>
            </a:pPr>
            <a:r>
              <a:rPr lang="ar-SA" sz="2600" dirty="0" smtClean="0"/>
              <a:t>لقد </a:t>
            </a:r>
            <a:r>
              <a:rPr lang="ar-SA" sz="2600" dirty="0" smtClean="0">
                <a:solidFill>
                  <a:srgbClr val="FF0000"/>
                </a:solidFill>
              </a:rPr>
              <a:t>دفع الإسلام الإنسان نحو التعرف على أسرار الكون </a:t>
            </a:r>
            <a:r>
              <a:rPr lang="ar-SA" sz="2600" dirty="0" smtClean="0">
                <a:solidFill>
                  <a:srgbClr val="FF0000"/>
                </a:solidFill>
              </a:rPr>
              <a:t>ونواميسه، </a:t>
            </a:r>
            <a:r>
              <a:rPr lang="ar-SA" sz="2600" dirty="0" smtClean="0">
                <a:solidFill>
                  <a:srgbClr val="FF0000"/>
                </a:solidFill>
              </a:rPr>
              <a:t>والتوسع في الكشوف العلمية فكان في ذلك انتصار لقضية </a:t>
            </a:r>
            <a:r>
              <a:rPr lang="ar-SA" sz="2600" dirty="0" smtClean="0">
                <a:solidFill>
                  <a:srgbClr val="FF0000"/>
                </a:solidFill>
              </a:rPr>
              <a:t>الدين</a:t>
            </a:r>
            <a:r>
              <a:rPr lang="ar-SA" sz="2600" dirty="0" smtClean="0"/>
              <a:t>؛ </a:t>
            </a:r>
            <a:r>
              <a:rPr lang="ar-SA" sz="2600" dirty="0" smtClean="0"/>
              <a:t>إذ لا خوف على الإسلام من البحث </a:t>
            </a:r>
            <a:r>
              <a:rPr lang="ar-SA" sz="2600" dirty="0" smtClean="0"/>
              <a:t>العلمي؛ </a:t>
            </a:r>
            <a:r>
              <a:rPr lang="ar-SA" sz="2600" dirty="0" smtClean="0"/>
              <a:t>فالحقيقة لا تخشى </a:t>
            </a:r>
            <a:r>
              <a:rPr lang="ar-SA" sz="2600" dirty="0" smtClean="0"/>
              <a:t>البحث، </a:t>
            </a:r>
            <a:r>
              <a:rPr lang="ar-SA" sz="2600" dirty="0" smtClean="0"/>
              <a:t>والإسلام على يقين من أن البحث العلمي السليم والتأمل السديد يوصلان إلى نفس النتائج التي </a:t>
            </a:r>
            <a:r>
              <a:rPr lang="ar-SA" sz="2600" dirty="0" smtClean="0"/>
              <a:t>يقررها</a:t>
            </a:r>
          </a:p>
          <a:p>
            <a:pPr algn="just" rtl="1">
              <a:buFontTx/>
              <a:buChar char="-"/>
            </a:pPr>
            <a:r>
              <a:rPr lang="ar-SA" sz="2600" dirty="0" smtClean="0">
                <a:solidFill>
                  <a:srgbClr val="FF0000"/>
                </a:solidFill>
              </a:rPr>
              <a:t>وكان هذا الاتجاه أيضا داعما لقوة الإنسان التي تزداد صلابة كلما استزاد من معين الإيمان </a:t>
            </a:r>
            <a:r>
              <a:rPr lang="ar-SA" sz="2600" dirty="0" smtClean="0"/>
              <a:t>بالله تعالى </a:t>
            </a:r>
            <a:r>
              <a:rPr lang="ar-SA" sz="2600" dirty="0" smtClean="0"/>
              <a:t>(</a:t>
            </a:r>
            <a:r>
              <a:rPr lang="ar-SA" sz="2600" dirty="0" smtClean="0">
                <a:solidFill>
                  <a:srgbClr val="00B050"/>
                </a:solidFill>
              </a:rPr>
              <a:t>فليس </a:t>
            </a:r>
            <a:r>
              <a:rPr lang="ar-SA" sz="2600" dirty="0" smtClean="0">
                <a:solidFill>
                  <a:srgbClr val="00B050"/>
                </a:solidFill>
              </a:rPr>
              <a:t>معدن الدين من معدن الضعف في </a:t>
            </a:r>
            <a:r>
              <a:rPr lang="ar-SA" sz="2600" dirty="0" smtClean="0">
                <a:solidFill>
                  <a:srgbClr val="00B050"/>
                </a:solidFill>
              </a:rPr>
              <a:t>الإنسان، </a:t>
            </a:r>
            <a:r>
              <a:rPr lang="ar-SA" sz="2600" dirty="0" smtClean="0">
                <a:solidFill>
                  <a:srgbClr val="00B050"/>
                </a:solidFill>
              </a:rPr>
              <a:t>وليس الإنسان المؤمن هو الواهي </a:t>
            </a:r>
            <a:r>
              <a:rPr lang="ar-SA" sz="2600" dirty="0" smtClean="0">
                <a:solidFill>
                  <a:srgbClr val="00B050"/>
                </a:solidFill>
              </a:rPr>
              <a:t>الهزيل، </a:t>
            </a:r>
            <a:r>
              <a:rPr lang="ar-SA" sz="2600" dirty="0" smtClean="0">
                <a:solidFill>
                  <a:srgbClr val="00B050"/>
                </a:solidFill>
              </a:rPr>
              <a:t>وربما كان الأصح والأولى في التقدير والتحقيق أن عظم العقيدة في الإنسان على قدر إحساسه بعظمة الكون والتدبر في أسراره </a:t>
            </a:r>
            <a:r>
              <a:rPr lang="ar-SA" sz="2600" dirty="0" smtClean="0">
                <a:solidFill>
                  <a:srgbClr val="00B050"/>
                </a:solidFill>
              </a:rPr>
              <a:t>وخفاياه</a:t>
            </a:r>
            <a:r>
              <a:rPr lang="ar-SA" sz="2600" dirty="0" smtClean="0"/>
              <a:t>)</a:t>
            </a:r>
          </a:p>
          <a:p>
            <a:pPr algn="just" rtl="1">
              <a:buFontTx/>
              <a:buChar char="-"/>
            </a:pPr>
            <a:r>
              <a:rPr lang="ar-SA" sz="2600" dirty="0" smtClean="0"/>
              <a:t> </a:t>
            </a:r>
            <a:endParaRPr lang="ar-SA" sz="26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u="sng" dirty="0" smtClean="0"/>
              <a:t>الصراع بين الدين والعلم في أوروبا :</a:t>
            </a:r>
            <a:endParaRPr lang="ar-SA" dirty="0"/>
          </a:p>
        </p:txBody>
      </p:sp>
      <p:sp>
        <p:nvSpPr>
          <p:cNvPr id="3" name="عنصر نائب للمحتوى 2"/>
          <p:cNvSpPr>
            <a:spLocks noGrp="1"/>
          </p:cNvSpPr>
          <p:nvPr>
            <p:ph idx="1"/>
          </p:nvPr>
        </p:nvSpPr>
        <p:spPr>
          <a:xfrm>
            <a:off x="228600" y="1371600"/>
            <a:ext cx="9525000" cy="4754563"/>
          </a:xfrm>
        </p:spPr>
        <p:txBody>
          <a:bodyPr/>
          <a:lstStyle/>
          <a:p>
            <a:pPr algn="just" rtl="1">
              <a:buFontTx/>
              <a:buChar char="-"/>
            </a:pPr>
            <a:r>
              <a:rPr lang="ar-SA" sz="2600" dirty="0" smtClean="0">
                <a:solidFill>
                  <a:srgbClr val="FF0000"/>
                </a:solidFill>
              </a:rPr>
              <a:t>حدث </a:t>
            </a:r>
            <a:r>
              <a:rPr lang="ar-SA" sz="2600" dirty="0" smtClean="0">
                <a:solidFill>
                  <a:srgbClr val="FF0000"/>
                </a:solidFill>
              </a:rPr>
              <a:t>صراع مرير في القرون الوسطى بين رجال الكنيسة </a:t>
            </a:r>
            <a:r>
              <a:rPr lang="ar-SA" sz="2600" dirty="0" err="1" smtClean="0">
                <a:solidFill>
                  <a:srgbClr val="FF0000"/>
                </a:solidFill>
              </a:rPr>
              <a:t>الكاثولكية</a:t>
            </a:r>
            <a:r>
              <a:rPr lang="ar-SA" sz="2600" dirty="0" smtClean="0">
                <a:solidFill>
                  <a:srgbClr val="FF0000"/>
                </a:solidFill>
              </a:rPr>
              <a:t> في روما ورجال العلم التجريبي نتيجة أبحاثهم واكتشافاتهم التي بينت بطلان بعض الآراء في المسائل الفلكية والجغرافية التي أضفت الكنيسة عليها صفة </a:t>
            </a:r>
            <a:r>
              <a:rPr lang="ar-SA" sz="2600" dirty="0" smtClean="0">
                <a:solidFill>
                  <a:srgbClr val="FF0000"/>
                </a:solidFill>
              </a:rPr>
              <a:t>ال</a:t>
            </a:r>
            <a:r>
              <a:rPr lang="ar-SA" sz="2600" dirty="0" smtClean="0"/>
              <a:t>دين، </a:t>
            </a:r>
            <a:r>
              <a:rPr lang="ar-SA" sz="2600" dirty="0" smtClean="0"/>
              <a:t>وجعلتها جزءا من النصوص المقدسة التي يمنع نقضها أو نقدها أو </a:t>
            </a:r>
            <a:r>
              <a:rPr lang="ar-SA" sz="2600" dirty="0" smtClean="0"/>
              <a:t>مناقشتها، ورأت </a:t>
            </a:r>
            <a:r>
              <a:rPr lang="ar-SA" sz="2600" dirty="0" smtClean="0"/>
              <a:t>أن في نتائج هذه الأبحاث والكشوف جرأة على الكنيسة التي كانت تمسك بزمام السلطة على كافة أصقاع أوروبا ، وهدما لتعاليمها ؛ </a:t>
            </a:r>
            <a:endParaRPr lang="ar-SA" sz="2600" dirty="0" smtClean="0"/>
          </a:p>
          <a:p>
            <a:pPr algn="just" rtl="1">
              <a:buFontTx/>
              <a:buChar char="-"/>
            </a:pPr>
            <a:r>
              <a:rPr lang="ar-SA" sz="2600" dirty="0" smtClean="0">
                <a:solidFill>
                  <a:srgbClr val="FF0000"/>
                </a:solidFill>
              </a:rPr>
              <a:t>لذا </a:t>
            </a:r>
            <a:r>
              <a:rPr lang="ar-SA" sz="2600" dirty="0" smtClean="0">
                <a:solidFill>
                  <a:srgbClr val="FF0000"/>
                </a:solidFill>
              </a:rPr>
              <a:t>نظرت إلى هذه الحركة العلمية القائمة على العقل بحذر وتوجس خوفا على سلطانها </a:t>
            </a:r>
            <a:r>
              <a:rPr lang="ar-SA" sz="2600" dirty="0" smtClean="0">
                <a:solidFill>
                  <a:srgbClr val="FF0000"/>
                </a:solidFill>
              </a:rPr>
              <a:t>ومكانتها، </a:t>
            </a:r>
            <a:r>
              <a:rPr lang="ar-SA" sz="2600" dirty="0" smtClean="0">
                <a:solidFill>
                  <a:srgbClr val="FF0000"/>
                </a:solidFill>
              </a:rPr>
              <a:t>لكن الصراع ما لبث أن تفاقم بين الطرفين منعكسا سلبا على العلاقة بين الدين </a:t>
            </a:r>
            <a:r>
              <a:rPr lang="ar-SA" sz="2600" dirty="0" smtClean="0">
                <a:solidFill>
                  <a:srgbClr val="FF0000"/>
                </a:solidFill>
              </a:rPr>
              <a:t>والعلم،</a:t>
            </a:r>
            <a:r>
              <a:rPr lang="ar-SA" sz="2600" dirty="0" smtClean="0"/>
              <a:t> فقد </a:t>
            </a:r>
            <a:r>
              <a:rPr lang="ar-SA" sz="2600" dirty="0" smtClean="0"/>
              <a:t>قامت الكنيسة بهجمة شرسة على </a:t>
            </a:r>
            <a:r>
              <a:rPr lang="ar-SA" sz="2600" dirty="0" smtClean="0"/>
              <a:t>العلماء، </a:t>
            </a:r>
            <a:r>
              <a:rPr lang="ar-SA" sz="2600" dirty="0" smtClean="0"/>
              <a:t>فكفرتهم وبَدَّعتهم واستحلت </a:t>
            </a:r>
            <a:r>
              <a:rPr lang="ar-SA" sz="2600" dirty="0" smtClean="0"/>
              <a:t>دماءهم، </a:t>
            </a:r>
            <a:r>
              <a:rPr lang="ar-SA" sz="2600" dirty="0" smtClean="0"/>
              <a:t>وأنشأت لمعاقبتهم محاكم </a:t>
            </a:r>
            <a:r>
              <a:rPr lang="ar-SA" sz="2600" dirty="0" smtClean="0"/>
              <a:t>التفتيش.</a:t>
            </a:r>
            <a:endParaRPr lang="ar-SA" sz="26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pPr algn="just" rtl="1"/>
            <a:r>
              <a:rPr lang="ar-SA" sz="2600" dirty="0" smtClean="0"/>
              <a:t>- فعلى سبيل المثال </a:t>
            </a:r>
            <a:r>
              <a:rPr lang="ar-SA" sz="2600" dirty="0" smtClean="0">
                <a:solidFill>
                  <a:srgbClr val="FF0000"/>
                </a:solidFill>
              </a:rPr>
              <a:t>حكمت محكمة التفتيش في مدة لا تزيد على ثمانية عشر عاما من 1481م – 1499م على عشرة آلاف ومائتين وعشرين شخصا بالحرق أحياء فأحرقوا ، وعلى ستة آلاف وثمانمائة وستين بالشنق فشنقوا، وعلى سبعة وتسعين ألفا وثلاثة وعشرين شخصا بعقوبات مختلفة فنفذت</a:t>
            </a:r>
            <a:r>
              <a:rPr lang="ar-SA" sz="2600" dirty="0" smtClean="0"/>
              <a:t>.</a:t>
            </a:r>
          </a:p>
          <a:p>
            <a:pPr algn="just" rtl="1"/>
            <a:r>
              <a:rPr lang="ar-SA" sz="2600" dirty="0" smtClean="0"/>
              <a:t>- </a:t>
            </a:r>
            <a:r>
              <a:rPr lang="ar-SA" sz="2600" dirty="0" smtClean="0">
                <a:solidFill>
                  <a:srgbClr val="FF0000"/>
                </a:solidFill>
              </a:rPr>
              <a:t>ومن العلماء الذين اضطهدتهم الكنيسة (غاليلو) بسبب قوله بأن الأرض تدور حول الشمس، وأن هناك كواكب سيارة تزيد عن السبعة التي ذكرت في الكتب المقدسة، فقد اعتبروا ذلك نوعا من الإلحاد </a:t>
            </a:r>
            <a:r>
              <a:rPr lang="ar-SA" sz="2600" dirty="0" smtClean="0"/>
              <a:t>، فسجن سنة 1615م بناء على حكم صدر من محكمة التفتيش في روما ، مما اضطره إلى التراجع عن آرائه، وأقسم على أن يعلن توبته وهو جاث على ركبتيه أمام (البابا أوربان الثاني) قائلا: ألعن واحتقر خطأ القول وهرطقة الاعتقاد بأن الأرض تدور.</a:t>
            </a:r>
            <a:endParaRPr lang="ar-SA" sz="26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a:xfrm>
            <a:off x="228600" y="1447800"/>
            <a:ext cx="9372600" cy="4678363"/>
          </a:xfrm>
        </p:spPr>
        <p:txBody>
          <a:bodyPr/>
          <a:lstStyle/>
          <a:p>
            <a:pPr algn="just" rtl="1"/>
            <a:r>
              <a:rPr lang="ar-SA" sz="2600" dirty="0" smtClean="0"/>
              <a:t>- </a:t>
            </a:r>
            <a:r>
              <a:rPr lang="ar-SA" sz="2600" dirty="0" smtClean="0">
                <a:solidFill>
                  <a:srgbClr val="FF0000"/>
                </a:solidFill>
              </a:rPr>
              <a:t>وأفلت (كوبرنيكس) من قبضة الكنيسة بتدارك الموت له عقوبة على قوله بكروية الأرض، وطاردت الكنيسة (برونو) لتقريره كروية الأرض ودورانها إلا أنه قبض عليه بالبندقية، وسجن بروما </a:t>
            </a:r>
            <a:r>
              <a:rPr lang="ar-SA" sz="2600" dirty="0" smtClean="0"/>
              <a:t>، ثم حرق حيا</a:t>
            </a:r>
            <a:endParaRPr lang="en-US" sz="2600" dirty="0" smtClean="0"/>
          </a:p>
          <a:p>
            <a:pPr algn="just" rtl="1"/>
            <a:r>
              <a:rPr lang="ar-SA" sz="2600" dirty="0" smtClean="0"/>
              <a:t>- ومن أهم الأسباب التي أدت إلى هذا الصراع وهذه العداوة بين رجال الدين والعلم في أوروبا ما يلي :</a:t>
            </a:r>
            <a:endParaRPr lang="en-US" sz="2600" dirty="0" smtClean="0"/>
          </a:p>
          <a:p>
            <a:pPr marL="514350" indent="-514350" algn="just" rtl="1">
              <a:buAutoNum type="arabicPeriod"/>
            </a:pPr>
            <a:r>
              <a:rPr lang="ar-SA" sz="2600" dirty="0" smtClean="0">
                <a:solidFill>
                  <a:srgbClr val="FF0000"/>
                </a:solidFill>
              </a:rPr>
              <a:t>تعسف الكنيسة </a:t>
            </a:r>
            <a:r>
              <a:rPr lang="ar-SA" sz="2600" dirty="0" smtClean="0"/>
              <a:t>وتسلطها على رجال العلم والفكر :</a:t>
            </a:r>
          </a:p>
          <a:p>
            <a:pPr marL="514350" indent="-514350" algn="just" rtl="1">
              <a:buAutoNum type="arabicPeriod"/>
            </a:pPr>
            <a:r>
              <a:rPr lang="ar-SA" sz="2600" dirty="0" smtClean="0">
                <a:solidFill>
                  <a:srgbClr val="FF0000"/>
                </a:solidFill>
              </a:rPr>
              <a:t>تبني الكنيسة </a:t>
            </a:r>
            <a:r>
              <a:rPr lang="ar-SA" sz="2600" dirty="0" smtClean="0"/>
              <a:t>لبعض النظريات الفلكية والآراء الجغرافية :</a:t>
            </a:r>
          </a:p>
          <a:p>
            <a:pPr marL="514350" indent="-514350" algn="just" rtl="1">
              <a:buAutoNum type="arabicPeriod"/>
            </a:pPr>
            <a:r>
              <a:rPr lang="ar-SA" sz="2600" dirty="0" smtClean="0">
                <a:solidFill>
                  <a:srgbClr val="FF0000"/>
                </a:solidFill>
              </a:rPr>
              <a:t>تعنت الطرفين </a:t>
            </a:r>
            <a:r>
              <a:rPr lang="ar-SA" sz="2600" dirty="0" smtClean="0"/>
              <a:t>في التمسك بآرائهما :</a:t>
            </a:r>
          </a:p>
          <a:p>
            <a:pPr marL="514350" indent="-514350" algn="just" rtl="1">
              <a:buAutoNum type="arabicPeriod"/>
            </a:pPr>
            <a:r>
              <a:rPr lang="ar-SA" sz="2600" dirty="0" smtClean="0">
                <a:solidFill>
                  <a:srgbClr val="FF0000"/>
                </a:solidFill>
              </a:rPr>
              <a:t>اختلاف المنهج </a:t>
            </a:r>
            <a:r>
              <a:rPr lang="ar-SA" sz="2600" dirty="0" smtClean="0">
                <a:solidFill>
                  <a:srgbClr val="FF0000"/>
                </a:solidFill>
              </a:rPr>
              <a:t>العلمي عن الدين السائد في أوربا</a:t>
            </a:r>
            <a:r>
              <a:rPr lang="ar-SA" sz="2600" dirty="0" smtClean="0"/>
              <a:t>:</a:t>
            </a:r>
            <a:endParaRPr lang="ar-SA" sz="2600" dirty="0" smtClean="0"/>
          </a:p>
          <a:p>
            <a:pPr marL="514350" indent="-514350" algn="just" rtl="1">
              <a:buAutoNum type="arabicPeriod"/>
            </a:pPr>
            <a:endParaRPr lang="ar-SA" sz="26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a:xfrm>
            <a:off x="228600" y="1371600"/>
            <a:ext cx="9525000" cy="4754563"/>
          </a:xfrm>
        </p:spPr>
        <p:txBody>
          <a:bodyPr/>
          <a:lstStyle/>
          <a:p>
            <a:pPr algn="just" rtl="1"/>
            <a:r>
              <a:rPr lang="ar-SA" sz="2600" dirty="0" smtClean="0"/>
              <a:t> </a:t>
            </a:r>
            <a:r>
              <a:rPr lang="ar-SA" sz="2600" dirty="0" smtClean="0"/>
              <a:t>- إن </a:t>
            </a:r>
            <a:r>
              <a:rPr lang="ar-SA" sz="2600" dirty="0" smtClean="0"/>
              <a:t>حقيقة هذا </a:t>
            </a:r>
            <a:r>
              <a:rPr lang="ar-SA" sz="2600" dirty="0" smtClean="0">
                <a:solidFill>
                  <a:srgbClr val="FF0000"/>
                </a:solidFill>
              </a:rPr>
              <a:t>الصراع لم تكن بين الدين بصبغته الإلهية النقية </a:t>
            </a:r>
            <a:r>
              <a:rPr lang="ar-SA" sz="2600" dirty="0" smtClean="0"/>
              <a:t>، </a:t>
            </a:r>
            <a:endParaRPr lang="ar-SA" sz="2600" dirty="0" smtClean="0"/>
          </a:p>
          <a:p>
            <a:pPr algn="just" rtl="1">
              <a:buFontTx/>
              <a:buChar char="-"/>
            </a:pPr>
            <a:r>
              <a:rPr lang="ar-SA" sz="2600" dirty="0" smtClean="0">
                <a:solidFill>
                  <a:srgbClr val="FF0000"/>
                </a:solidFill>
              </a:rPr>
              <a:t>وإنما </a:t>
            </a:r>
            <a:r>
              <a:rPr lang="ar-SA" sz="2600" dirty="0" smtClean="0">
                <a:solidFill>
                  <a:srgbClr val="FF0000"/>
                </a:solidFill>
              </a:rPr>
              <a:t>بصبغته المحرفة التي كانت عليها النصرانية </a:t>
            </a:r>
            <a:r>
              <a:rPr lang="ar-SA" sz="2600" dirty="0" smtClean="0"/>
              <a:t>في تلك الفترة من </a:t>
            </a:r>
            <a:r>
              <a:rPr lang="ar-SA" sz="2600" dirty="0" smtClean="0"/>
              <a:t>الزمن، </a:t>
            </a:r>
          </a:p>
          <a:p>
            <a:pPr algn="just" rtl="1">
              <a:buFontTx/>
              <a:buChar char="-"/>
            </a:pPr>
            <a:r>
              <a:rPr lang="ar-SA" sz="2600" dirty="0" smtClean="0"/>
              <a:t>- وأن </a:t>
            </a:r>
            <a:r>
              <a:rPr lang="ar-SA" sz="2600" dirty="0" smtClean="0">
                <a:solidFill>
                  <a:srgbClr val="FF0000"/>
                </a:solidFill>
              </a:rPr>
              <a:t>ما حققه العلم من انتصار كان في المواقع التي انتصر فيها العقل واليقين على الخرافة </a:t>
            </a:r>
            <a:r>
              <a:rPr lang="ar-SA" sz="2600" dirty="0" smtClean="0">
                <a:solidFill>
                  <a:srgbClr val="FF0000"/>
                </a:solidFill>
              </a:rPr>
              <a:t>والوهم</a:t>
            </a:r>
            <a:r>
              <a:rPr lang="ar-SA" sz="2600" dirty="0" smtClean="0"/>
              <a:t>، </a:t>
            </a:r>
          </a:p>
          <a:p>
            <a:pPr algn="just" rtl="1">
              <a:buFontTx/>
              <a:buChar char="-"/>
            </a:pPr>
            <a:r>
              <a:rPr lang="ar-SA" sz="2600" dirty="0" smtClean="0"/>
              <a:t>إن </a:t>
            </a:r>
            <a:r>
              <a:rPr lang="ar-SA" sz="2600" dirty="0" smtClean="0"/>
              <a:t>الحق من الطرفين هو الذي انتصر </a:t>
            </a:r>
            <a:r>
              <a:rPr lang="ar-SA" sz="2600" dirty="0" smtClean="0">
                <a:solidFill>
                  <a:srgbClr val="FF0000"/>
                </a:solidFill>
              </a:rPr>
              <a:t>فلو كانت تعاليم الكنيسة حقا </a:t>
            </a:r>
            <a:r>
              <a:rPr lang="ar-SA" sz="2600" dirty="0" smtClean="0">
                <a:solidFill>
                  <a:srgbClr val="FF0000"/>
                </a:solidFill>
              </a:rPr>
              <a:t>خالصا، </a:t>
            </a:r>
            <a:r>
              <a:rPr lang="ar-SA" sz="2600" dirty="0" smtClean="0">
                <a:solidFill>
                  <a:srgbClr val="FF0000"/>
                </a:solidFill>
              </a:rPr>
              <a:t>والعلم بمنهجه الجديد في أوروبا يقينا مجردا لما حدث هذا </a:t>
            </a:r>
            <a:r>
              <a:rPr lang="ar-SA" sz="2600" dirty="0" smtClean="0">
                <a:solidFill>
                  <a:srgbClr val="FF0000"/>
                </a:solidFill>
              </a:rPr>
              <a:t>الصراع</a:t>
            </a:r>
            <a:r>
              <a:rPr lang="ar-SA" sz="2600" dirty="0" smtClean="0"/>
              <a:t>، </a:t>
            </a:r>
          </a:p>
          <a:p>
            <a:pPr algn="just" rtl="1">
              <a:buFontTx/>
              <a:buChar char="-"/>
            </a:pPr>
            <a:r>
              <a:rPr lang="ar-SA" sz="2600" dirty="0" smtClean="0"/>
              <a:t>وإنه </a:t>
            </a:r>
            <a:r>
              <a:rPr lang="ar-SA" sz="2600" dirty="0" smtClean="0"/>
              <a:t>من</a:t>
            </a:r>
            <a:r>
              <a:rPr lang="ar-SA" sz="2600" dirty="0" smtClean="0">
                <a:solidFill>
                  <a:srgbClr val="FF0000"/>
                </a:solidFill>
              </a:rPr>
              <a:t> المؤسف أن جناية رجال الدين على الحقيقة العلمية كانت أشنع من جناية أنصار المنهج الحسي التجريبي </a:t>
            </a:r>
            <a:r>
              <a:rPr lang="ar-SA" sz="2600" dirty="0" smtClean="0">
                <a:solidFill>
                  <a:srgbClr val="FF0000"/>
                </a:solidFill>
              </a:rPr>
              <a:t>عليها</a:t>
            </a:r>
            <a:r>
              <a:rPr lang="ar-SA" sz="2600" dirty="0" smtClean="0"/>
              <a:t>، </a:t>
            </a:r>
            <a:r>
              <a:rPr lang="ar-SA" sz="2600" dirty="0" smtClean="0"/>
              <a:t>وأن كلا الطرفين كان مسؤولا عن النتائج المؤسفة لهذا </a:t>
            </a:r>
            <a:r>
              <a:rPr lang="ar-SA" sz="2600" dirty="0" smtClean="0"/>
              <a:t>الصراع.</a:t>
            </a:r>
            <a:endParaRPr lang="ar-SA" sz="26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u="sng" dirty="0" smtClean="0"/>
              <a:t>موقف الإسلام من العلم </a:t>
            </a:r>
            <a:r>
              <a:rPr lang="ar-SA" b="1" u="sng" dirty="0" smtClean="0"/>
              <a:t>:</a:t>
            </a:r>
            <a:endParaRPr lang="ar-SA" dirty="0"/>
          </a:p>
        </p:txBody>
      </p:sp>
      <p:sp>
        <p:nvSpPr>
          <p:cNvPr id="3" name="عنصر نائب للمحتوى 2"/>
          <p:cNvSpPr>
            <a:spLocks noGrp="1"/>
          </p:cNvSpPr>
          <p:nvPr>
            <p:ph idx="1"/>
          </p:nvPr>
        </p:nvSpPr>
        <p:spPr>
          <a:xfrm>
            <a:off x="228600" y="1371600"/>
            <a:ext cx="9525000" cy="4754563"/>
          </a:xfrm>
        </p:spPr>
        <p:txBody>
          <a:bodyPr/>
          <a:lstStyle/>
          <a:p>
            <a:pPr algn="just" rtl="1">
              <a:buFontTx/>
              <a:buChar char="-"/>
            </a:pPr>
            <a:r>
              <a:rPr lang="ar-SA" sz="2600" dirty="0" smtClean="0">
                <a:solidFill>
                  <a:srgbClr val="FF0000"/>
                </a:solidFill>
              </a:rPr>
              <a:t>الإسلام </a:t>
            </a:r>
            <a:r>
              <a:rPr lang="ar-SA" sz="2600" dirty="0" smtClean="0">
                <a:solidFill>
                  <a:srgbClr val="FF0000"/>
                </a:solidFill>
              </a:rPr>
              <a:t>هو دين </a:t>
            </a:r>
            <a:r>
              <a:rPr lang="ar-SA" sz="2600" dirty="0" smtClean="0">
                <a:solidFill>
                  <a:srgbClr val="FF0000"/>
                </a:solidFill>
              </a:rPr>
              <a:t>العلم</a:t>
            </a:r>
            <a:r>
              <a:rPr lang="ar-SA" sz="2600" dirty="0" smtClean="0"/>
              <a:t>، </a:t>
            </a:r>
            <a:r>
              <a:rPr lang="ar-SA" sz="2600" dirty="0" smtClean="0"/>
              <a:t>فقد كانت أول آيات كتابه الكريم نزولا هي أمر </a:t>
            </a:r>
            <a:r>
              <a:rPr lang="ar-SA" sz="2600" dirty="0" smtClean="0"/>
              <a:t>بالقراءة، قال تعالى: (</a:t>
            </a:r>
            <a:r>
              <a:rPr lang="ar-SA" sz="2600" dirty="0" smtClean="0">
                <a:solidFill>
                  <a:srgbClr val="00B050"/>
                </a:solidFill>
              </a:rPr>
              <a:t>اقرأ </a:t>
            </a:r>
            <a:r>
              <a:rPr lang="ar-SA" sz="2600" dirty="0" smtClean="0">
                <a:solidFill>
                  <a:srgbClr val="00B050"/>
                </a:solidFill>
              </a:rPr>
              <a:t>باسم ربك الذي خلق أقرأ وربك الأكرم الذي علم بالقلم  علم الإنسان ما لم </a:t>
            </a:r>
            <a:r>
              <a:rPr lang="ar-SA" sz="2600" dirty="0" smtClean="0">
                <a:solidFill>
                  <a:srgbClr val="00B050"/>
                </a:solidFill>
              </a:rPr>
              <a:t>يعلم</a:t>
            </a:r>
            <a:r>
              <a:rPr lang="ar-SA" sz="2600" dirty="0" smtClean="0"/>
              <a:t>) </a:t>
            </a:r>
          </a:p>
          <a:p>
            <a:pPr algn="just" rtl="1">
              <a:buFontTx/>
              <a:buChar char="-"/>
            </a:pPr>
            <a:r>
              <a:rPr lang="ar-SA" sz="2600" dirty="0" smtClean="0"/>
              <a:t>كما </a:t>
            </a:r>
            <a:r>
              <a:rPr lang="ar-SA" sz="2600" dirty="0" smtClean="0"/>
              <a:t>أن الله تعالى أقسم فيه بالقلم تعظيما </a:t>
            </a:r>
            <a:r>
              <a:rPr lang="ar-SA" sz="2600" dirty="0" smtClean="0"/>
              <a:t>له، </a:t>
            </a:r>
            <a:r>
              <a:rPr lang="ar-SA" sz="2600" dirty="0" smtClean="0"/>
              <a:t>قال </a:t>
            </a:r>
            <a:r>
              <a:rPr lang="ar-SA" sz="2600" dirty="0" smtClean="0"/>
              <a:t>تعالى: (</a:t>
            </a:r>
            <a:r>
              <a:rPr lang="ar-SA" sz="2600" dirty="0" smtClean="0">
                <a:solidFill>
                  <a:srgbClr val="00B050"/>
                </a:solidFill>
              </a:rPr>
              <a:t>ن </a:t>
            </a:r>
            <a:r>
              <a:rPr lang="ar-SA" sz="2600" dirty="0" smtClean="0">
                <a:solidFill>
                  <a:srgbClr val="00B050"/>
                </a:solidFill>
              </a:rPr>
              <a:t>والقلم وما </a:t>
            </a:r>
            <a:r>
              <a:rPr lang="ar-SA" sz="2600" dirty="0" smtClean="0">
                <a:solidFill>
                  <a:srgbClr val="00B050"/>
                </a:solidFill>
              </a:rPr>
              <a:t>يسطرون</a:t>
            </a:r>
            <a:r>
              <a:rPr lang="ar-SA" sz="2600" dirty="0" smtClean="0"/>
              <a:t>) </a:t>
            </a:r>
            <a:r>
              <a:rPr lang="ar-SA" sz="2600" dirty="0" smtClean="0"/>
              <a:t>وفي </a:t>
            </a:r>
            <a:r>
              <a:rPr lang="ar-SA" sz="2600" dirty="0" smtClean="0">
                <a:solidFill>
                  <a:srgbClr val="FF0000"/>
                </a:solidFill>
              </a:rPr>
              <a:t>هذا دلالة عظيمة على احتفاء الإسلام بالقراءة والكتابة لما لهما من أهمية بالغة في تقييد العلم والمعرفة </a:t>
            </a:r>
            <a:r>
              <a:rPr lang="ar-SA" sz="2600" dirty="0" smtClean="0">
                <a:solidFill>
                  <a:srgbClr val="FF0000"/>
                </a:solidFill>
              </a:rPr>
              <a:t>وضبطهما </a:t>
            </a:r>
          </a:p>
          <a:p>
            <a:pPr algn="just" rtl="1">
              <a:buFontTx/>
              <a:buChar char="-"/>
            </a:pPr>
            <a:r>
              <a:rPr lang="ar-SA" sz="2600" dirty="0" smtClean="0"/>
              <a:t>كما </a:t>
            </a:r>
            <a:r>
              <a:rPr lang="ar-SA" sz="2600" dirty="0" smtClean="0"/>
              <a:t>أن الله </a:t>
            </a:r>
            <a:r>
              <a:rPr lang="ar-SA" sz="2600" dirty="0" smtClean="0">
                <a:solidFill>
                  <a:srgbClr val="FF0000"/>
                </a:solidFill>
              </a:rPr>
              <a:t>رفع درجات العلماء تقديرا </a:t>
            </a:r>
            <a:r>
              <a:rPr lang="ar-SA" sz="2600" dirty="0" smtClean="0">
                <a:solidFill>
                  <a:srgbClr val="FF0000"/>
                </a:solidFill>
              </a:rPr>
              <a:t>لمكانتهم، </a:t>
            </a:r>
            <a:r>
              <a:rPr lang="ar-SA" sz="2600" dirty="0" smtClean="0">
                <a:solidFill>
                  <a:srgbClr val="FF0000"/>
                </a:solidFill>
              </a:rPr>
              <a:t>وتعظيما </a:t>
            </a:r>
            <a:r>
              <a:rPr lang="ar-SA" sz="2600" dirty="0" smtClean="0">
                <a:solidFill>
                  <a:srgbClr val="FF0000"/>
                </a:solidFill>
              </a:rPr>
              <a:t>لش</a:t>
            </a:r>
            <a:r>
              <a:rPr lang="ar-SA" sz="2600" dirty="0" smtClean="0"/>
              <a:t>أنهم؛ </a:t>
            </a:r>
            <a:r>
              <a:rPr lang="ar-SA" sz="2600" dirty="0" smtClean="0"/>
              <a:t>يقول </a:t>
            </a:r>
            <a:r>
              <a:rPr lang="ar-SA" sz="2600" dirty="0" smtClean="0"/>
              <a:t>سبحانه: (</a:t>
            </a:r>
            <a:r>
              <a:rPr lang="ar-SA" sz="2600" dirty="0" smtClean="0">
                <a:solidFill>
                  <a:srgbClr val="00B050"/>
                </a:solidFill>
              </a:rPr>
              <a:t>يرفع </a:t>
            </a:r>
            <a:r>
              <a:rPr lang="ar-SA" sz="2600" dirty="0" smtClean="0">
                <a:solidFill>
                  <a:srgbClr val="00B050"/>
                </a:solidFill>
              </a:rPr>
              <a:t>الله الذين آمنوا منكم والذين أوتوا العلم </a:t>
            </a:r>
            <a:r>
              <a:rPr lang="ar-SA" sz="2600" dirty="0" smtClean="0">
                <a:solidFill>
                  <a:srgbClr val="00B050"/>
                </a:solidFill>
              </a:rPr>
              <a:t>درجات</a:t>
            </a:r>
            <a:r>
              <a:rPr lang="ar-SA" sz="2600" dirty="0" smtClean="0"/>
              <a:t>) </a:t>
            </a:r>
          </a:p>
          <a:p>
            <a:pPr algn="just" rtl="1">
              <a:buFontTx/>
              <a:buChar char="-"/>
            </a:pPr>
            <a:r>
              <a:rPr lang="ar-SA" sz="2600" dirty="0" smtClean="0"/>
              <a:t>وما </a:t>
            </a:r>
            <a:r>
              <a:rPr lang="ar-SA" sz="2600" dirty="0" smtClean="0"/>
              <a:t>ذاك إلا لكون </a:t>
            </a:r>
            <a:r>
              <a:rPr lang="ar-SA" sz="2600" dirty="0" smtClean="0">
                <a:solidFill>
                  <a:srgbClr val="FF0000"/>
                </a:solidFill>
              </a:rPr>
              <a:t>العلم نعمة إلهية يخص الله بها من يشاء من </a:t>
            </a:r>
            <a:r>
              <a:rPr lang="ar-SA" sz="2600" dirty="0" smtClean="0">
                <a:solidFill>
                  <a:srgbClr val="FF0000"/>
                </a:solidFill>
              </a:rPr>
              <a:t>عباده</a:t>
            </a:r>
            <a:r>
              <a:rPr lang="ar-SA" sz="2600" dirty="0" smtClean="0"/>
              <a:t>، </a:t>
            </a:r>
            <a:r>
              <a:rPr lang="ar-SA" sz="2600" dirty="0" smtClean="0"/>
              <a:t>قال </a:t>
            </a:r>
            <a:r>
              <a:rPr lang="ar-SA" sz="2600" dirty="0" smtClean="0"/>
              <a:t>تعالى: (</a:t>
            </a:r>
            <a:r>
              <a:rPr lang="ar-SA" sz="2600" dirty="0" smtClean="0">
                <a:solidFill>
                  <a:srgbClr val="00B050"/>
                </a:solidFill>
              </a:rPr>
              <a:t>ومن </a:t>
            </a:r>
            <a:r>
              <a:rPr lang="ar-SA" sz="2600" dirty="0" smtClean="0">
                <a:solidFill>
                  <a:srgbClr val="00B050"/>
                </a:solidFill>
              </a:rPr>
              <a:t>يؤت الحكمة فقد أوتي خيرا </a:t>
            </a:r>
            <a:r>
              <a:rPr lang="ar-SA" sz="2600" dirty="0" smtClean="0">
                <a:solidFill>
                  <a:srgbClr val="00B050"/>
                </a:solidFill>
              </a:rPr>
              <a:t>كثيرا</a:t>
            </a:r>
            <a:r>
              <a:rPr lang="ar-SA" sz="2600" dirty="0" smtClean="0"/>
              <a:t>) </a:t>
            </a:r>
            <a:r>
              <a:rPr lang="ar-SA" sz="2600" dirty="0" smtClean="0"/>
              <a:t>وقال الرسول صلى الله عليه </a:t>
            </a:r>
            <a:r>
              <a:rPr lang="ar-SA" sz="2600" dirty="0" smtClean="0"/>
              <a:t>وسلم: (</a:t>
            </a:r>
            <a:r>
              <a:rPr lang="ar-SA" sz="2600" dirty="0" smtClean="0">
                <a:solidFill>
                  <a:srgbClr val="00B050"/>
                </a:solidFill>
              </a:rPr>
              <a:t>العلماء </a:t>
            </a:r>
            <a:r>
              <a:rPr lang="ar-SA" sz="2600" dirty="0" smtClean="0">
                <a:solidFill>
                  <a:srgbClr val="00B050"/>
                </a:solidFill>
              </a:rPr>
              <a:t>ورثة </a:t>
            </a:r>
            <a:r>
              <a:rPr lang="ar-SA" sz="2600" dirty="0" smtClean="0">
                <a:solidFill>
                  <a:srgbClr val="00B050"/>
                </a:solidFill>
              </a:rPr>
              <a:t>الأنبياء</a:t>
            </a:r>
            <a:r>
              <a:rPr lang="ar-SA" sz="2600" dirty="0" smtClean="0"/>
              <a:t>) </a:t>
            </a:r>
            <a:endParaRPr lang="ar-SA" sz="260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a:xfrm>
            <a:off x="228600" y="1371600"/>
            <a:ext cx="9525000" cy="4754563"/>
          </a:xfrm>
        </p:spPr>
        <p:txBody>
          <a:bodyPr/>
          <a:lstStyle/>
          <a:p>
            <a:pPr algn="just" rtl="1">
              <a:buFontTx/>
              <a:buChar char="-"/>
            </a:pPr>
            <a:r>
              <a:rPr lang="ar-SA" sz="2600" dirty="0" smtClean="0"/>
              <a:t>ومصدر </a:t>
            </a:r>
            <a:r>
              <a:rPr lang="ar-SA" sz="2600" dirty="0" smtClean="0"/>
              <a:t>العلم هو الله </a:t>
            </a:r>
            <a:r>
              <a:rPr lang="ar-SA" sz="2600" dirty="0" smtClean="0"/>
              <a:t>تعالى، </a:t>
            </a:r>
            <a:r>
              <a:rPr lang="ar-SA" sz="2600" dirty="0" smtClean="0"/>
              <a:t>قال </a:t>
            </a:r>
            <a:r>
              <a:rPr lang="ar-SA" sz="2600" dirty="0" smtClean="0"/>
              <a:t>تعالى: (الرحمن </a:t>
            </a:r>
            <a:r>
              <a:rPr lang="ar-SA" sz="2600" dirty="0" smtClean="0"/>
              <a:t>علم القرآن خلق الإنسان علمه </a:t>
            </a:r>
            <a:r>
              <a:rPr lang="ar-SA" sz="2600" dirty="0" smtClean="0"/>
              <a:t>البيان) </a:t>
            </a:r>
            <a:r>
              <a:rPr lang="ar-SA" sz="2600" dirty="0" smtClean="0"/>
              <a:t>وقال </a:t>
            </a:r>
            <a:r>
              <a:rPr lang="ar-SA" sz="2600" dirty="0" smtClean="0"/>
              <a:t>تعالى: (وعلم </a:t>
            </a:r>
            <a:r>
              <a:rPr lang="ar-SA" sz="2600" dirty="0" smtClean="0"/>
              <a:t>آدم الأسماء </a:t>
            </a:r>
            <a:r>
              <a:rPr lang="ar-SA" sz="2600" dirty="0" smtClean="0"/>
              <a:t>كلها) </a:t>
            </a:r>
            <a:r>
              <a:rPr lang="ar-SA" sz="2600" dirty="0" smtClean="0"/>
              <a:t>وقال </a:t>
            </a:r>
            <a:r>
              <a:rPr lang="ar-SA" sz="2600" dirty="0" smtClean="0"/>
              <a:t>تعالى: (وفوق </a:t>
            </a:r>
            <a:r>
              <a:rPr lang="ar-SA" sz="2600" dirty="0" smtClean="0"/>
              <a:t>كل ذي علم </a:t>
            </a:r>
            <a:r>
              <a:rPr lang="ar-SA" sz="2600" dirty="0" smtClean="0"/>
              <a:t>عليم) </a:t>
            </a:r>
            <a:r>
              <a:rPr lang="ar-SA" sz="2600" dirty="0" smtClean="0"/>
              <a:t>وقال </a:t>
            </a:r>
            <a:r>
              <a:rPr lang="ar-SA" sz="2600" dirty="0" smtClean="0"/>
              <a:t>تعالى: (وعلم </a:t>
            </a:r>
            <a:r>
              <a:rPr lang="ar-SA" sz="2600" dirty="0" smtClean="0"/>
              <a:t>الإنسان ما لم </a:t>
            </a:r>
            <a:r>
              <a:rPr lang="ar-SA" sz="2600" dirty="0" smtClean="0"/>
              <a:t>يعلم) </a:t>
            </a:r>
          </a:p>
          <a:p>
            <a:pPr algn="just" rtl="1">
              <a:buFontTx/>
              <a:buChar char="-"/>
            </a:pPr>
            <a:r>
              <a:rPr lang="ar-SA" sz="2600" dirty="0" smtClean="0"/>
              <a:t>إلا </a:t>
            </a:r>
            <a:r>
              <a:rPr lang="ar-SA" sz="2600" dirty="0" smtClean="0"/>
              <a:t>أن طريق الإنسان إلى هذا العلم </a:t>
            </a:r>
            <a:r>
              <a:rPr lang="ar-SA" sz="2600" dirty="0" smtClean="0"/>
              <a:t>بحسبه، </a:t>
            </a:r>
            <a:r>
              <a:rPr lang="ar-SA" sz="2600" dirty="0" smtClean="0"/>
              <a:t>فصنف منه يصل إليه عن طريق </a:t>
            </a:r>
            <a:r>
              <a:rPr lang="ar-SA" sz="2600" dirty="0" smtClean="0"/>
              <a:t>الوحي، </a:t>
            </a:r>
            <a:r>
              <a:rPr lang="ar-SA" sz="2600" dirty="0" smtClean="0"/>
              <a:t>وهو ما دل عليه قوله </a:t>
            </a:r>
            <a:r>
              <a:rPr lang="ar-SA" sz="2600" dirty="0" smtClean="0"/>
              <a:t>تعالى: (وما </a:t>
            </a:r>
            <a:r>
              <a:rPr lang="ar-SA" sz="2600" dirty="0" smtClean="0"/>
              <a:t>يعلم تأويله إلا الله والراسخون في </a:t>
            </a:r>
            <a:r>
              <a:rPr lang="ar-SA" sz="2600" dirty="0" smtClean="0"/>
              <a:t>العلم) </a:t>
            </a:r>
            <a:r>
              <a:rPr lang="ar-SA" sz="2600" dirty="0" smtClean="0"/>
              <a:t>وقوله </a:t>
            </a:r>
            <a:r>
              <a:rPr lang="ar-SA" sz="2600" dirty="0" smtClean="0"/>
              <a:t>تعالى: (وليعلم </a:t>
            </a:r>
            <a:r>
              <a:rPr lang="ar-SA" sz="2600" dirty="0" smtClean="0"/>
              <a:t>الذين أوتوا العلم أنه الحق من </a:t>
            </a:r>
            <a:r>
              <a:rPr lang="ar-SA" sz="2600" dirty="0" smtClean="0"/>
              <a:t>ربك)، </a:t>
            </a:r>
          </a:p>
          <a:p>
            <a:pPr algn="just" rtl="1">
              <a:buFontTx/>
              <a:buChar char="-"/>
            </a:pPr>
            <a:r>
              <a:rPr lang="ar-SA" sz="2600" dirty="0" smtClean="0"/>
              <a:t>والصنف </a:t>
            </a:r>
            <a:r>
              <a:rPr lang="ar-SA" sz="2600" dirty="0" smtClean="0"/>
              <a:t>الآخر يصل إليه عن طريق العقل بالتفكير والملاحظة والتأمل والرصد والتجربة والسير في الأرض والنظر في خلق الله للبحث عن سننه </a:t>
            </a:r>
            <a:r>
              <a:rPr lang="ar-SA" sz="2600" dirty="0" smtClean="0"/>
              <a:t>الكونية، </a:t>
            </a:r>
            <a:r>
              <a:rPr lang="ar-SA" sz="2600" dirty="0" smtClean="0"/>
              <a:t>قال </a:t>
            </a:r>
            <a:r>
              <a:rPr lang="ar-SA" sz="2600" dirty="0" smtClean="0"/>
              <a:t>تعالى: (فاعتبروا </a:t>
            </a:r>
            <a:r>
              <a:rPr lang="ar-SA" sz="2600" dirty="0" smtClean="0"/>
              <a:t>يا أولي </a:t>
            </a:r>
            <a:r>
              <a:rPr lang="ar-SA" sz="2600" dirty="0" smtClean="0"/>
              <a:t>الأبصار)، </a:t>
            </a:r>
            <a:r>
              <a:rPr lang="ar-SA" sz="2600" dirty="0" smtClean="0"/>
              <a:t>وقال </a:t>
            </a:r>
            <a:r>
              <a:rPr lang="ar-SA" sz="2600" dirty="0" smtClean="0"/>
              <a:t>تعالى: </a:t>
            </a:r>
            <a:r>
              <a:rPr lang="ar-SA" sz="2600" dirty="0" smtClean="0"/>
              <a:t>(وسخر لكم ما في السموات وما في الأرض جميعا منه إن في ذلك لآيات لقوم </a:t>
            </a:r>
            <a:r>
              <a:rPr lang="ar-SA" sz="2600" dirty="0" smtClean="0"/>
              <a:t>يتفكرون) </a:t>
            </a:r>
            <a:r>
              <a:rPr lang="ar-SA" sz="2600" dirty="0" smtClean="0"/>
              <a:t>. </a:t>
            </a:r>
            <a:endParaRPr lang="ar-SA" sz="260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a:xfrm>
            <a:off x="152400" y="1371600"/>
            <a:ext cx="9601200" cy="4754563"/>
          </a:xfrm>
        </p:spPr>
        <p:txBody>
          <a:bodyPr/>
          <a:lstStyle/>
          <a:p>
            <a:pPr algn="just" rtl="1">
              <a:buFontTx/>
              <a:buChar char="-"/>
            </a:pPr>
            <a:r>
              <a:rPr lang="ar-SA" sz="2600" dirty="0" smtClean="0">
                <a:solidFill>
                  <a:srgbClr val="FF0000"/>
                </a:solidFill>
              </a:rPr>
              <a:t>والعلم </a:t>
            </a:r>
            <a:r>
              <a:rPr lang="ar-SA" sz="2600" dirty="0" smtClean="0">
                <a:solidFill>
                  <a:srgbClr val="FF0000"/>
                </a:solidFill>
              </a:rPr>
              <a:t>الصحيح هو ما كان مبنيا على مصادر صحيحة أو تفكير صحيح أو تجارب ثابتة بعيدا عن الجهل والظن </a:t>
            </a:r>
            <a:r>
              <a:rPr lang="ar-SA" sz="2600" dirty="0" smtClean="0">
                <a:solidFill>
                  <a:srgbClr val="FF0000"/>
                </a:solidFill>
              </a:rPr>
              <a:t>والكذب</a:t>
            </a:r>
            <a:r>
              <a:rPr lang="ar-SA" sz="2600" dirty="0" smtClean="0"/>
              <a:t>، </a:t>
            </a:r>
            <a:r>
              <a:rPr lang="ar-SA" sz="2600" dirty="0" smtClean="0"/>
              <a:t>قال </a:t>
            </a:r>
            <a:r>
              <a:rPr lang="ar-SA" sz="2600" dirty="0" smtClean="0"/>
              <a:t>تعالى: (</a:t>
            </a:r>
            <a:r>
              <a:rPr lang="ar-SA" sz="2600" dirty="0" smtClean="0">
                <a:solidFill>
                  <a:srgbClr val="00B050"/>
                </a:solidFill>
              </a:rPr>
              <a:t>فمن </a:t>
            </a:r>
            <a:r>
              <a:rPr lang="ar-SA" sz="2600" dirty="0" smtClean="0">
                <a:solidFill>
                  <a:srgbClr val="00B050"/>
                </a:solidFill>
              </a:rPr>
              <a:t>أظلم ممن افترى على الله كذبا ليضل الناس بغير </a:t>
            </a:r>
            <a:r>
              <a:rPr lang="ar-SA" sz="2600" dirty="0" smtClean="0">
                <a:solidFill>
                  <a:srgbClr val="00B050"/>
                </a:solidFill>
              </a:rPr>
              <a:t>علم</a:t>
            </a:r>
            <a:r>
              <a:rPr lang="ar-SA" sz="2600" dirty="0" smtClean="0"/>
              <a:t>) وقال تعالى: (</a:t>
            </a:r>
            <a:r>
              <a:rPr lang="ar-SA" sz="2600" dirty="0" smtClean="0">
                <a:solidFill>
                  <a:srgbClr val="00B050"/>
                </a:solidFill>
              </a:rPr>
              <a:t>ولا </a:t>
            </a:r>
            <a:r>
              <a:rPr lang="ar-SA" sz="2600" dirty="0" smtClean="0">
                <a:solidFill>
                  <a:srgbClr val="00B050"/>
                </a:solidFill>
              </a:rPr>
              <a:t>تقف ما ليس لك به </a:t>
            </a:r>
            <a:r>
              <a:rPr lang="ar-SA" sz="2600" dirty="0" smtClean="0">
                <a:solidFill>
                  <a:srgbClr val="00B050"/>
                </a:solidFill>
              </a:rPr>
              <a:t>علم</a:t>
            </a:r>
            <a:r>
              <a:rPr lang="ar-SA" sz="2600" dirty="0" smtClean="0"/>
              <a:t>) </a:t>
            </a:r>
            <a:r>
              <a:rPr lang="ar-SA" sz="2600" dirty="0" smtClean="0"/>
              <a:t>و قال </a:t>
            </a:r>
            <a:r>
              <a:rPr lang="ar-SA" sz="2600" dirty="0" smtClean="0"/>
              <a:t>تعالى: (</a:t>
            </a:r>
            <a:r>
              <a:rPr lang="ar-SA" sz="2600" dirty="0" smtClean="0">
                <a:solidFill>
                  <a:srgbClr val="00B050"/>
                </a:solidFill>
              </a:rPr>
              <a:t>قل </a:t>
            </a:r>
            <a:r>
              <a:rPr lang="ar-SA" sz="2600" dirty="0" smtClean="0">
                <a:solidFill>
                  <a:srgbClr val="00B050"/>
                </a:solidFill>
              </a:rPr>
              <a:t>هاتوا برهانكم إن كنتم </a:t>
            </a:r>
            <a:r>
              <a:rPr lang="ar-SA" sz="2600" dirty="0" smtClean="0">
                <a:solidFill>
                  <a:srgbClr val="00B050"/>
                </a:solidFill>
              </a:rPr>
              <a:t>صادقين</a:t>
            </a:r>
            <a:r>
              <a:rPr lang="ar-SA" sz="2600" dirty="0" smtClean="0"/>
              <a:t>) </a:t>
            </a:r>
          </a:p>
          <a:p>
            <a:pPr algn="just" rtl="1">
              <a:buFontTx/>
              <a:buChar char="-"/>
            </a:pPr>
            <a:r>
              <a:rPr lang="ar-SA" sz="2600" dirty="0" smtClean="0"/>
              <a:t>وعموما فإن </a:t>
            </a:r>
            <a:r>
              <a:rPr lang="ar-SA" sz="2600" dirty="0" smtClean="0">
                <a:solidFill>
                  <a:srgbClr val="FF0000"/>
                </a:solidFill>
              </a:rPr>
              <a:t>العلم في الإسلام فريضة </a:t>
            </a:r>
            <a:r>
              <a:rPr lang="ar-SA" sz="2600" dirty="0" smtClean="0">
                <a:solidFill>
                  <a:srgbClr val="FF0000"/>
                </a:solidFill>
              </a:rPr>
              <a:t>واجبة</a:t>
            </a:r>
            <a:r>
              <a:rPr lang="ar-SA" sz="2600" dirty="0" smtClean="0"/>
              <a:t>، </a:t>
            </a:r>
            <a:r>
              <a:rPr lang="ar-SA" sz="2600" dirty="0" smtClean="0">
                <a:solidFill>
                  <a:srgbClr val="FF0000"/>
                </a:solidFill>
              </a:rPr>
              <a:t>يتقرب بها إلى الله </a:t>
            </a:r>
            <a:r>
              <a:rPr lang="ar-SA" sz="2600" dirty="0" smtClean="0">
                <a:solidFill>
                  <a:srgbClr val="FF0000"/>
                </a:solidFill>
              </a:rPr>
              <a:t>تعالى، </a:t>
            </a:r>
            <a:r>
              <a:rPr lang="ar-SA" sz="2600" dirty="0" smtClean="0">
                <a:solidFill>
                  <a:srgbClr val="FF0000"/>
                </a:solidFill>
              </a:rPr>
              <a:t>وطريق من طرق العبادة يوصل إلى </a:t>
            </a:r>
            <a:r>
              <a:rPr lang="ar-SA" sz="2600" dirty="0" smtClean="0">
                <a:solidFill>
                  <a:srgbClr val="FF0000"/>
                </a:solidFill>
              </a:rPr>
              <a:t>الجنة</a:t>
            </a:r>
            <a:r>
              <a:rPr lang="ar-SA" sz="2600" dirty="0" smtClean="0"/>
              <a:t>، </a:t>
            </a:r>
            <a:r>
              <a:rPr lang="ar-SA" sz="2600" dirty="0" smtClean="0"/>
              <a:t>قال صلى الله عليه وسلم (</a:t>
            </a:r>
            <a:r>
              <a:rPr lang="ar-SA" sz="2600" dirty="0" smtClean="0">
                <a:solidFill>
                  <a:srgbClr val="00B050"/>
                </a:solidFill>
              </a:rPr>
              <a:t>طلب العلم فريضة على كل مسلم</a:t>
            </a:r>
            <a:r>
              <a:rPr lang="ar-SA" sz="2600" dirty="0" smtClean="0"/>
              <a:t>)</a:t>
            </a:r>
          </a:p>
          <a:p>
            <a:pPr algn="just" rtl="1">
              <a:buFontTx/>
              <a:buChar char="-"/>
            </a:pPr>
            <a:r>
              <a:rPr lang="ar-SA" sz="2600" dirty="0" smtClean="0"/>
              <a:t>وقال صلى الله عليه وسلم </a:t>
            </a:r>
            <a:r>
              <a:rPr lang="ar-SA" sz="2600" dirty="0" smtClean="0"/>
              <a:t>(</a:t>
            </a:r>
            <a:r>
              <a:rPr lang="ar-SA" sz="2600" dirty="0" smtClean="0">
                <a:solidFill>
                  <a:srgbClr val="00B050"/>
                </a:solidFill>
              </a:rPr>
              <a:t>من </a:t>
            </a:r>
            <a:r>
              <a:rPr lang="ar-SA" sz="2600" dirty="0" smtClean="0">
                <a:solidFill>
                  <a:srgbClr val="00B050"/>
                </a:solidFill>
              </a:rPr>
              <a:t>سلك طريقا يلتمس فيه علما سهل الله له طريقا إلى </a:t>
            </a:r>
            <a:r>
              <a:rPr lang="ar-SA" sz="2600" dirty="0" smtClean="0">
                <a:solidFill>
                  <a:srgbClr val="00B050"/>
                </a:solidFill>
              </a:rPr>
              <a:t>الجنة، </a:t>
            </a:r>
            <a:r>
              <a:rPr lang="ar-SA" sz="2600" dirty="0" smtClean="0">
                <a:solidFill>
                  <a:srgbClr val="00B050"/>
                </a:solidFill>
              </a:rPr>
              <a:t>وإن الملائكة لتضع أجنحتها لطالب </a:t>
            </a:r>
            <a:r>
              <a:rPr lang="ar-SA" sz="2600" dirty="0" smtClean="0">
                <a:solidFill>
                  <a:srgbClr val="00B050"/>
                </a:solidFill>
              </a:rPr>
              <a:t>العلم</a:t>
            </a:r>
            <a:r>
              <a:rPr lang="ar-SA" sz="2600" dirty="0" smtClean="0"/>
              <a:t>)</a:t>
            </a:r>
          </a:p>
          <a:p>
            <a:pPr algn="just" rtl="1">
              <a:buFontTx/>
              <a:buChar char="-"/>
            </a:pPr>
            <a:endParaRPr lang="ar-SA" sz="260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a:xfrm>
            <a:off x="228600" y="1371600"/>
            <a:ext cx="9448800" cy="4754563"/>
          </a:xfrm>
        </p:spPr>
        <p:txBody>
          <a:bodyPr/>
          <a:lstStyle/>
          <a:p>
            <a:pPr rtl="1">
              <a:buFontTx/>
              <a:buChar char="-"/>
            </a:pPr>
            <a:r>
              <a:rPr lang="ar-SA" sz="2600" dirty="0" smtClean="0"/>
              <a:t>وبناء </a:t>
            </a:r>
            <a:r>
              <a:rPr lang="ar-SA" sz="2600" dirty="0" smtClean="0"/>
              <a:t>على هذا الحكم </a:t>
            </a:r>
            <a:r>
              <a:rPr lang="ar-SA" sz="2600" dirty="0" smtClean="0">
                <a:solidFill>
                  <a:srgbClr val="FF0000"/>
                </a:solidFill>
              </a:rPr>
              <a:t>اعتنى علماء المسلمين بعلوم الدين بيانا وتوضيحا واستنباطا مستندين في فهمهم على كتاب الله تعالى وسنة نبيه صلى الله عليه </a:t>
            </a:r>
            <a:r>
              <a:rPr lang="ar-SA" sz="2600" dirty="0" smtClean="0">
                <a:solidFill>
                  <a:srgbClr val="FF0000"/>
                </a:solidFill>
              </a:rPr>
              <a:t>وسلم</a:t>
            </a:r>
            <a:r>
              <a:rPr lang="ar-SA" sz="2600" dirty="0" smtClean="0"/>
              <a:t>، واشتغلوا </a:t>
            </a:r>
            <a:r>
              <a:rPr lang="ar-SA" sz="2600" dirty="0" smtClean="0"/>
              <a:t>بها بحثا ودراسة </a:t>
            </a:r>
            <a:r>
              <a:rPr lang="ar-SA" sz="2600" dirty="0" smtClean="0"/>
              <a:t>وتعليما، </a:t>
            </a:r>
          </a:p>
          <a:p>
            <a:pPr rtl="1">
              <a:buFontTx/>
              <a:buChar char="-"/>
            </a:pPr>
            <a:r>
              <a:rPr lang="ar-SA" sz="2600" dirty="0" err="1" smtClean="0"/>
              <a:t>فأنشأوا</a:t>
            </a:r>
            <a:r>
              <a:rPr lang="ar-SA" sz="2600" dirty="0" smtClean="0"/>
              <a:t> المدارس، </a:t>
            </a:r>
            <a:r>
              <a:rPr lang="ar-SA" sz="2600" dirty="0" smtClean="0"/>
              <a:t>وأقاموا حوانيت الوراقين التي كانت أسواقا للعلماء </a:t>
            </a:r>
            <a:r>
              <a:rPr lang="ar-SA" sz="2600" dirty="0" smtClean="0"/>
              <a:t>ومناظراتهم، </a:t>
            </a:r>
            <a:r>
              <a:rPr lang="ar-SA" sz="2600" dirty="0" smtClean="0"/>
              <a:t>وشيدوا المكتبات لخدمة </a:t>
            </a:r>
            <a:r>
              <a:rPr lang="ar-SA" sz="2600" dirty="0" smtClean="0"/>
              <a:t>العلم، </a:t>
            </a:r>
            <a:r>
              <a:rPr lang="ar-SA" sz="2600" dirty="0" smtClean="0"/>
              <a:t>وتيسير الاطلاع على ما ألف من </a:t>
            </a:r>
            <a:r>
              <a:rPr lang="ar-SA" sz="2600" dirty="0" smtClean="0"/>
              <a:t>علوم.</a:t>
            </a:r>
          </a:p>
          <a:p>
            <a:pPr rtl="1">
              <a:buFontTx/>
              <a:buChar char="-"/>
            </a:pPr>
            <a:r>
              <a:rPr lang="ar-SA" sz="2600" dirty="0" smtClean="0">
                <a:solidFill>
                  <a:srgbClr val="FF0000"/>
                </a:solidFill>
              </a:rPr>
              <a:t>ولم </a:t>
            </a:r>
            <a:r>
              <a:rPr lang="ar-SA" sz="2600" dirty="0" smtClean="0">
                <a:solidFill>
                  <a:srgbClr val="FF0000"/>
                </a:solidFill>
              </a:rPr>
              <a:t>يكن الاهتمام مقصورا على علوم الدين بل شمل العلوم التي تعتمد على الحس </a:t>
            </a:r>
            <a:r>
              <a:rPr lang="ar-SA" sz="2600" dirty="0" smtClean="0">
                <a:solidFill>
                  <a:srgbClr val="FF0000"/>
                </a:solidFill>
              </a:rPr>
              <a:t>والتجريب</a:t>
            </a:r>
            <a:r>
              <a:rPr lang="ar-SA" sz="2600" dirty="0" smtClean="0"/>
              <a:t>، </a:t>
            </a:r>
            <a:r>
              <a:rPr lang="ar-SA" sz="2600" dirty="0" smtClean="0"/>
              <a:t>فإن الحس والتجربة يعدان أساسين لهذا الصنف من العلوم ؛ </a:t>
            </a:r>
            <a:endParaRPr lang="ar-SA" sz="2600" dirty="0" smtClean="0"/>
          </a:p>
          <a:p>
            <a:pPr rtl="1">
              <a:buFontTx/>
              <a:buChar char="-"/>
            </a:pPr>
            <a:r>
              <a:rPr lang="ar-SA" sz="2600" dirty="0" smtClean="0"/>
              <a:t>فقد </a:t>
            </a:r>
            <a:r>
              <a:rPr lang="ar-SA" sz="2600" dirty="0" smtClean="0"/>
              <a:t>أكد ابن حزم في كتابه </a:t>
            </a:r>
            <a:r>
              <a:rPr lang="ar-SA" sz="2600" dirty="0" smtClean="0"/>
              <a:t>(التقريب </a:t>
            </a:r>
            <a:r>
              <a:rPr lang="ar-SA" sz="2600" dirty="0" smtClean="0"/>
              <a:t>في حدود </a:t>
            </a:r>
            <a:r>
              <a:rPr lang="ar-SA" sz="2600" dirty="0" smtClean="0"/>
              <a:t>المنطق) أن </a:t>
            </a:r>
            <a:r>
              <a:rPr lang="ar-SA" sz="2600" dirty="0" smtClean="0"/>
              <a:t>الحس أصل من أصول </a:t>
            </a:r>
            <a:r>
              <a:rPr lang="ar-SA" sz="2600" dirty="0" smtClean="0"/>
              <a:t>العلم، </a:t>
            </a:r>
            <a:r>
              <a:rPr lang="ar-SA" sz="2600" dirty="0" smtClean="0"/>
              <a:t>وأن ابن تيمية بين في كتابه نقد المنطق أن الاستقراء هو الطريقة الوحيدة الموصلة إلى </a:t>
            </a:r>
            <a:r>
              <a:rPr lang="ar-SA" sz="2600" dirty="0" smtClean="0"/>
              <a:t>اليقين)</a:t>
            </a:r>
            <a:endParaRPr lang="ar-SA" sz="2600"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a:xfrm>
            <a:off x="152400" y="1371600"/>
            <a:ext cx="9601200" cy="4754563"/>
          </a:xfrm>
        </p:spPr>
        <p:txBody>
          <a:bodyPr/>
          <a:lstStyle/>
          <a:p>
            <a:pPr algn="just" rtl="1">
              <a:buFontTx/>
              <a:buChar char="-"/>
            </a:pPr>
            <a:r>
              <a:rPr lang="ar-SA" sz="2600" dirty="0" smtClean="0">
                <a:solidFill>
                  <a:srgbClr val="FF0000"/>
                </a:solidFill>
              </a:rPr>
              <a:t>فالمنهج </a:t>
            </a:r>
            <a:r>
              <a:rPr lang="ar-SA" sz="2600" dirty="0" smtClean="0">
                <a:solidFill>
                  <a:srgbClr val="FF0000"/>
                </a:solidFill>
              </a:rPr>
              <a:t>التجريبي وليد الفكر الإسلامي وليس من ابتكار الفكر </a:t>
            </a:r>
            <a:r>
              <a:rPr lang="ar-SA" sz="2600" dirty="0" smtClean="0">
                <a:solidFill>
                  <a:srgbClr val="FF0000"/>
                </a:solidFill>
              </a:rPr>
              <a:t>الغربي</a:t>
            </a:r>
            <a:r>
              <a:rPr lang="ar-SA" sz="2600" dirty="0" smtClean="0"/>
              <a:t>، </a:t>
            </a:r>
          </a:p>
          <a:p>
            <a:pPr algn="just" rtl="1">
              <a:buFontTx/>
              <a:buChar char="-"/>
            </a:pPr>
            <a:r>
              <a:rPr lang="ar-SA" sz="2600" dirty="0" smtClean="0"/>
              <a:t>يقول (بريفولت) </a:t>
            </a:r>
            <a:r>
              <a:rPr lang="ar-SA" sz="2600" dirty="0" smtClean="0"/>
              <a:t>في كتابه </a:t>
            </a:r>
            <a:r>
              <a:rPr lang="ar-SA" sz="2600" dirty="0" smtClean="0"/>
              <a:t>(بناء الإنسانية): (</a:t>
            </a:r>
            <a:r>
              <a:rPr lang="ar-SA" sz="2600" dirty="0" smtClean="0">
                <a:solidFill>
                  <a:srgbClr val="FF0000"/>
                </a:solidFill>
              </a:rPr>
              <a:t>ليس </a:t>
            </a:r>
            <a:r>
              <a:rPr lang="ar-SA" sz="2600" dirty="0" smtClean="0">
                <a:solidFill>
                  <a:srgbClr val="FF0000"/>
                </a:solidFill>
              </a:rPr>
              <a:t>لروجر بيكون ولا لسميه الذي جاء بعده الحق في أن ينسب إليهما الفضل في ابتكار المنهج </a:t>
            </a:r>
            <a:r>
              <a:rPr lang="ar-SA" sz="2600" dirty="0" smtClean="0">
                <a:solidFill>
                  <a:srgbClr val="FF0000"/>
                </a:solidFill>
              </a:rPr>
              <a:t>التجريبي، </a:t>
            </a:r>
            <a:r>
              <a:rPr lang="ar-SA" sz="2600" dirty="0" smtClean="0">
                <a:solidFill>
                  <a:srgbClr val="FF0000"/>
                </a:solidFill>
              </a:rPr>
              <a:t>فلم يكن روجر بيكون إلا رسولا من رسل العلم والمنهج الإسلاميين إلى أوروبا </a:t>
            </a:r>
            <a:r>
              <a:rPr lang="ar-SA" sz="2600" dirty="0" smtClean="0">
                <a:solidFill>
                  <a:srgbClr val="FF0000"/>
                </a:solidFill>
              </a:rPr>
              <a:t>المسيحية</a:t>
            </a:r>
            <a:r>
              <a:rPr lang="ar-SA" sz="2600" dirty="0" smtClean="0"/>
              <a:t>)</a:t>
            </a:r>
          </a:p>
          <a:p>
            <a:pPr algn="just" rtl="1">
              <a:buFontTx/>
              <a:buChar char="-"/>
            </a:pPr>
            <a:r>
              <a:rPr lang="ar-SA" sz="2600" dirty="0" smtClean="0"/>
              <a:t>وكان </a:t>
            </a:r>
            <a:r>
              <a:rPr lang="ar-SA" sz="2600" dirty="0" smtClean="0"/>
              <a:t>من مظاهر الاعتماد على الحس والتجريب في العلم الطبيعي </a:t>
            </a:r>
            <a:r>
              <a:rPr lang="ar-SA" sz="2600" dirty="0" smtClean="0">
                <a:solidFill>
                  <a:srgbClr val="FF0000"/>
                </a:solidFill>
              </a:rPr>
              <a:t>عناية علماء المسلمين بعلم الفلك ومعرفة طوالع </a:t>
            </a:r>
            <a:r>
              <a:rPr lang="ar-SA" sz="2600" dirty="0" smtClean="0">
                <a:solidFill>
                  <a:srgbClr val="FF0000"/>
                </a:solidFill>
              </a:rPr>
              <a:t>النجوم</a:t>
            </a:r>
            <a:r>
              <a:rPr lang="ar-SA" sz="2600" dirty="0" smtClean="0"/>
              <a:t>، </a:t>
            </a:r>
            <a:r>
              <a:rPr lang="ar-SA" sz="2600" dirty="0" smtClean="0"/>
              <a:t>وذلك لمعرفة منازل الهلال وأوقات الصلاة والصيام والحج ، ولهذا الغرض </a:t>
            </a:r>
            <a:r>
              <a:rPr lang="ar-SA" sz="2600" dirty="0" smtClean="0">
                <a:solidFill>
                  <a:srgbClr val="FF0000"/>
                </a:solidFill>
              </a:rPr>
              <a:t>أنشئت المدرسة الفلكية </a:t>
            </a:r>
            <a:r>
              <a:rPr lang="ar-SA" sz="2600" dirty="0" smtClean="0">
                <a:solidFill>
                  <a:srgbClr val="FF0000"/>
                </a:solidFill>
              </a:rPr>
              <a:t>ببغداد</a:t>
            </a:r>
            <a:r>
              <a:rPr lang="ar-SA" sz="2600" dirty="0" smtClean="0"/>
              <a:t>، </a:t>
            </a:r>
            <a:r>
              <a:rPr lang="ar-SA" sz="2600" dirty="0" smtClean="0"/>
              <a:t>ويعد </a:t>
            </a:r>
            <a:r>
              <a:rPr lang="ar-SA" sz="2600" dirty="0" smtClean="0"/>
              <a:t>(</a:t>
            </a:r>
            <a:r>
              <a:rPr lang="ar-SA" sz="2600" dirty="0" smtClean="0">
                <a:solidFill>
                  <a:srgbClr val="FF0000"/>
                </a:solidFill>
              </a:rPr>
              <a:t>البتَّاني</a:t>
            </a:r>
            <a:r>
              <a:rPr lang="ar-SA" sz="2600" dirty="0" smtClean="0"/>
              <a:t>) </a:t>
            </a:r>
            <a:r>
              <a:rPr lang="ar-SA" sz="2600" dirty="0" smtClean="0"/>
              <a:t>أحد عشرين عالما فلكيا في </a:t>
            </a:r>
            <a:r>
              <a:rPr lang="ar-SA" sz="2600" dirty="0" smtClean="0"/>
              <a:t>العالم، </a:t>
            </a:r>
            <a:r>
              <a:rPr lang="ar-SA" sz="2600" dirty="0" smtClean="0"/>
              <a:t>وألف </a:t>
            </a:r>
            <a:r>
              <a:rPr lang="ar-SA" sz="2600" dirty="0" smtClean="0">
                <a:solidFill>
                  <a:srgbClr val="FF0000"/>
                </a:solidFill>
              </a:rPr>
              <a:t>البيروني</a:t>
            </a:r>
            <a:r>
              <a:rPr lang="ar-SA" sz="2600" dirty="0" smtClean="0"/>
              <a:t> كتاب </a:t>
            </a:r>
            <a:r>
              <a:rPr lang="ar-SA" sz="2600" dirty="0" smtClean="0"/>
              <a:t>(الاستيعاب </a:t>
            </a:r>
            <a:r>
              <a:rPr lang="ar-SA" sz="2600" dirty="0" smtClean="0"/>
              <a:t>في وضع </a:t>
            </a:r>
            <a:r>
              <a:rPr lang="ar-SA" sz="2600" dirty="0" smtClean="0"/>
              <a:t>الاسطرلاب)، </a:t>
            </a:r>
            <a:r>
              <a:rPr lang="ar-SA" sz="2600" dirty="0" smtClean="0"/>
              <a:t>وقد </a:t>
            </a:r>
            <a:r>
              <a:rPr lang="ar-SA" sz="2600" dirty="0" smtClean="0">
                <a:solidFill>
                  <a:srgbClr val="FF0000"/>
                </a:solidFill>
              </a:rPr>
              <a:t>استطاع المسلمون دراسة حركة الشمس </a:t>
            </a:r>
            <a:r>
              <a:rPr lang="ar-SA" sz="2600" dirty="0" smtClean="0">
                <a:solidFill>
                  <a:srgbClr val="FF0000"/>
                </a:solidFill>
              </a:rPr>
              <a:t>وانحرافها، </a:t>
            </a:r>
            <a:r>
              <a:rPr lang="ar-SA" sz="2600" dirty="0" smtClean="0">
                <a:solidFill>
                  <a:srgbClr val="FF0000"/>
                </a:solidFill>
              </a:rPr>
              <a:t>ومعرفة الانحراف القمري الثالث الذي عد اكتشافا </a:t>
            </a:r>
            <a:r>
              <a:rPr lang="ar-SA" sz="2600" dirty="0" smtClean="0">
                <a:solidFill>
                  <a:srgbClr val="FF0000"/>
                </a:solidFill>
              </a:rPr>
              <a:t>جديدا، </a:t>
            </a:r>
            <a:r>
              <a:rPr lang="ar-SA" sz="2600" dirty="0" smtClean="0">
                <a:solidFill>
                  <a:srgbClr val="FF0000"/>
                </a:solidFill>
              </a:rPr>
              <a:t>كما اعتنى علماء المسلمين بالرحلات </a:t>
            </a:r>
            <a:r>
              <a:rPr lang="ar-SA" sz="2600" dirty="0" smtClean="0">
                <a:solidFill>
                  <a:srgbClr val="FF0000"/>
                </a:solidFill>
              </a:rPr>
              <a:t>الجغرافية</a:t>
            </a:r>
            <a:r>
              <a:rPr lang="ar-SA" sz="2600" dirty="0" smtClean="0"/>
              <a:t>، </a:t>
            </a:r>
            <a:r>
              <a:rPr lang="ar-SA" sz="2600" dirty="0" smtClean="0"/>
              <a:t>فكتبوا عن المسالك وطرق القوافل </a:t>
            </a:r>
            <a:r>
              <a:rPr lang="ar-SA" sz="2600" dirty="0" smtClean="0"/>
              <a:t>والبريد، </a:t>
            </a:r>
            <a:r>
              <a:rPr lang="ar-SA" sz="2600" dirty="0" smtClean="0"/>
              <a:t>ووصفوا الجبال والبحار والأنهار ، </a:t>
            </a:r>
            <a:endParaRPr lang="ar-SA" sz="2600"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pPr algn="just" rtl="1">
              <a:buFontTx/>
              <a:buChar char="-"/>
            </a:pPr>
            <a:r>
              <a:rPr lang="ar-SA" sz="2600" dirty="0" smtClean="0"/>
              <a:t>ورسم (</a:t>
            </a:r>
            <a:r>
              <a:rPr lang="ar-SA" sz="2600" dirty="0" smtClean="0">
                <a:solidFill>
                  <a:srgbClr val="FF0000"/>
                </a:solidFill>
              </a:rPr>
              <a:t>الأدريسي</a:t>
            </a:r>
            <a:r>
              <a:rPr lang="ar-SA" sz="2600" dirty="0" smtClean="0"/>
              <a:t>) </a:t>
            </a:r>
            <a:r>
              <a:rPr lang="ar-SA" sz="2600" dirty="0" smtClean="0"/>
              <a:t>خريطة اشتملت على أماكن لم تعرف إلا من </a:t>
            </a:r>
            <a:r>
              <a:rPr lang="ar-SA" sz="2600" dirty="0" smtClean="0"/>
              <a:t>قريب. </a:t>
            </a:r>
          </a:p>
          <a:p>
            <a:pPr algn="just" rtl="1">
              <a:buFontTx/>
              <a:buChar char="-"/>
            </a:pPr>
            <a:r>
              <a:rPr lang="ar-SA" sz="2600" dirty="0" smtClean="0"/>
              <a:t>كما </a:t>
            </a:r>
            <a:r>
              <a:rPr lang="ar-SA" sz="2600" dirty="0" smtClean="0"/>
              <a:t>اهتم علماء المسلمين بعلوم الرياضيات فكان </a:t>
            </a:r>
            <a:r>
              <a:rPr lang="ar-SA" sz="2600" dirty="0" smtClean="0"/>
              <a:t>(</a:t>
            </a:r>
            <a:r>
              <a:rPr lang="ar-SA" sz="2600" dirty="0" smtClean="0">
                <a:solidFill>
                  <a:srgbClr val="FF0000"/>
                </a:solidFill>
              </a:rPr>
              <a:t>الخوارزمي</a:t>
            </a:r>
            <a:r>
              <a:rPr lang="ar-SA" sz="2600" dirty="0" smtClean="0"/>
              <a:t>) </a:t>
            </a:r>
            <a:r>
              <a:rPr lang="ar-SA" sz="2600" dirty="0" smtClean="0"/>
              <a:t>أول من ألف في علم </a:t>
            </a:r>
            <a:r>
              <a:rPr lang="ar-SA" sz="2600" dirty="0" smtClean="0"/>
              <a:t>الجبر، </a:t>
            </a:r>
            <a:r>
              <a:rPr lang="ar-SA" sz="2600" dirty="0" smtClean="0"/>
              <a:t>له كتاب </a:t>
            </a:r>
            <a:r>
              <a:rPr lang="ar-SA" sz="2600" dirty="0" smtClean="0"/>
              <a:t>(الجبر </a:t>
            </a:r>
            <a:r>
              <a:rPr lang="ar-SA" sz="2600" dirty="0" smtClean="0"/>
              <a:t>والمقابلة </a:t>
            </a:r>
            <a:r>
              <a:rPr lang="ar-SA" sz="2600" dirty="0" smtClean="0"/>
              <a:t>)، </a:t>
            </a:r>
          </a:p>
          <a:p>
            <a:pPr algn="just" rtl="1">
              <a:buFontTx/>
              <a:buChar char="-"/>
            </a:pPr>
            <a:r>
              <a:rPr lang="ar-SA" sz="2600" dirty="0" smtClean="0"/>
              <a:t>وألف </a:t>
            </a:r>
            <a:r>
              <a:rPr lang="ar-SA" sz="2600" dirty="0" smtClean="0">
                <a:solidFill>
                  <a:srgbClr val="FF0000"/>
                </a:solidFill>
              </a:rPr>
              <a:t>ابن الهيثم </a:t>
            </a:r>
            <a:r>
              <a:rPr lang="ar-SA" sz="2600" dirty="0" smtClean="0"/>
              <a:t>كتاب </a:t>
            </a:r>
            <a:r>
              <a:rPr lang="ar-SA" sz="2600" dirty="0" smtClean="0"/>
              <a:t>(تربيع الدائرة) وكتاب(الأشكال الهلالية)، </a:t>
            </a:r>
            <a:r>
              <a:rPr lang="ar-SA" sz="2600" dirty="0" smtClean="0"/>
              <a:t>وألف البيروني كتاب </a:t>
            </a:r>
            <a:r>
              <a:rPr lang="ar-SA" sz="2600" dirty="0" smtClean="0"/>
              <a:t>(استخراج الأوطار)، </a:t>
            </a:r>
            <a:r>
              <a:rPr lang="ar-SA" sz="2600" dirty="0" smtClean="0"/>
              <a:t>وفي علم الفيزياء وضع </a:t>
            </a:r>
            <a:r>
              <a:rPr lang="ar-SA" sz="2600" dirty="0" smtClean="0"/>
              <a:t>(</a:t>
            </a:r>
            <a:r>
              <a:rPr lang="ar-SA" sz="2600" dirty="0" smtClean="0">
                <a:solidFill>
                  <a:srgbClr val="FF0000"/>
                </a:solidFill>
              </a:rPr>
              <a:t>ابن الهيثم</a:t>
            </a:r>
            <a:r>
              <a:rPr lang="ar-SA" sz="2600" dirty="0" smtClean="0"/>
              <a:t>) </a:t>
            </a:r>
            <a:r>
              <a:rPr lang="ar-SA" sz="2600" dirty="0" smtClean="0"/>
              <a:t>كتابه </a:t>
            </a:r>
            <a:r>
              <a:rPr lang="ar-SA" sz="2600" dirty="0" smtClean="0"/>
              <a:t>(البصريات) </a:t>
            </a:r>
            <a:r>
              <a:rPr lang="ar-SA" sz="2600" dirty="0" smtClean="0"/>
              <a:t>الذي أسسه على دراسة </a:t>
            </a:r>
            <a:r>
              <a:rPr lang="ar-SA" sz="2600" dirty="0" smtClean="0"/>
              <a:t>تجريبية، </a:t>
            </a:r>
          </a:p>
          <a:p>
            <a:pPr algn="just" rtl="1">
              <a:buFontTx/>
              <a:buChar char="-"/>
            </a:pPr>
            <a:r>
              <a:rPr lang="ar-SA" sz="2600" dirty="0" smtClean="0"/>
              <a:t>وفي </a:t>
            </a:r>
            <a:r>
              <a:rPr lang="ar-SA" sz="2600" dirty="0" smtClean="0">
                <a:solidFill>
                  <a:srgbClr val="FF0000"/>
                </a:solidFill>
              </a:rPr>
              <a:t>علم الكيمياء </a:t>
            </a:r>
            <a:r>
              <a:rPr lang="ar-SA" sz="2600" dirty="0" smtClean="0"/>
              <a:t>كان المسلمون أول من استعمل طرق التصعيد والتبلور والتذويب والتصفية لاستخراج المواد أو </a:t>
            </a:r>
            <a:r>
              <a:rPr lang="ar-SA" sz="2600" dirty="0" smtClean="0"/>
              <a:t>مزجها، </a:t>
            </a:r>
            <a:r>
              <a:rPr lang="ar-SA" sz="2600" dirty="0" smtClean="0"/>
              <a:t>وأول من صنع المراهم </a:t>
            </a:r>
            <a:r>
              <a:rPr lang="ar-SA" sz="2600" dirty="0" smtClean="0"/>
              <a:t>والدهانات، </a:t>
            </a:r>
            <a:r>
              <a:rPr lang="ar-SA" sz="2600" dirty="0" smtClean="0"/>
              <a:t>وأول من حضر الحوامض مثل تحضير زيت الزاج </a:t>
            </a:r>
            <a:r>
              <a:rPr lang="ar-SA" sz="2600" dirty="0" smtClean="0"/>
              <a:t>(حامض الكبريتيك)، </a:t>
            </a:r>
            <a:endParaRPr lang="ar-SA" sz="2600"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pPr algn="just" rtl="1"/>
            <a:r>
              <a:rPr lang="ar-SA" sz="2600" dirty="0" smtClean="0"/>
              <a:t>- وفي </a:t>
            </a:r>
            <a:r>
              <a:rPr lang="ar-SA" sz="2600" dirty="0" smtClean="0">
                <a:solidFill>
                  <a:srgbClr val="FF0000"/>
                </a:solidFill>
              </a:rPr>
              <a:t>علم الطب </a:t>
            </a:r>
            <a:r>
              <a:rPr lang="ar-SA" sz="2600" dirty="0" smtClean="0"/>
              <a:t>بلغ علماء المسلمين درجة من التفوق </a:t>
            </a:r>
            <a:r>
              <a:rPr lang="ar-SA" sz="2600" dirty="0" smtClean="0"/>
              <a:t>والريادة، </a:t>
            </a:r>
            <a:r>
              <a:rPr lang="ar-SA" sz="2600" dirty="0" smtClean="0"/>
              <a:t>فقد بقيت كتبهم تدرس في جامعات الغرب إلى عهد </a:t>
            </a:r>
            <a:r>
              <a:rPr lang="ar-SA" sz="2600" dirty="0" smtClean="0"/>
              <a:t>قريب، </a:t>
            </a:r>
            <a:r>
              <a:rPr lang="ar-SA" sz="2600" dirty="0" smtClean="0"/>
              <a:t>ومن مشاهير أطباء المسلمين </a:t>
            </a:r>
            <a:r>
              <a:rPr lang="ar-SA" sz="2600" dirty="0" smtClean="0"/>
              <a:t>(</a:t>
            </a:r>
            <a:r>
              <a:rPr lang="ar-SA" sz="2600" dirty="0" smtClean="0">
                <a:solidFill>
                  <a:srgbClr val="FF0000"/>
                </a:solidFill>
              </a:rPr>
              <a:t>الرازي</a:t>
            </a:r>
            <a:r>
              <a:rPr lang="ar-SA" sz="2600" dirty="0" smtClean="0"/>
              <a:t>) </a:t>
            </a:r>
            <a:r>
              <a:rPr lang="ar-SA" sz="2600" dirty="0" smtClean="0"/>
              <a:t>وله كتاب </a:t>
            </a:r>
            <a:r>
              <a:rPr lang="ar-SA" sz="2600" dirty="0" smtClean="0"/>
              <a:t>(الحاوي) </a:t>
            </a:r>
            <a:r>
              <a:rPr lang="ar-SA" sz="2600" dirty="0" smtClean="0"/>
              <a:t>تحدث فيه عن صناعة </a:t>
            </a:r>
            <a:r>
              <a:rPr lang="ar-SA" sz="2600" dirty="0" smtClean="0"/>
              <a:t>الطب،</a:t>
            </a:r>
          </a:p>
          <a:p>
            <a:pPr algn="just" rtl="1"/>
            <a:r>
              <a:rPr lang="ar-SA" sz="2600" dirty="0" smtClean="0"/>
              <a:t>- ومن </a:t>
            </a:r>
            <a:r>
              <a:rPr lang="ar-SA" sz="2600" dirty="0" smtClean="0"/>
              <a:t>عباقرة الطب </a:t>
            </a:r>
            <a:r>
              <a:rPr lang="ar-SA" sz="2600" dirty="0" smtClean="0"/>
              <a:t>(</a:t>
            </a:r>
            <a:r>
              <a:rPr lang="ar-SA" sz="2600" dirty="0" smtClean="0">
                <a:solidFill>
                  <a:srgbClr val="FF0000"/>
                </a:solidFill>
              </a:rPr>
              <a:t>ابن سينا</a:t>
            </a:r>
            <a:r>
              <a:rPr lang="ar-SA" sz="2600" dirty="0" smtClean="0"/>
              <a:t>) </a:t>
            </a:r>
            <a:r>
              <a:rPr lang="ar-SA" sz="2600" dirty="0" smtClean="0"/>
              <a:t>الذي ألف كتاب </a:t>
            </a:r>
            <a:r>
              <a:rPr lang="ar-SA" sz="2600" dirty="0" smtClean="0"/>
              <a:t>(القانون) </a:t>
            </a:r>
            <a:r>
              <a:rPr lang="ar-SA" sz="2600" dirty="0" smtClean="0"/>
              <a:t>الذي كان محط إعجاب في جميع الأوساط العلمية إلى </a:t>
            </a:r>
            <a:r>
              <a:rPr lang="ar-SA" sz="2600" dirty="0" smtClean="0"/>
              <a:t>اليوم، </a:t>
            </a:r>
            <a:r>
              <a:rPr lang="ar-SA" sz="2600" dirty="0" smtClean="0"/>
              <a:t>وقد ترجم إلى عدة </a:t>
            </a:r>
            <a:r>
              <a:rPr lang="ar-SA" sz="2600" dirty="0" smtClean="0"/>
              <a:t>لغات، </a:t>
            </a:r>
            <a:r>
              <a:rPr lang="ar-SA" sz="2600" dirty="0" smtClean="0"/>
              <a:t>ومن الأطباء </a:t>
            </a:r>
            <a:r>
              <a:rPr lang="ar-SA" sz="2600" dirty="0" smtClean="0"/>
              <a:t>المشهورين: (</a:t>
            </a:r>
            <a:r>
              <a:rPr lang="ar-SA" sz="2600" dirty="0" smtClean="0">
                <a:solidFill>
                  <a:srgbClr val="FF0000"/>
                </a:solidFill>
              </a:rPr>
              <a:t>جابر </a:t>
            </a:r>
            <a:r>
              <a:rPr lang="ar-SA" sz="2600" dirty="0" smtClean="0">
                <a:solidFill>
                  <a:srgbClr val="FF0000"/>
                </a:solidFill>
              </a:rPr>
              <a:t>بن </a:t>
            </a:r>
            <a:r>
              <a:rPr lang="ar-SA" sz="2600" dirty="0" smtClean="0">
                <a:solidFill>
                  <a:srgbClr val="FF0000"/>
                </a:solidFill>
              </a:rPr>
              <a:t>حيان) و(الزهراوي) و(ابن النفيس</a:t>
            </a:r>
            <a:r>
              <a:rPr lang="ar-SA" sz="2600" dirty="0" smtClean="0"/>
              <a:t>) وغيرهم، </a:t>
            </a:r>
            <a:r>
              <a:rPr lang="ar-SA" sz="2600" dirty="0" smtClean="0"/>
              <a:t>وبرز المسلمون كذلك في </a:t>
            </a:r>
            <a:r>
              <a:rPr lang="ar-SA" sz="2600" dirty="0" smtClean="0">
                <a:solidFill>
                  <a:srgbClr val="FF0000"/>
                </a:solidFill>
              </a:rPr>
              <a:t>علم </a:t>
            </a:r>
            <a:r>
              <a:rPr lang="ar-SA" sz="2600" dirty="0" smtClean="0">
                <a:solidFill>
                  <a:srgbClr val="FF0000"/>
                </a:solidFill>
              </a:rPr>
              <a:t>الصيدلة</a:t>
            </a:r>
            <a:r>
              <a:rPr lang="ar-SA" sz="2600" dirty="0" smtClean="0"/>
              <a:t>، </a:t>
            </a:r>
            <a:r>
              <a:rPr lang="ar-SA" sz="2600" dirty="0" smtClean="0"/>
              <a:t>فقاموا بفن المستحضرات كتحضير الأشربة واللعوق </a:t>
            </a:r>
            <a:r>
              <a:rPr lang="ar-SA" sz="2600" dirty="0" smtClean="0"/>
              <a:t>واللزقات، </a:t>
            </a:r>
            <a:r>
              <a:rPr lang="ar-SA" sz="2600" dirty="0" smtClean="0"/>
              <a:t>وألف </a:t>
            </a:r>
            <a:r>
              <a:rPr lang="ar-SA" sz="2600" dirty="0" smtClean="0"/>
              <a:t>(</a:t>
            </a:r>
            <a:r>
              <a:rPr lang="ar-SA" sz="2600" dirty="0" smtClean="0">
                <a:solidFill>
                  <a:srgbClr val="FF0000"/>
                </a:solidFill>
              </a:rPr>
              <a:t>ابن جزلة</a:t>
            </a:r>
            <a:r>
              <a:rPr lang="ar-SA" sz="2600" dirty="0" smtClean="0"/>
              <a:t>) </a:t>
            </a:r>
            <a:r>
              <a:rPr lang="ar-SA" sz="2600" dirty="0" smtClean="0"/>
              <a:t>كتاب </a:t>
            </a:r>
            <a:r>
              <a:rPr lang="ar-SA" sz="2600" dirty="0" smtClean="0"/>
              <a:t>(منهاج </a:t>
            </a:r>
            <a:r>
              <a:rPr lang="ar-SA" sz="2600" dirty="0" smtClean="0"/>
              <a:t>البيان فيما يستعمله </a:t>
            </a:r>
            <a:r>
              <a:rPr lang="ar-SA" sz="2600" dirty="0" smtClean="0"/>
              <a:t>الإنسان) </a:t>
            </a:r>
            <a:r>
              <a:rPr lang="ar-SA" sz="2600" dirty="0" smtClean="0"/>
              <a:t>جمع فيه أسماء الحشائش </a:t>
            </a:r>
            <a:r>
              <a:rPr lang="ar-SA" sz="2600" dirty="0" smtClean="0"/>
              <a:t>والعقاقير...</a:t>
            </a:r>
            <a:endParaRPr lang="ar-SA" sz="2600"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a:xfrm>
            <a:off x="228600" y="1295400"/>
            <a:ext cx="9525000" cy="4754563"/>
          </a:xfrm>
        </p:spPr>
        <p:txBody>
          <a:bodyPr/>
          <a:lstStyle/>
          <a:p>
            <a:pPr algn="just" rtl="1">
              <a:buFontTx/>
              <a:buChar char="-"/>
            </a:pPr>
            <a:r>
              <a:rPr lang="ar-SA" sz="2600" dirty="0" smtClean="0"/>
              <a:t>إن </a:t>
            </a:r>
            <a:r>
              <a:rPr lang="ar-SA" sz="2600" dirty="0" smtClean="0">
                <a:solidFill>
                  <a:srgbClr val="FF0000"/>
                </a:solidFill>
              </a:rPr>
              <a:t>انجازات علماء المسلمين في العلوم التجريبية لا يمكن </a:t>
            </a:r>
            <a:r>
              <a:rPr lang="ar-SA" sz="2600" dirty="0" smtClean="0">
                <a:solidFill>
                  <a:srgbClr val="FF0000"/>
                </a:solidFill>
              </a:rPr>
              <a:t>حصرها</a:t>
            </a:r>
            <a:r>
              <a:rPr lang="ar-SA" sz="2600" dirty="0" smtClean="0"/>
              <a:t>؛ </a:t>
            </a:r>
          </a:p>
          <a:p>
            <a:pPr algn="just" rtl="1">
              <a:buFontTx/>
              <a:buChar char="-"/>
            </a:pPr>
            <a:r>
              <a:rPr lang="ar-SA" sz="2600" dirty="0" smtClean="0"/>
              <a:t>فقد </a:t>
            </a:r>
            <a:r>
              <a:rPr lang="ar-SA" sz="2600" dirty="0" smtClean="0">
                <a:solidFill>
                  <a:srgbClr val="FF0000"/>
                </a:solidFill>
              </a:rPr>
              <a:t>تمكنوا من تطوير العلوم</a:t>
            </a:r>
            <a:r>
              <a:rPr lang="ar-SA" sz="2600" dirty="0" smtClean="0"/>
              <a:t> التي ورثوها من الأمم الأخرى كعلوم الفلك </a:t>
            </a:r>
            <a:r>
              <a:rPr lang="ar-SA" sz="2600" dirty="0" smtClean="0"/>
              <a:t>والطب؛ </a:t>
            </a:r>
          </a:p>
          <a:p>
            <a:pPr algn="just" rtl="1">
              <a:buFontTx/>
              <a:buChar char="-"/>
            </a:pPr>
            <a:r>
              <a:rPr lang="ar-SA" sz="2600" dirty="0" smtClean="0"/>
              <a:t>بل </a:t>
            </a:r>
            <a:r>
              <a:rPr lang="ar-SA" sz="2600" dirty="0" smtClean="0"/>
              <a:t>أنهم </a:t>
            </a:r>
            <a:r>
              <a:rPr lang="ar-SA" sz="2600" dirty="0" smtClean="0">
                <a:solidFill>
                  <a:srgbClr val="FF0000"/>
                </a:solidFill>
              </a:rPr>
              <a:t>ابتكروا علوما جديدة </a:t>
            </a:r>
            <a:r>
              <a:rPr lang="ar-SA" sz="2600" dirty="0" smtClean="0"/>
              <a:t>كعلمي الجبر </a:t>
            </a:r>
            <a:r>
              <a:rPr lang="ar-SA" sz="2600" dirty="0" smtClean="0"/>
              <a:t>والكيمياء، </a:t>
            </a:r>
            <a:r>
              <a:rPr lang="ar-SA" sz="2600" dirty="0" smtClean="0"/>
              <a:t>واعترف لهم بهذا الفضل علماء أوروبا الذين لا يزالون يكتشفون من كنوز علومهم وأسرار معارفهم ما يستفيدون منه في تحسين أمورهم وزيادة معرفتهم فهذا </a:t>
            </a:r>
            <a:r>
              <a:rPr lang="ar-SA" sz="2600" dirty="0" smtClean="0"/>
              <a:t>(داربر) </a:t>
            </a:r>
            <a:r>
              <a:rPr lang="ar-SA" sz="2600" dirty="0" smtClean="0"/>
              <a:t>في كتابه </a:t>
            </a:r>
            <a:r>
              <a:rPr lang="ar-SA" sz="2600" dirty="0" smtClean="0"/>
              <a:t>(التنازع </a:t>
            </a:r>
            <a:r>
              <a:rPr lang="ar-SA" sz="2600" dirty="0" smtClean="0"/>
              <a:t>بين العلم </a:t>
            </a:r>
            <a:r>
              <a:rPr lang="ar-SA" sz="2600" dirty="0" smtClean="0"/>
              <a:t>والدين) </a:t>
            </a:r>
            <a:r>
              <a:rPr lang="ar-SA" sz="2600" dirty="0" smtClean="0"/>
              <a:t>يشيد </a:t>
            </a:r>
            <a:r>
              <a:rPr lang="ar-SA" sz="2600" dirty="0" smtClean="0">
                <a:solidFill>
                  <a:srgbClr val="FF0000"/>
                </a:solidFill>
              </a:rPr>
              <a:t>بعلماء المسلمين وأنهم كانوا متبعين في أبحاثهم الأسلوب العملي التجريبي </a:t>
            </a:r>
            <a:r>
              <a:rPr lang="ar-SA" sz="2600" dirty="0" smtClean="0"/>
              <a:t>بعد أن تحققوا من أن الأسلوب العقلي النظري لا يؤدي إلى </a:t>
            </a:r>
            <a:r>
              <a:rPr lang="ar-SA" sz="2600" dirty="0" smtClean="0"/>
              <a:t>التقدم، </a:t>
            </a:r>
            <a:r>
              <a:rPr lang="ar-SA" sz="2600" dirty="0" smtClean="0"/>
              <a:t>وأن </a:t>
            </a:r>
            <a:r>
              <a:rPr lang="ar-SA" sz="2600" dirty="0" smtClean="0">
                <a:solidFill>
                  <a:srgbClr val="FF0000"/>
                </a:solidFill>
              </a:rPr>
              <a:t>الوصول إلى الحقيقة في هذه العلوم لا يكون إلا بمشاهدة الحوادث ذاتها ؛ لذا كان شعارهم في أبحاثهم الأسلوب التجريبي والعمل </a:t>
            </a:r>
            <a:r>
              <a:rPr lang="ar-SA" sz="2600" dirty="0" smtClean="0">
                <a:solidFill>
                  <a:srgbClr val="FF0000"/>
                </a:solidFill>
              </a:rPr>
              <a:t>الحسي</a:t>
            </a:r>
          </a:p>
          <a:p>
            <a:pPr algn="just" rtl="1">
              <a:buFontTx/>
              <a:buChar char="-"/>
            </a:pPr>
            <a:endParaRPr lang="ar-SA" sz="2600" dirty="0">
              <a:solidFill>
                <a:srgbClr val="FF0000"/>
              </a:solidFill>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a:xfrm>
            <a:off x="152400" y="1371600"/>
            <a:ext cx="9525000" cy="4754563"/>
          </a:xfrm>
        </p:spPr>
        <p:txBody>
          <a:bodyPr/>
          <a:lstStyle/>
          <a:p>
            <a:pPr algn="just" rtl="1">
              <a:buFontTx/>
              <a:buChar char="-"/>
            </a:pPr>
            <a:r>
              <a:rPr lang="ar-SA" sz="2600" dirty="0" smtClean="0"/>
              <a:t>إن </a:t>
            </a:r>
            <a:r>
              <a:rPr lang="ar-SA" sz="2600" dirty="0" smtClean="0">
                <a:solidFill>
                  <a:srgbClr val="FF0000"/>
                </a:solidFill>
              </a:rPr>
              <a:t>هذا المنهج هو الذي قاد المسلمين </a:t>
            </a:r>
            <a:r>
              <a:rPr lang="ar-SA" sz="2600" dirty="0" smtClean="0"/>
              <a:t>لأن يكونوا أول واضعي علم </a:t>
            </a:r>
            <a:r>
              <a:rPr lang="ar-SA" sz="2600" dirty="0" smtClean="0"/>
              <a:t>الكيمياء، </a:t>
            </a:r>
            <a:r>
              <a:rPr lang="ar-SA" sz="2600" dirty="0" smtClean="0"/>
              <a:t>وأول من اكتشف آلات التقطير والتصعيد والإسالة والتصفية الخ ، </a:t>
            </a:r>
            <a:endParaRPr lang="ar-SA" sz="2600" dirty="0" smtClean="0"/>
          </a:p>
          <a:p>
            <a:pPr algn="just" rtl="1">
              <a:buFontTx/>
              <a:buChar char="-"/>
            </a:pPr>
            <a:r>
              <a:rPr lang="ar-SA" sz="2600" dirty="0" smtClean="0">
                <a:solidFill>
                  <a:srgbClr val="FF0000"/>
                </a:solidFill>
              </a:rPr>
              <a:t>وهو </a:t>
            </a:r>
            <a:r>
              <a:rPr lang="ar-SA" sz="2600" dirty="0" smtClean="0">
                <a:solidFill>
                  <a:srgbClr val="FF0000"/>
                </a:solidFill>
              </a:rPr>
              <a:t>الذي جعلهم يستعملون في أبحاثهم الفلكية </a:t>
            </a:r>
            <a:r>
              <a:rPr lang="ar-SA" sz="2600" dirty="0" smtClean="0"/>
              <a:t>الآلات المدرجة والسطوح المعلمة </a:t>
            </a:r>
            <a:r>
              <a:rPr lang="ar-SA" sz="2600" dirty="0" err="1" smtClean="0"/>
              <a:t>والاسطرلابات</a:t>
            </a:r>
            <a:r>
              <a:rPr lang="ar-SA" sz="2600" dirty="0" smtClean="0"/>
              <a:t> (آلات </a:t>
            </a:r>
            <a:r>
              <a:rPr lang="ar-SA" sz="2600" dirty="0" smtClean="0"/>
              <a:t>قياس أبعاد </a:t>
            </a:r>
            <a:r>
              <a:rPr lang="ar-SA" sz="2600" dirty="0" smtClean="0"/>
              <a:t>الكواكب)، </a:t>
            </a:r>
            <a:r>
              <a:rPr lang="ar-SA" sz="2600" dirty="0" smtClean="0"/>
              <a:t>وبعثهم على استخدام الميزان في العلوم الكيمائية </a:t>
            </a:r>
            <a:r>
              <a:rPr lang="ar-SA" sz="2600" dirty="0" smtClean="0"/>
              <a:t>الخ، </a:t>
            </a:r>
            <a:r>
              <a:rPr lang="ar-SA" sz="2600" dirty="0" smtClean="0"/>
              <a:t>وهو الذي جعلهم يترقون في الهندسة وحساب </a:t>
            </a:r>
            <a:r>
              <a:rPr lang="ar-SA" sz="2600" dirty="0" smtClean="0"/>
              <a:t>المثلثات، </a:t>
            </a:r>
            <a:r>
              <a:rPr lang="ar-SA" sz="2600" dirty="0" smtClean="0"/>
              <a:t>وهَمَّ بهم لاكتشاف علم </a:t>
            </a:r>
            <a:r>
              <a:rPr lang="ar-SA" sz="2600" dirty="0" smtClean="0"/>
              <a:t>الجبر، </a:t>
            </a:r>
            <a:r>
              <a:rPr lang="ar-SA" sz="2600" dirty="0" smtClean="0"/>
              <a:t>ودعاهم لاستعمال الأرقام الحسابية </a:t>
            </a:r>
            <a:r>
              <a:rPr lang="ar-SA" sz="2600" dirty="0" smtClean="0"/>
              <a:t>الهندية، </a:t>
            </a:r>
          </a:p>
          <a:p>
            <a:pPr algn="just" rtl="1">
              <a:buFontTx/>
              <a:buChar char="-"/>
            </a:pPr>
            <a:r>
              <a:rPr lang="ar-SA" sz="2600" dirty="0" smtClean="0">
                <a:solidFill>
                  <a:srgbClr val="FF0000"/>
                </a:solidFill>
              </a:rPr>
              <a:t>إن </a:t>
            </a:r>
            <a:r>
              <a:rPr lang="ar-SA" sz="2600" dirty="0" smtClean="0">
                <a:solidFill>
                  <a:srgbClr val="FF0000"/>
                </a:solidFill>
              </a:rPr>
              <a:t>ذلك </a:t>
            </a:r>
            <a:r>
              <a:rPr lang="ar-SA" sz="2600" dirty="0" smtClean="0">
                <a:solidFill>
                  <a:srgbClr val="FF0000"/>
                </a:solidFill>
              </a:rPr>
              <a:t>غيض </a:t>
            </a:r>
            <a:r>
              <a:rPr lang="ar-SA" sz="2600" dirty="0" smtClean="0">
                <a:solidFill>
                  <a:srgbClr val="FF0000"/>
                </a:solidFill>
              </a:rPr>
              <a:t>من </a:t>
            </a:r>
            <a:r>
              <a:rPr lang="ar-SA" sz="2600" dirty="0" smtClean="0">
                <a:solidFill>
                  <a:srgbClr val="FF0000"/>
                </a:solidFill>
              </a:rPr>
              <a:t>فيض، </a:t>
            </a:r>
            <a:r>
              <a:rPr lang="ar-SA" sz="2600" dirty="0" smtClean="0">
                <a:solidFill>
                  <a:srgbClr val="FF0000"/>
                </a:solidFill>
              </a:rPr>
              <a:t>يصعب حصره والإلمام به، وكان لنتائج هذه العلوم أثر جلي في تطوير فنون الزراعة في أساليب الري والتسميد وتربية الحيوانات وإدخال زراعة الأرز والسكر </a:t>
            </a:r>
            <a:r>
              <a:rPr lang="ar-SA" sz="2600" dirty="0" smtClean="0">
                <a:solidFill>
                  <a:srgbClr val="FF0000"/>
                </a:solidFill>
              </a:rPr>
              <a:t>والبن، </a:t>
            </a:r>
            <a:r>
              <a:rPr lang="ar-SA" sz="2600" dirty="0" smtClean="0">
                <a:solidFill>
                  <a:srgbClr val="FF0000"/>
                </a:solidFill>
              </a:rPr>
              <a:t>وانتشار المعامل والصنائع</a:t>
            </a:r>
            <a:r>
              <a:rPr lang="ar-SA" sz="2600" dirty="0" smtClean="0"/>
              <a:t> كنسج الصوف والحرير والقطن وإذابة المعادن وسبكها </a:t>
            </a:r>
            <a:r>
              <a:rPr lang="ar-SA" sz="2600" dirty="0" smtClean="0"/>
              <a:t>وتهذيبها.</a:t>
            </a:r>
            <a:endParaRPr lang="ar-SA" sz="2600"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2155</TotalTime>
  <Words>3156</Words>
  <Application>Microsoft Office PowerPoint</Application>
  <PresentationFormat>A4 Paper (210x297 mm)‎</PresentationFormat>
  <Paragraphs>121</Paragraphs>
  <Slides>30</Slides>
  <Notes>0</Notes>
  <HiddenSlides>0</HiddenSlides>
  <MMClips>0</MMClips>
  <ScaleCrop>false</ScaleCrop>
  <HeadingPairs>
    <vt:vector size="4" baseType="variant">
      <vt:variant>
        <vt:lpstr>سمة</vt:lpstr>
      </vt:variant>
      <vt:variant>
        <vt:i4>1</vt:i4>
      </vt:variant>
      <vt:variant>
        <vt:lpstr>عناوين الشرائح</vt:lpstr>
      </vt:variant>
      <vt:variant>
        <vt:i4>30</vt:i4>
      </vt:variant>
    </vt:vector>
  </HeadingPairs>
  <TitlesOfParts>
    <vt:vector size="31" baseType="lpstr">
      <vt:lpstr>Office Theme</vt:lpstr>
      <vt:lpstr>الشريحة 1</vt:lpstr>
      <vt:lpstr>المحاضرة الثانية عشر الدين والعلم</vt:lpstr>
      <vt:lpstr>عناصر المحاضرة:</vt:lpstr>
      <vt:lpstr>تمهيد</vt:lpstr>
      <vt:lpstr>الشريحة 5</vt:lpstr>
      <vt:lpstr>تعريف الدين وأهميته للإنسان والمجتمع:</vt:lpstr>
      <vt:lpstr>الشريحة 7</vt:lpstr>
      <vt:lpstr>الشريحة 8</vt:lpstr>
      <vt:lpstr>تعريف العلم وأهميته :</vt:lpstr>
      <vt:lpstr>الشريحة 10</vt:lpstr>
      <vt:lpstr>الشريحة 11</vt:lpstr>
      <vt:lpstr>الشريحة 12</vt:lpstr>
      <vt:lpstr>وحدة الدين والعلم :</vt:lpstr>
      <vt:lpstr>الشريحة 14</vt:lpstr>
      <vt:lpstr>الشريحة 15</vt:lpstr>
      <vt:lpstr>الشريحة 16</vt:lpstr>
      <vt:lpstr>الصراع بين الدين والعلم في أوروبا :</vt:lpstr>
      <vt:lpstr>الشريحة 18</vt:lpstr>
      <vt:lpstr>الشريحة 19</vt:lpstr>
      <vt:lpstr>الشريحة 20</vt:lpstr>
      <vt:lpstr>موقف الإسلام من العلم :</vt:lpstr>
      <vt:lpstr>الشريحة 22</vt:lpstr>
      <vt:lpstr>الشريحة 23</vt:lpstr>
      <vt:lpstr>الشريحة 24</vt:lpstr>
      <vt:lpstr>الشريحة 25</vt:lpstr>
      <vt:lpstr>الشريحة 26</vt:lpstr>
      <vt:lpstr>الشريحة 27</vt:lpstr>
      <vt:lpstr>الشريحة 28</vt:lpstr>
      <vt:lpstr>الشريحة 29</vt:lpstr>
      <vt:lpstr>الشريحة 30</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blahcene</cp:lastModifiedBy>
  <cp:revision>175</cp:revision>
  <dcterms:created xsi:type="dcterms:W3CDTF">2009-10-14T19:14:34Z</dcterms:created>
  <dcterms:modified xsi:type="dcterms:W3CDTF">2011-11-19T12:14:00Z</dcterms:modified>
</cp:coreProperties>
</file>