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tl="1" saveSubsetFonts="1">
  <p:sldMasterIdLst>
    <p:sldMasterId id="2147483660"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89907" autoAdjust="0"/>
  </p:normalViewPr>
  <p:slideViewPr>
    <p:cSldViewPr>
      <p:cViewPr varScale="1">
        <p:scale>
          <a:sx n="65" d="100"/>
          <a:sy n="65" d="100"/>
        </p:scale>
        <p:origin x="-1524" y="-11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14EEFD1B-4B9D-4972-9D83-9E75716C8CE5}" type="datetimeFigureOut">
              <a:rPr lang="ar-SA" smtClean="0"/>
              <a:pPr/>
              <a:t>11/11/1435</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BF469829-168F-44D9-83B4-C19AB3927DCA}" type="slidenum">
              <a:rPr lang="ar-SA" smtClean="0"/>
              <a:pPr/>
              <a:t>‹#›</a:t>
            </a:fld>
            <a:endParaRPr lang="ar-SA"/>
          </a:p>
        </p:txBody>
      </p:sp>
    </p:spTree>
    <p:extLst>
      <p:ext uri="{BB962C8B-B14F-4D97-AF65-F5344CB8AC3E}">
        <p14:creationId xmlns="" xmlns:p14="http://schemas.microsoft.com/office/powerpoint/2010/main" val="3549929512"/>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BF469829-168F-44D9-83B4-C19AB3927DCA}" type="slidenum">
              <a:rPr lang="ar-SA" smtClean="0"/>
              <a:pPr/>
              <a:t>8</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2">
        <a:schemeClr val="bg2"/>
      </p:bgRef>
    </p:bg>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عنصر نائب للتاريخ 29"/>
          <p:cNvSpPr>
            <a:spLocks noGrp="1"/>
          </p:cNvSpPr>
          <p:nvPr>
            <p:ph type="dt" sz="half" idx="10"/>
          </p:nvPr>
        </p:nvSpPr>
        <p:spPr/>
        <p:txBody>
          <a:bodyPr/>
          <a:lstStyle/>
          <a:p>
            <a:r>
              <a:rPr lang="ar-SA" smtClean="0"/>
              <a:t>08/11/35</a:t>
            </a:r>
            <a:endParaRPr lang="ar-SA"/>
          </a:p>
        </p:txBody>
      </p:sp>
      <p:sp>
        <p:nvSpPr>
          <p:cNvPr id="19" name="عنصر نائب للتذييل 18"/>
          <p:cNvSpPr>
            <a:spLocks noGrp="1"/>
          </p:cNvSpPr>
          <p:nvPr>
            <p:ph type="ftr" sz="quarter" idx="11"/>
          </p:nvPr>
        </p:nvSpPr>
        <p:spPr/>
        <p:txBody>
          <a:bodyPr/>
          <a:lstStyle/>
          <a:p>
            <a:r>
              <a:rPr lang="ar-SA" smtClean="0"/>
              <a:t>د. رقية عبد المقصود</a:t>
            </a:r>
            <a:endParaRPr lang="ar-SA"/>
          </a:p>
        </p:txBody>
      </p:sp>
      <p:sp>
        <p:nvSpPr>
          <p:cNvPr id="27" name="عنصر نائب لرقم الشريحة 26"/>
          <p:cNvSpPr>
            <a:spLocks noGrp="1"/>
          </p:cNvSpPr>
          <p:nvPr>
            <p:ph type="sldNum" sz="quarter" idx="12"/>
          </p:nvPr>
        </p:nvSpPr>
        <p:spPr/>
        <p:txBody>
          <a:bodyPr/>
          <a:lstStyle/>
          <a:p>
            <a:fld id="{B98E286B-4F1A-4D24-B6FA-0FB60642E212}"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r>
              <a:rPr lang="ar-SA" smtClean="0"/>
              <a:t>08/11/35</a:t>
            </a:r>
            <a:endParaRPr lang="ar-SA"/>
          </a:p>
        </p:txBody>
      </p:sp>
      <p:sp>
        <p:nvSpPr>
          <p:cNvPr id="5" name="عنصر نائب للتذييل 4"/>
          <p:cNvSpPr>
            <a:spLocks noGrp="1"/>
          </p:cNvSpPr>
          <p:nvPr>
            <p:ph type="ftr" sz="quarter" idx="11"/>
          </p:nvPr>
        </p:nvSpPr>
        <p:spPr/>
        <p:txBody>
          <a:bodyPr/>
          <a:lstStyle/>
          <a:p>
            <a:r>
              <a:rPr lang="ar-SA" smtClean="0"/>
              <a:t>د. رقية عبد المقصود</a:t>
            </a:r>
            <a:endParaRPr lang="ar-SA"/>
          </a:p>
        </p:txBody>
      </p:sp>
      <p:sp>
        <p:nvSpPr>
          <p:cNvPr id="6" name="عنصر نائب لرقم الشريحة 5"/>
          <p:cNvSpPr>
            <a:spLocks noGrp="1"/>
          </p:cNvSpPr>
          <p:nvPr>
            <p:ph type="sldNum" sz="quarter" idx="12"/>
          </p:nvPr>
        </p:nvSpPr>
        <p:spPr/>
        <p:txBody>
          <a:bodyPr/>
          <a:lstStyle/>
          <a:p>
            <a:fld id="{B98E286B-4F1A-4D24-B6FA-0FB60642E212}"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530352" y="2704665"/>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r>
              <a:rPr lang="ar-SA" smtClean="0"/>
              <a:t>08/11/35</a:t>
            </a:r>
            <a:endParaRPr lang="ar-SA"/>
          </a:p>
        </p:txBody>
      </p:sp>
      <p:sp>
        <p:nvSpPr>
          <p:cNvPr id="5" name="عنصر نائب للتذييل 4"/>
          <p:cNvSpPr>
            <a:spLocks noGrp="1"/>
          </p:cNvSpPr>
          <p:nvPr>
            <p:ph type="ftr" sz="quarter" idx="11"/>
          </p:nvPr>
        </p:nvSpPr>
        <p:spPr/>
        <p:txBody>
          <a:bodyPr/>
          <a:lstStyle/>
          <a:p>
            <a:r>
              <a:rPr lang="ar-SA" smtClean="0"/>
              <a:t>د. رقية عبد المقصود</a:t>
            </a:r>
            <a:endParaRPr lang="ar-SA"/>
          </a:p>
        </p:txBody>
      </p:sp>
      <p:sp>
        <p:nvSpPr>
          <p:cNvPr id="6" name="عنصر نائب لرقم الشريحة 5"/>
          <p:cNvSpPr>
            <a:spLocks noGrp="1"/>
          </p:cNvSpPr>
          <p:nvPr>
            <p:ph type="sldNum" sz="quarter" idx="12"/>
          </p:nvPr>
        </p:nvSpPr>
        <p:spPr/>
        <p:txBody>
          <a:bodyPr/>
          <a:lstStyle/>
          <a:p>
            <a:fld id="{B98E286B-4F1A-4D24-B6FA-0FB60642E212}"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r>
              <a:rPr lang="ar-SA" smtClean="0"/>
              <a:t>08/11/35</a:t>
            </a:r>
            <a:endParaRPr lang="ar-SA"/>
          </a:p>
        </p:txBody>
      </p:sp>
      <p:sp>
        <p:nvSpPr>
          <p:cNvPr id="6" name="عنصر نائب للتذييل 5"/>
          <p:cNvSpPr>
            <a:spLocks noGrp="1"/>
          </p:cNvSpPr>
          <p:nvPr>
            <p:ph type="ftr" sz="quarter" idx="11"/>
          </p:nvPr>
        </p:nvSpPr>
        <p:spPr/>
        <p:txBody>
          <a:bodyPr/>
          <a:lstStyle/>
          <a:p>
            <a:r>
              <a:rPr lang="ar-SA" smtClean="0"/>
              <a:t>د. رقية عبد المقصود</a:t>
            </a:r>
            <a:endParaRPr lang="ar-SA"/>
          </a:p>
        </p:txBody>
      </p:sp>
      <p:sp>
        <p:nvSpPr>
          <p:cNvPr id="7" name="عنصر نائب لرقم الشريحة 6"/>
          <p:cNvSpPr>
            <a:spLocks noGrp="1"/>
          </p:cNvSpPr>
          <p:nvPr>
            <p:ph type="sldNum" sz="quarter" idx="12"/>
          </p:nvPr>
        </p:nvSpPr>
        <p:spPr/>
        <p:txBody>
          <a:bodyPr/>
          <a:lstStyle/>
          <a:p>
            <a:fld id="{B98E286B-4F1A-4D24-B6FA-0FB60642E212}"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1"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6" y="1859758"/>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1" y="2514601"/>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6" y="2514601"/>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p>
            <a:r>
              <a:rPr lang="ar-SA" smtClean="0"/>
              <a:t>08/11/35</a:t>
            </a:r>
            <a:endParaRPr lang="ar-SA"/>
          </a:p>
        </p:txBody>
      </p:sp>
      <p:sp>
        <p:nvSpPr>
          <p:cNvPr id="8" name="عنصر نائب للتذييل 7"/>
          <p:cNvSpPr>
            <a:spLocks noGrp="1"/>
          </p:cNvSpPr>
          <p:nvPr>
            <p:ph type="ftr" sz="quarter" idx="11"/>
          </p:nvPr>
        </p:nvSpPr>
        <p:spPr/>
        <p:txBody>
          <a:bodyPr/>
          <a:lstStyle/>
          <a:p>
            <a:r>
              <a:rPr lang="ar-SA" smtClean="0"/>
              <a:t>د. رقية عبد المقصود</a:t>
            </a:r>
            <a:endParaRPr lang="ar-SA"/>
          </a:p>
        </p:txBody>
      </p:sp>
      <p:sp>
        <p:nvSpPr>
          <p:cNvPr id="9" name="عنصر نائب لرقم الشريحة 8"/>
          <p:cNvSpPr>
            <a:spLocks noGrp="1"/>
          </p:cNvSpPr>
          <p:nvPr>
            <p:ph type="sldNum" sz="quarter" idx="12"/>
          </p:nvPr>
        </p:nvSpPr>
        <p:spPr/>
        <p:txBody>
          <a:bodyPr/>
          <a:lstStyle/>
          <a:p>
            <a:fld id="{B98E286B-4F1A-4D24-B6FA-0FB60642E212}"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r>
              <a:rPr lang="ar-SA" smtClean="0"/>
              <a:t>08/11/35</a:t>
            </a:r>
            <a:endParaRPr lang="ar-SA"/>
          </a:p>
        </p:txBody>
      </p:sp>
      <p:sp>
        <p:nvSpPr>
          <p:cNvPr id="4" name="عنصر نائب للتذييل 3"/>
          <p:cNvSpPr>
            <a:spLocks noGrp="1"/>
          </p:cNvSpPr>
          <p:nvPr>
            <p:ph type="ftr" sz="quarter" idx="11"/>
          </p:nvPr>
        </p:nvSpPr>
        <p:spPr/>
        <p:txBody>
          <a:bodyPr/>
          <a:lstStyle/>
          <a:p>
            <a:r>
              <a:rPr lang="ar-SA" smtClean="0"/>
              <a:t>د. رقية عبد المقصود</a:t>
            </a:r>
            <a:endParaRPr lang="ar-SA"/>
          </a:p>
        </p:txBody>
      </p:sp>
      <p:sp>
        <p:nvSpPr>
          <p:cNvPr id="5" name="عنصر نائب لرقم الشريحة 4"/>
          <p:cNvSpPr>
            <a:spLocks noGrp="1"/>
          </p:cNvSpPr>
          <p:nvPr>
            <p:ph type="sldNum" sz="quarter" idx="12"/>
          </p:nvPr>
        </p:nvSpPr>
        <p:spPr/>
        <p:txBody>
          <a:bodyPr/>
          <a:lstStyle/>
          <a:p>
            <a:fld id="{B98E286B-4F1A-4D24-B6FA-0FB60642E212}"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r>
              <a:rPr lang="ar-SA" smtClean="0"/>
              <a:t>08/11/35</a:t>
            </a:r>
            <a:endParaRPr lang="ar-SA"/>
          </a:p>
        </p:txBody>
      </p:sp>
      <p:sp>
        <p:nvSpPr>
          <p:cNvPr id="3" name="عنصر نائب للتذييل 2"/>
          <p:cNvSpPr>
            <a:spLocks noGrp="1"/>
          </p:cNvSpPr>
          <p:nvPr>
            <p:ph type="ftr" sz="quarter" idx="11"/>
          </p:nvPr>
        </p:nvSpPr>
        <p:spPr/>
        <p:txBody>
          <a:bodyPr/>
          <a:lstStyle/>
          <a:p>
            <a:r>
              <a:rPr lang="ar-SA" smtClean="0"/>
              <a:t>د. رقية عبد المقصود</a:t>
            </a:r>
            <a:endParaRPr lang="ar-SA"/>
          </a:p>
        </p:txBody>
      </p:sp>
      <p:sp>
        <p:nvSpPr>
          <p:cNvPr id="4" name="عنصر نائب لرقم الشريحة 3"/>
          <p:cNvSpPr>
            <a:spLocks noGrp="1"/>
          </p:cNvSpPr>
          <p:nvPr>
            <p:ph type="sldNum" sz="quarter" idx="12"/>
          </p:nvPr>
        </p:nvSpPr>
        <p:spPr/>
        <p:txBody>
          <a:bodyPr/>
          <a:lstStyle/>
          <a:p>
            <a:fld id="{B98E286B-4F1A-4D24-B6FA-0FB60642E212}"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575050" y="1676400"/>
            <a:ext cx="5111751"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r>
              <a:rPr lang="ar-SA" smtClean="0"/>
              <a:t>08/11/35</a:t>
            </a:r>
            <a:endParaRPr lang="ar-SA"/>
          </a:p>
        </p:txBody>
      </p:sp>
      <p:sp>
        <p:nvSpPr>
          <p:cNvPr id="6" name="عنصر نائب للتذييل 5"/>
          <p:cNvSpPr>
            <a:spLocks noGrp="1"/>
          </p:cNvSpPr>
          <p:nvPr>
            <p:ph type="ftr" sz="quarter" idx="11"/>
          </p:nvPr>
        </p:nvSpPr>
        <p:spPr/>
        <p:txBody>
          <a:bodyPr/>
          <a:lstStyle/>
          <a:p>
            <a:r>
              <a:rPr lang="ar-SA" smtClean="0"/>
              <a:t>د. رقية عبد المقصود</a:t>
            </a:r>
            <a:endParaRPr lang="ar-SA"/>
          </a:p>
        </p:txBody>
      </p:sp>
      <p:sp>
        <p:nvSpPr>
          <p:cNvPr id="7" name="عنصر نائب لرقم الشريحة 6"/>
          <p:cNvSpPr>
            <a:spLocks noGrp="1"/>
          </p:cNvSpPr>
          <p:nvPr>
            <p:ph type="sldNum" sz="quarter" idx="12"/>
          </p:nvPr>
        </p:nvSpPr>
        <p:spPr/>
        <p:txBody>
          <a:bodyPr/>
          <a:lstStyle/>
          <a:p>
            <a:fld id="{B98E286B-4F1A-4D24-B6FA-0FB60642E212}"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مستطيل ذو زاوية واحدة مخدوشة ودائرية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مثلث قائم الزاوية 11"/>
          <p:cNvSpPr/>
          <p:nvPr/>
        </p:nvSpPr>
        <p:spPr>
          <a:xfrm rot="420000" flipV="1">
            <a:off x="8004135"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عنوان 1"/>
          <p:cNvSpPr>
            <a:spLocks noGrp="1"/>
          </p:cNvSpPr>
          <p:nvPr>
            <p:ph type="title"/>
          </p:nvPr>
        </p:nvSpPr>
        <p:spPr>
          <a:xfrm>
            <a:off x="609600" y="1176997"/>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r>
              <a:rPr lang="ar-SA" smtClean="0"/>
              <a:t>08/11/35</a:t>
            </a:r>
            <a:endParaRPr lang="ar-SA"/>
          </a:p>
        </p:txBody>
      </p:sp>
      <p:sp>
        <p:nvSpPr>
          <p:cNvPr id="6" name="عنصر نائب للتذييل 5"/>
          <p:cNvSpPr>
            <a:spLocks noGrp="1"/>
          </p:cNvSpPr>
          <p:nvPr>
            <p:ph type="ftr" sz="quarter" idx="11"/>
          </p:nvPr>
        </p:nvSpPr>
        <p:spPr/>
        <p:txBody>
          <a:bodyPr/>
          <a:lstStyle/>
          <a:p>
            <a:r>
              <a:rPr lang="ar-SA" smtClean="0"/>
              <a:t>د. رقية عبد المقصود</a:t>
            </a:r>
            <a:endParaRPr lang="ar-SA"/>
          </a:p>
        </p:txBody>
      </p:sp>
      <p:sp>
        <p:nvSpPr>
          <p:cNvPr id="7" name="عنصر نائب لرقم الشريحة 6"/>
          <p:cNvSpPr>
            <a:spLocks noGrp="1"/>
          </p:cNvSpPr>
          <p:nvPr>
            <p:ph type="sldNum" sz="quarter" idx="12"/>
          </p:nvPr>
        </p:nvSpPr>
        <p:spPr>
          <a:xfrm>
            <a:off x="8077200" y="6356351"/>
            <a:ext cx="609600" cy="365125"/>
          </a:xfrm>
        </p:spPr>
        <p:txBody>
          <a:bodyPr/>
          <a:lstStyle/>
          <a:p>
            <a:fld id="{B98E286B-4F1A-4D24-B6FA-0FB60642E212}" type="slidenum">
              <a:rPr lang="ar-SA" smtClean="0"/>
              <a:pPr/>
              <a:t>‹#›</a:t>
            </a:fld>
            <a:endParaRPr lang="ar-SA"/>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smtClean="0"/>
              <a:t>انقر فوق الرمز لإضافة صورة</a:t>
            </a:r>
            <a:endParaRPr kumimoji="0" lang="en-US" dirty="0"/>
          </a:p>
        </p:txBody>
      </p:sp>
      <p:sp>
        <p:nvSpPr>
          <p:cNvPr id="10" name="شكل حر 9"/>
          <p:cNvSpPr>
            <a:spLocks/>
          </p:cNvSpPr>
          <p:nvPr/>
        </p:nvSpPr>
        <p:spPr bwMode="auto">
          <a:xfrm flipV="1">
            <a:off x="-9526" y="5816601"/>
            <a:ext cx="9163051"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شكل حر 10"/>
          <p:cNvSpPr>
            <a:spLocks/>
          </p:cNvSpPr>
          <p:nvPr/>
        </p:nvSpPr>
        <p:spPr bwMode="auto">
          <a:xfrm flipV="1">
            <a:off x="4381501" y="6219826"/>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r>
              <a:rPr lang="ar-SA" smtClean="0"/>
              <a:t>08/11/35</a:t>
            </a:r>
            <a:endParaRPr lang="ar-SA"/>
          </a:p>
        </p:txBody>
      </p:sp>
      <p:sp>
        <p:nvSpPr>
          <p:cNvPr id="5" name="عنصر نائب للتذييل 4"/>
          <p:cNvSpPr>
            <a:spLocks noGrp="1"/>
          </p:cNvSpPr>
          <p:nvPr>
            <p:ph type="ftr" sz="quarter" idx="11"/>
          </p:nvPr>
        </p:nvSpPr>
        <p:spPr/>
        <p:txBody>
          <a:bodyPr/>
          <a:lstStyle/>
          <a:p>
            <a:r>
              <a:rPr lang="ar-SA" smtClean="0"/>
              <a:t>د. رقية عبد المقصود</a:t>
            </a:r>
            <a:endParaRPr lang="ar-SA"/>
          </a:p>
        </p:txBody>
      </p:sp>
      <p:sp>
        <p:nvSpPr>
          <p:cNvPr id="6" name="عنصر نائب لرقم الشريحة 5"/>
          <p:cNvSpPr>
            <a:spLocks noGrp="1"/>
          </p:cNvSpPr>
          <p:nvPr>
            <p:ph type="sldNum" sz="quarter" idx="12"/>
          </p:nvPr>
        </p:nvSpPr>
        <p:spPr/>
        <p:txBody>
          <a:bodyPr/>
          <a:lstStyle/>
          <a:p>
            <a:fld id="{B98E286B-4F1A-4D24-B6FA-0FB60642E212}"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2"/>
            <a:ext cx="2057400" cy="5211763"/>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914402"/>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r>
              <a:rPr lang="ar-SA" smtClean="0"/>
              <a:t>08/11/35</a:t>
            </a:r>
            <a:endParaRPr lang="ar-SA"/>
          </a:p>
        </p:txBody>
      </p:sp>
      <p:sp>
        <p:nvSpPr>
          <p:cNvPr id="5" name="عنصر نائب للتذييل 4"/>
          <p:cNvSpPr>
            <a:spLocks noGrp="1"/>
          </p:cNvSpPr>
          <p:nvPr>
            <p:ph type="ftr" sz="quarter" idx="11"/>
          </p:nvPr>
        </p:nvSpPr>
        <p:spPr/>
        <p:txBody>
          <a:bodyPr/>
          <a:lstStyle/>
          <a:p>
            <a:r>
              <a:rPr lang="ar-SA" smtClean="0"/>
              <a:t>د. رقية عبد المقصود</a:t>
            </a:r>
            <a:endParaRPr lang="ar-SA"/>
          </a:p>
        </p:txBody>
      </p:sp>
      <p:sp>
        <p:nvSpPr>
          <p:cNvPr id="6" name="عنصر نائب لرقم الشريحة 5"/>
          <p:cNvSpPr>
            <a:spLocks noGrp="1"/>
          </p:cNvSpPr>
          <p:nvPr>
            <p:ph type="sldNum" sz="quarter" idx="12"/>
          </p:nvPr>
        </p:nvSpPr>
        <p:spPr/>
        <p:txBody>
          <a:bodyPr/>
          <a:lstStyle/>
          <a:p>
            <a:fld id="{B98E286B-4F1A-4D24-B6FA-0FB60642E212}"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شكل حر 6"/>
          <p:cNvSpPr>
            <a:spLocks/>
          </p:cNvSpPr>
          <p:nvPr/>
        </p:nvSpPr>
        <p:spPr bwMode="auto">
          <a:xfrm>
            <a:off x="-9526" y="-7144"/>
            <a:ext cx="9163051"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شكل حر 7"/>
          <p:cNvSpPr>
            <a:spLocks/>
          </p:cNvSpPr>
          <p:nvPr/>
        </p:nvSpPr>
        <p:spPr bwMode="auto">
          <a:xfrm>
            <a:off x="4381501"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عنصر نائب للعنوان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457200" y="6356351"/>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ar-SA" smtClean="0"/>
              <a:t>08/11/35</a:t>
            </a:r>
            <a:endParaRPr lang="ar-SA"/>
          </a:p>
        </p:txBody>
      </p:sp>
      <p:sp>
        <p:nvSpPr>
          <p:cNvPr id="22" name="عنصر نائب للتذييل 21"/>
          <p:cNvSpPr>
            <a:spLocks noGrp="1"/>
          </p:cNvSpPr>
          <p:nvPr>
            <p:ph type="ftr" sz="quarter" idx="3"/>
          </p:nvPr>
        </p:nvSpPr>
        <p:spPr>
          <a:xfrm>
            <a:off x="2667000" y="6356351"/>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ar-SA" smtClean="0"/>
              <a:t>د. رقية عبد المقصود</a:t>
            </a:r>
            <a:endParaRPr lang="ar-SA"/>
          </a:p>
        </p:txBody>
      </p:sp>
      <p:sp>
        <p:nvSpPr>
          <p:cNvPr id="18" name="عنصر نائب لرقم الشريحة 17"/>
          <p:cNvSpPr>
            <a:spLocks noGrp="1"/>
          </p:cNvSpPr>
          <p:nvPr>
            <p:ph type="sldNum" sz="quarter" idx="4"/>
          </p:nvPr>
        </p:nvSpPr>
        <p:spPr>
          <a:xfrm>
            <a:off x="7924800" y="6356351"/>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98E286B-4F1A-4D24-B6FA-0FB60642E212}" type="slidenum">
              <a:rPr lang="ar-SA" smtClean="0"/>
              <a:pPr/>
              <a:t>‹#›</a:t>
            </a:fld>
            <a:endParaRPr lang="ar-SA"/>
          </a:p>
        </p:txBody>
      </p:sp>
      <p:grpSp>
        <p:nvGrpSpPr>
          <p:cNvPr id="2" name="مجموعة 1"/>
          <p:cNvGrpSpPr/>
          <p:nvPr/>
        </p:nvGrpSpPr>
        <p:grpSpPr>
          <a:xfrm>
            <a:off x="-19017" y="202408"/>
            <a:ext cx="9180548" cy="649224"/>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dirty="0" smtClean="0"/>
              <a:t>المحاضرة الأولى</a:t>
            </a:r>
            <a:endParaRPr lang="ar-SA" dirty="0"/>
          </a:p>
        </p:txBody>
      </p:sp>
      <p:sp>
        <p:nvSpPr>
          <p:cNvPr id="3" name="عنوان فرعي 2"/>
          <p:cNvSpPr>
            <a:spLocks noGrp="1"/>
          </p:cNvSpPr>
          <p:nvPr>
            <p:ph type="subTitle" idx="1"/>
          </p:nvPr>
        </p:nvSpPr>
        <p:spPr/>
        <p:txBody>
          <a:bodyPr>
            <a:normAutofit/>
          </a:bodyPr>
          <a:lstStyle/>
          <a:p>
            <a:r>
              <a:rPr lang="ar-SA" sz="4400" b="1" dirty="0" smtClean="0"/>
              <a:t>مقدمة في أهمية علم الفرائض وتعريفه وموضوعه وثمرته</a:t>
            </a:r>
            <a:endParaRPr lang="ar-SA" sz="44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flipV="1">
            <a:off x="457200" y="-505151"/>
            <a:ext cx="8229600" cy="45719"/>
          </a:xfrm>
        </p:spPr>
        <p:txBody>
          <a:bodyPr>
            <a:normAutofit fontScale="90000"/>
          </a:bodyPr>
          <a:lstStyle/>
          <a:p>
            <a:endParaRPr lang="ar-SA" dirty="0"/>
          </a:p>
        </p:txBody>
      </p:sp>
      <p:sp>
        <p:nvSpPr>
          <p:cNvPr id="3" name="عنصر نائب للمحتوى 2"/>
          <p:cNvSpPr>
            <a:spLocks noGrp="1"/>
          </p:cNvSpPr>
          <p:nvPr>
            <p:ph idx="1"/>
          </p:nvPr>
        </p:nvSpPr>
        <p:spPr>
          <a:xfrm>
            <a:off x="457200" y="624114"/>
            <a:ext cx="8229600" cy="5700486"/>
          </a:xfrm>
        </p:spPr>
        <p:txBody>
          <a:bodyPr>
            <a:normAutofit lnSpcReduction="10000"/>
          </a:bodyPr>
          <a:lstStyle/>
          <a:p>
            <a:r>
              <a:rPr lang="ar-SA" sz="2800" b="1" dirty="0"/>
              <a:t>ا</a:t>
            </a:r>
            <a:r>
              <a:rPr lang="ar-SA" sz="2800" b="1" dirty="0">
                <a:solidFill>
                  <a:srgbClr val="FF0000"/>
                </a:solidFill>
              </a:rPr>
              <a:t>لفرائض</a:t>
            </a:r>
            <a:r>
              <a:rPr lang="ar-SA" sz="2800" b="1" dirty="0"/>
              <a:t>: </a:t>
            </a:r>
            <a:r>
              <a:rPr lang="ar-SA" sz="2800" dirty="0"/>
              <a:t> جمع فريضة بمعنى مفروضة،  وهى لغة:  </a:t>
            </a:r>
            <a:r>
              <a:rPr lang="ar-SA" sz="2800" dirty="0" err="1"/>
              <a:t>الشي</a:t>
            </a:r>
            <a:r>
              <a:rPr lang="ar-SA" sz="2800" dirty="0"/>
              <a:t> الموجَبُ </a:t>
            </a:r>
            <a:r>
              <a:rPr lang="ar-SA" sz="2800" dirty="0" err="1"/>
              <a:t>والمقطوع.</a:t>
            </a:r>
            <a:r>
              <a:rPr lang="ar-SA" sz="2800" dirty="0"/>
              <a:t> </a:t>
            </a:r>
            <a:endParaRPr lang="en-US" sz="2800" dirty="0"/>
          </a:p>
          <a:p>
            <a:r>
              <a:rPr lang="ar-SA" sz="2800" b="1" dirty="0">
                <a:solidFill>
                  <a:srgbClr val="FF0000"/>
                </a:solidFill>
              </a:rPr>
              <a:t>والفرض في</a:t>
            </a:r>
            <a:r>
              <a:rPr lang="ar-SA" sz="2800" dirty="0">
                <a:solidFill>
                  <a:srgbClr val="FF0000"/>
                </a:solidFill>
              </a:rPr>
              <a:t> </a:t>
            </a:r>
            <a:r>
              <a:rPr lang="ar-SA" sz="2800" b="1" dirty="0">
                <a:solidFill>
                  <a:srgbClr val="FF0000"/>
                </a:solidFill>
              </a:rPr>
              <a:t>اللغة</a:t>
            </a:r>
            <a:r>
              <a:rPr lang="ar-SA" sz="2800" b="1" dirty="0"/>
              <a:t>: </a:t>
            </a:r>
            <a:r>
              <a:rPr lang="ar-SA" sz="2800" dirty="0"/>
              <a:t> يأتي لعدة معان منها:  الحز،  والوجوب،  والتقدير </a:t>
            </a:r>
            <a:r>
              <a:rPr lang="ar-SA" sz="2800" dirty="0" err="1"/>
              <a:t>والقطع </a:t>
            </a:r>
            <a:r>
              <a:rPr lang="ar-SA" sz="2800" baseline="30000" dirty="0" err="1"/>
              <a:t>()</a:t>
            </a:r>
            <a:r>
              <a:rPr lang="ar-SA" sz="2800" dirty="0" err="1"/>
              <a:t>.</a:t>
            </a:r>
            <a:r>
              <a:rPr lang="ar-SA" sz="2800" dirty="0"/>
              <a:t>  وفي الاصطلاح هنا:  العلم بقسمة المواريث فقها </a:t>
            </a:r>
            <a:r>
              <a:rPr lang="ar-SA" sz="2800" dirty="0" err="1"/>
              <a:t>وحسابا.</a:t>
            </a:r>
            <a:r>
              <a:rPr lang="ar-SA" sz="2800" dirty="0"/>
              <a:t>  وقيل هو علم يعرف </a:t>
            </a:r>
            <a:r>
              <a:rPr lang="ar-SA" sz="2800" dirty="0" err="1"/>
              <a:t>به</a:t>
            </a:r>
            <a:r>
              <a:rPr lang="ar-SA" sz="2800" dirty="0"/>
              <a:t> من يرث ومن </a:t>
            </a:r>
            <a:r>
              <a:rPr lang="ar-SA" sz="2800" dirty="0" err="1"/>
              <a:t>لايرث</a:t>
            </a:r>
            <a:r>
              <a:rPr lang="ar-SA" sz="2800" dirty="0"/>
              <a:t> ومقدار كل </a:t>
            </a:r>
            <a:r>
              <a:rPr lang="ar-SA" sz="2800" dirty="0" err="1"/>
              <a:t>وارث.</a:t>
            </a:r>
            <a:r>
              <a:rPr lang="ar-SA" sz="2800" dirty="0"/>
              <a:t> </a:t>
            </a:r>
            <a:endParaRPr lang="en-US" sz="2800" dirty="0"/>
          </a:p>
          <a:p>
            <a:r>
              <a:rPr lang="ar-SA" sz="2800" b="1" dirty="0">
                <a:solidFill>
                  <a:srgbClr val="FF0000"/>
                </a:solidFill>
              </a:rPr>
              <a:t>اسمه</a:t>
            </a:r>
            <a:r>
              <a:rPr lang="ar-SA" sz="2800" b="1" dirty="0"/>
              <a:t>:  </a:t>
            </a:r>
            <a:r>
              <a:rPr lang="ar-SA" sz="2800" dirty="0"/>
              <a:t>يسمى علم الفرائض،  وهذه تسمية من </a:t>
            </a:r>
            <a:r>
              <a:rPr lang="ar-SA" sz="2800" dirty="0" err="1"/>
              <a:t>الرسول </a:t>
            </a:r>
            <a:r>
              <a:rPr lang="ar-SA" sz="2800" b="1" dirty="0">
                <a:sym typeface="AGA Arabesque"/>
              </a:rPr>
              <a:t></a:t>
            </a:r>
            <a:r>
              <a:rPr lang="ar-SA" sz="2800" dirty="0"/>
              <a:t> وصحابته رضي الله عنهم ومن بعدهم من </a:t>
            </a:r>
            <a:r>
              <a:rPr lang="ar-SA" sz="2800" dirty="0" err="1"/>
              <a:t>العلماء </a:t>
            </a:r>
            <a:r>
              <a:rPr lang="ar-SA" sz="2800" dirty="0"/>
              <a:t>- رحمهم الله تعالى،  وهي تسمية له بالغلبة؛ لأن غالب الإرث بالفرض،  أما الإرث بالتعصيب فهو </a:t>
            </a:r>
            <a:r>
              <a:rPr lang="ar-SA" sz="2800" dirty="0" err="1"/>
              <a:t>أقل.</a:t>
            </a:r>
            <a:r>
              <a:rPr lang="ar-SA" sz="2800" dirty="0"/>
              <a:t>  </a:t>
            </a:r>
            <a:endParaRPr lang="en-US" sz="2800" dirty="0"/>
          </a:p>
          <a:p>
            <a:r>
              <a:rPr lang="ar-SA" sz="2800" dirty="0"/>
              <a:t>ويسمى أيضا علم </a:t>
            </a:r>
            <a:r>
              <a:rPr lang="ar-SA" sz="2800" dirty="0" err="1"/>
              <a:t>الميراث.</a:t>
            </a:r>
            <a:r>
              <a:rPr lang="ar-SA" sz="2800" dirty="0"/>
              <a:t>  وهذه تسمية </a:t>
            </a:r>
            <a:r>
              <a:rPr lang="ar-SA" sz="2800" dirty="0" err="1"/>
              <a:t>بالعموم.</a:t>
            </a:r>
            <a:r>
              <a:rPr lang="ar-SA" sz="2800" dirty="0"/>
              <a:t>  </a:t>
            </a:r>
            <a:endParaRPr lang="en-US" sz="2800" dirty="0"/>
          </a:p>
          <a:p>
            <a:r>
              <a:rPr lang="ar-SA" sz="2800" b="1" dirty="0">
                <a:solidFill>
                  <a:srgbClr val="FF0000"/>
                </a:solidFill>
              </a:rPr>
              <a:t>حكمه: </a:t>
            </a:r>
            <a:r>
              <a:rPr lang="ar-SA" sz="2800" dirty="0">
                <a:solidFill>
                  <a:srgbClr val="FF0000"/>
                </a:solidFill>
              </a:rPr>
              <a:t> </a:t>
            </a:r>
            <a:r>
              <a:rPr lang="ar-SA" sz="2800" dirty="0"/>
              <a:t>فرض كفاية،  إذا قام به من يكفي سقط الفرض عن بقية الناس. </a:t>
            </a:r>
            <a:endParaRPr lang="en-US" sz="2800" dirty="0"/>
          </a:p>
          <a:p>
            <a:pPr marL="0" indent="0">
              <a:buNone/>
            </a:pPr>
            <a:endParaRPr lang="ar-SA" dirty="0"/>
          </a:p>
        </p:txBody>
      </p:sp>
      <p:sp>
        <p:nvSpPr>
          <p:cNvPr id="4" name="عنصر نائب للتاريخ 3"/>
          <p:cNvSpPr>
            <a:spLocks noGrp="1"/>
          </p:cNvSpPr>
          <p:nvPr>
            <p:ph type="dt" sz="half" idx="10"/>
          </p:nvPr>
        </p:nvSpPr>
        <p:spPr/>
        <p:txBody>
          <a:bodyPr/>
          <a:lstStyle/>
          <a:p>
            <a:r>
              <a:rPr lang="ar-SA" smtClean="0"/>
              <a:t>08/11/35</a:t>
            </a:r>
            <a:endParaRPr lang="ar-SA"/>
          </a:p>
        </p:txBody>
      </p:sp>
      <p:sp>
        <p:nvSpPr>
          <p:cNvPr id="5" name="عنصر نائب للتذييل 4"/>
          <p:cNvSpPr>
            <a:spLocks noGrp="1"/>
          </p:cNvSpPr>
          <p:nvPr>
            <p:ph type="ftr" sz="quarter" idx="11"/>
          </p:nvPr>
        </p:nvSpPr>
        <p:spPr/>
        <p:txBody>
          <a:bodyPr/>
          <a:lstStyle/>
          <a:p>
            <a:r>
              <a:rPr lang="ar-SA" smtClean="0"/>
              <a:t>د. رقية عبد المقصود</a:t>
            </a:r>
            <a:endParaRPr lang="ar-SA"/>
          </a:p>
        </p:txBody>
      </p:sp>
      <p:sp>
        <p:nvSpPr>
          <p:cNvPr id="6" name="عنصر نائب لرقم الشريحة 5"/>
          <p:cNvSpPr>
            <a:spLocks noGrp="1"/>
          </p:cNvSpPr>
          <p:nvPr>
            <p:ph type="sldNum" sz="quarter" idx="12"/>
          </p:nvPr>
        </p:nvSpPr>
        <p:spPr/>
        <p:txBody>
          <a:bodyPr/>
          <a:lstStyle/>
          <a:p>
            <a:fld id="{B98E286B-4F1A-4D24-B6FA-0FB60642E212}" type="slidenum">
              <a:rPr lang="ar-SA" smtClean="0"/>
              <a:pPr/>
              <a:t>2</a:t>
            </a:fld>
            <a:endParaRPr lang="ar-SA"/>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flipV="1">
            <a:off x="457200" y="-740229"/>
            <a:ext cx="8229600" cy="232229"/>
          </a:xfrm>
        </p:spPr>
        <p:txBody>
          <a:bodyPr>
            <a:normAutofit fontScale="90000"/>
          </a:bodyPr>
          <a:lstStyle/>
          <a:p>
            <a:endParaRPr lang="ar-SA" dirty="0"/>
          </a:p>
        </p:txBody>
      </p:sp>
      <p:sp>
        <p:nvSpPr>
          <p:cNvPr id="3" name="عنصر نائب للمحتوى 2"/>
          <p:cNvSpPr>
            <a:spLocks noGrp="1"/>
          </p:cNvSpPr>
          <p:nvPr>
            <p:ph idx="1"/>
          </p:nvPr>
        </p:nvSpPr>
        <p:spPr>
          <a:xfrm>
            <a:off x="457200" y="580571"/>
            <a:ext cx="8229600" cy="5744029"/>
          </a:xfrm>
        </p:spPr>
        <p:txBody>
          <a:bodyPr>
            <a:noAutofit/>
          </a:bodyPr>
          <a:lstStyle/>
          <a:p>
            <a:r>
              <a:rPr lang="ar-SA" sz="3200" b="1" dirty="0" smtClean="0">
                <a:solidFill>
                  <a:srgbClr val="FF0000"/>
                </a:solidFill>
              </a:rPr>
              <a:t>وموضوعه: </a:t>
            </a:r>
            <a:r>
              <a:rPr lang="ar-SA" sz="3200" dirty="0" smtClean="0">
                <a:solidFill>
                  <a:srgbClr val="FF0000"/>
                </a:solidFill>
              </a:rPr>
              <a:t> </a:t>
            </a:r>
            <a:r>
              <a:rPr lang="ar-SA" sz="3200" dirty="0" smtClean="0"/>
              <a:t>التركات فقط. </a:t>
            </a:r>
            <a:endParaRPr lang="en-US" sz="3200" dirty="0" smtClean="0"/>
          </a:p>
          <a:p>
            <a:r>
              <a:rPr lang="ar-SA" sz="3200" b="1" dirty="0" smtClean="0">
                <a:solidFill>
                  <a:srgbClr val="FF0000"/>
                </a:solidFill>
              </a:rPr>
              <a:t>واضعه: </a:t>
            </a:r>
            <a:r>
              <a:rPr lang="ar-SA" sz="3200" dirty="0" smtClean="0">
                <a:solidFill>
                  <a:srgbClr val="FF0000"/>
                </a:solidFill>
              </a:rPr>
              <a:t> </a:t>
            </a:r>
            <a:r>
              <a:rPr lang="ar-SA" sz="3200" dirty="0" smtClean="0"/>
              <a:t>واضع علم الفرائض هو الله سبحانه وتعالى،  حيث بين سبحانه أنواع الإرث،  وغالب من يرث بكل نوع،  ومقدار نصيب كل منهم،  وذلك في آيات المواريث من سورة </a:t>
            </a:r>
            <a:r>
              <a:rPr lang="ar-SA" sz="3200" dirty="0" err="1" smtClean="0"/>
              <a:t>النساء.</a:t>
            </a:r>
            <a:r>
              <a:rPr lang="ar-SA" sz="3200" dirty="0" smtClean="0"/>
              <a:t>  </a:t>
            </a:r>
            <a:endParaRPr lang="en-US" sz="3200" dirty="0" smtClean="0"/>
          </a:p>
          <a:p>
            <a:r>
              <a:rPr lang="ar-SA" sz="3200" b="1" dirty="0" smtClean="0">
                <a:solidFill>
                  <a:srgbClr val="FF0000"/>
                </a:solidFill>
              </a:rPr>
              <a:t>ومسائله: </a:t>
            </a:r>
            <a:r>
              <a:rPr lang="ar-SA" sz="3200" dirty="0" smtClean="0">
                <a:solidFill>
                  <a:srgbClr val="FF0000"/>
                </a:solidFill>
              </a:rPr>
              <a:t> </a:t>
            </a:r>
            <a:r>
              <a:rPr lang="ar-SA" sz="3200" dirty="0" smtClean="0"/>
              <a:t>ما يذكر في كل باب من أبوابه من تفاصيل </a:t>
            </a:r>
            <a:r>
              <a:rPr lang="ar-SA" sz="3200" dirty="0" err="1" smtClean="0"/>
              <a:t>المواريث.</a:t>
            </a:r>
            <a:r>
              <a:rPr lang="ar-SA" sz="3200" dirty="0" smtClean="0"/>
              <a:t> </a:t>
            </a:r>
            <a:endParaRPr lang="en-US" sz="3200" dirty="0" smtClean="0"/>
          </a:p>
          <a:p>
            <a:r>
              <a:rPr lang="ar-SA" sz="3200" b="1" dirty="0" smtClean="0">
                <a:solidFill>
                  <a:srgbClr val="FF0000"/>
                </a:solidFill>
              </a:rPr>
              <a:t>وفضله: </a:t>
            </a:r>
            <a:r>
              <a:rPr lang="ar-SA" sz="3200" dirty="0" smtClean="0">
                <a:solidFill>
                  <a:srgbClr val="FF0000"/>
                </a:solidFill>
              </a:rPr>
              <a:t> </a:t>
            </a:r>
            <a:r>
              <a:rPr lang="ar-SA" sz="3200" dirty="0" smtClean="0"/>
              <a:t>جزيل لما قيل إنه نصف العلم وقد حث </a:t>
            </a:r>
            <a:r>
              <a:rPr lang="ar-SA" sz="3200" dirty="0" err="1" smtClean="0"/>
              <a:t>النبي </a:t>
            </a:r>
            <a:r>
              <a:rPr lang="ar-SA" sz="3200" dirty="0" smtClean="0">
                <a:sym typeface="AGA Arabesque"/>
              </a:rPr>
              <a:t></a:t>
            </a:r>
            <a:r>
              <a:rPr lang="ar-SA" sz="3200" dirty="0" smtClean="0"/>
              <a:t> على تعلمه </a:t>
            </a:r>
            <a:r>
              <a:rPr lang="ar-SA" sz="3200" dirty="0" err="1" smtClean="0"/>
              <a:t>وتعليمه.</a:t>
            </a:r>
            <a:r>
              <a:rPr lang="ar-SA" sz="3200" dirty="0" smtClean="0"/>
              <a:t> </a:t>
            </a:r>
            <a:endParaRPr lang="en-US" sz="3200" dirty="0" smtClean="0"/>
          </a:p>
          <a:p>
            <a:r>
              <a:rPr lang="ar-SA" sz="3200" b="1" dirty="0" smtClean="0">
                <a:solidFill>
                  <a:srgbClr val="FF0000"/>
                </a:solidFill>
              </a:rPr>
              <a:t>ونسبته إلى غيره: </a:t>
            </a:r>
            <a:r>
              <a:rPr lang="ar-SA" sz="3200" dirty="0" smtClean="0">
                <a:solidFill>
                  <a:srgbClr val="FF0000"/>
                </a:solidFill>
              </a:rPr>
              <a:t> </a:t>
            </a:r>
            <a:r>
              <a:rPr lang="ar-SA" sz="3200" dirty="0" smtClean="0"/>
              <a:t>أنه من العلوم الشرعية،  وهو معدود من علم </a:t>
            </a:r>
            <a:r>
              <a:rPr lang="ar-SA" sz="3200" dirty="0" err="1" smtClean="0"/>
              <a:t>الفقه.</a:t>
            </a:r>
            <a:r>
              <a:rPr lang="ar-SA" sz="3200" dirty="0" smtClean="0"/>
              <a:t>  </a:t>
            </a:r>
            <a:endParaRPr lang="en-US" sz="3200" dirty="0" smtClean="0"/>
          </a:p>
          <a:p>
            <a:endParaRPr lang="ar-SA" sz="3200" dirty="0"/>
          </a:p>
        </p:txBody>
      </p:sp>
      <p:sp>
        <p:nvSpPr>
          <p:cNvPr id="4" name="عنصر نائب للتاريخ 3"/>
          <p:cNvSpPr>
            <a:spLocks noGrp="1"/>
          </p:cNvSpPr>
          <p:nvPr>
            <p:ph type="dt" sz="half" idx="10"/>
          </p:nvPr>
        </p:nvSpPr>
        <p:spPr/>
        <p:txBody>
          <a:bodyPr/>
          <a:lstStyle/>
          <a:p>
            <a:r>
              <a:rPr lang="ar-SA" smtClean="0"/>
              <a:t>08/11/35</a:t>
            </a:r>
            <a:endParaRPr lang="ar-SA"/>
          </a:p>
        </p:txBody>
      </p:sp>
      <p:sp>
        <p:nvSpPr>
          <p:cNvPr id="5" name="عنصر نائب للتذييل 4"/>
          <p:cNvSpPr>
            <a:spLocks noGrp="1"/>
          </p:cNvSpPr>
          <p:nvPr>
            <p:ph type="ftr" sz="quarter" idx="11"/>
          </p:nvPr>
        </p:nvSpPr>
        <p:spPr/>
        <p:txBody>
          <a:bodyPr/>
          <a:lstStyle/>
          <a:p>
            <a:r>
              <a:rPr lang="ar-SA" smtClean="0"/>
              <a:t>د. رقية عبد المقصود</a:t>
            </a:r>
            <a:endParaRPr lang="ar-SA"/>
          </a:p>
        </p:txBody>
      </p:sp>
      <p:sp>
        <p:nvSpPr>
          <p:cNvPr id="6" name="عنصر نائب لرقم الشريحة 5"/>
          <p:cNvSpPr>
            <a:spLocks noGrp="1"/>
          </p:cNvSpPr>
          <p:nvPr>
            <p:ph type="sldNum" sz="quarter" idx="12"/>
          </p:nvPr>
        </p:nvSpPr>
        <p:spPr/>
        <p:txBody>
          <a:bodyPr/>
          <a:lstStyle/>
          <a:p>
            <a:fld id="{B98E286B-4F1A-4D24-B6FA-0FB60642E212}" type="slidenum">
              <a:rPr lang="ar-SA" smtClean="0"/>
              <a:pPr/>
              <a:t>3</a:t>
            </a:fld>
            <a:endParaRPr lang="ar-SA"/>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25714"/>
            <a:ext cx="8229600" cy="45719"/>
          </a:xfrm>
        </p:spPr>
        <p:txBody>
          <a:bodyPr>
            <a:normAutofit fontScale="90000"/>
          </a:bodyPr>
          <a:lstStyle/>
          <a:p>
            <a:endParaRPr lang="ar-SA" dirty="0"/>
          </a:p>
        </p:txBody>
      </p:sp>
      <p:sp>
        <p:nvSpPr>
          <p:cNvPr id="3" name="عنصر نائب للمحتوى 2"/>
          <p:cNvSpPr>
            <a:spLocks noGrp="1"/>
          </p:cNvSpPr>
          <p:nvPr>
            <p:ph idx="1"/>
          </p:nvPr>
        </p:nvSpPr>
        <p:spPr>
          <a:xfrm>
            <a:off x="457200" y="696686"/>
            <a:ext cx="8229600" cy="5627914"/>
          </a:xfrm>
        </p:spPr>
        <p:txBody>
          <a:bodyPr>
            <a:normAutofit lnSpcReduction="10000"/>
          </a:bodyPr>
          <a:lstStyle/>
          <a:p>
            <a:r>
              <a:rPr lang="ar-SA" sz="3200" b="1" dirty="0" smtClean="0">
                <a:solidFill>
                  <a:srgbClr val="FF0000"/>
                </a:solidFill>
              </a:rPr>
              <a:t>وغايته: </a:t>
            </a:r>
            <a:r>
              <a:rPr lang="ar-SA" sz="3200" dirty="0" smtClean="0">
                <a:solidFill>
                  <a:srgbClr val="FF0000"/>
                </a:solidFill>
              </a:rPr>
              <a:t> </a:t>
            </a:r>
            <a:r>
              <a:rPr lang="ar-SA" sz="3200" dirty="0" smtClean="0"/>
              <a:t>إيصال الحقوق إلى </a:t>
            </a:r>
            <a:r>
              <a:rPr lang="ar-SA" sz="3200" dirty="0" err="1" smtClean="0"/>
              <a:t>ذويها.</a:t>
            </a:r>
            <a:r>
              <a:rPr lang="ar-SA" sz="3200" dirty="0" smtClean="0"/>
              <a:t>  </a:t>
            </a:r>
            <a:endParaRPr lang="en-US" sz="3200" dirty="0" smtClean="0"/>
          </a:p>
          <a:p>
            <a:r>
              <a:rPr lang="ar-SA" sz="3200" b="1" dirty="0" smtClean="0">
                <a:solidFill>
                  <a:srgbClr val="FF0000"/>
                </a:solidFill>
              </a:rPr>
              <a:t>وفائدته: </a:t>
            </a:r>
            <a:r>
              <a:rPr lang="ar-SA" sz="3200" dirty="0" smtClean="0">
                <a:solidFill>
                  <a:srgbClr val="FF0000"/>
                </a:solidFill>
              </a:rPr>
              <a:t> </a:t>
            </a:r>
            <a:r>
              <a:rPr lang="ar-SA" sz="3200" dirty="0" smtClean="0"/>
              <a:t>الاقتدار على تعيين السهام </a:t>
            </a:r>
            <a:r>
              <a:rPr lang="ar-SA" sz="3200" dirty="0" err="1" smtClean="0"/>
              <a:t>لذويها.</a:t>
            </a:r>
            <a:r>
              <a:rPr lang="ar-SA" sz="3200" dirty="0" smtClean="0"/>
              <a:t> </a:t>
            </a:r>
            <a:endParaRPr lang="en-US" sz="3200" dirty="0" smtClean="0"/>
          </a:p>
          <a:p>
            <a:r>
              <a:rPr lang="ar-SA" sz="3200" b="1" dirty="0" smtClean="0">
                <a:solidFill>
                  <a:srgbClr val="FF0000"/>
                </a:solidFill>
              </a:rPr>
              <a:t>واستمداده</a:t>
            </a:r>
            <a:r>
              <a:rPr lang="ar-SA" sz="3200" b="1" dirty="0" smtClean="0"/>
              <a:t>: </a:t>
            </a:r>
            <a:r>
              <a:rPr lang="ar-SA" sz="3200" dirty="0" smtClean="0"/>
              <a:t> يستمد علم الفرائض من أربعة أدلة هي:  القرآن الكريم،  والسنة النبوية المطهرة،  </a:t>
            </a:r>
            <a:r>
              <a:rPr lang="ar-SA" sz="3200" dirty="0" err="1" smtClean="0"/>
              <a:t>وإجماعات</a:t>
            </a:r>
            <a:r>
              <a:rPr lang="ar-SA" sz="3200" dirty="0" smtClean="0"/>
              <a:t> الصحابة،  </a:t>
            </a:r>
            <a:r>
              <a:rPr lang="ar-SA" sz="3200" dirty="0" err="1" smtClean="0"/>
              <a:t>واجتهاداتهم </a:t>
            </a:r>
            <a:r>
              <a:rPr lang="ar-SA" sz="3200" baseline="30000" dirty="0" err="1" smtClean="0"/>
              <a:t>()</a:t>
            </a:r>
            <a:r>
              <a:rPr lang="ar-SA" sz="3200" dirty="0" err="1" smtClean="0"/>
              <a:t>.</a:t>
            </a:r>
            <a:r>
              <a:rPr lang="ar-SA" sz="3200" dirty="0" smtClean="0"/>
              <a:t>  </a:t>
            </a:r>
            <a:endParaRPr lang="en-US" sz="3200" dirty="0" smtClean="0"/>
          </a:p>
          <a:p>
            <a:r>
              <a:rPr lang="ar-SA" sz="3200" dirty="0" smtClean="0">
                <a:solidFill>
                  <a:srgbClr val="0070C0"/>
                </a:solidFill>
              </a:rPr>
              <a:t>فمن القرآن</a:t>
            </a:r>
            <a:r>
              <a:rPr lang="ar-SA" sz="3200" dirty="0" smtClean="0"/>
              <a:t>:  إرث الابن،  والبنت،  والأب،  </a:t>
            </a:r>
            <a:r>
              <a:rPr lang="ar-SA" sz="3200" dirty="0" err="1" smtClean="0"/>
              <a:t>ونحوهم.</a:t>
            </a:r>
            <a:r>
              <a:rPr lang="ar-SA" sz="3200" dirty="0" smtClean="0"/>
              <a:t>  </a:t>
            </a:r>
            <a:endParaRPr lang="en-US" sz="3200" dirty="0" smtClean="0"/>
          </a:p>
          <a:p>
            <a:r>
              <a:rPr lang="ar-SA" sz="3200" dirty="0" smtClean="0">
                <a:solidFill>
                  <a:srgbClr val="0070C0"/>
                </a:solidFill>
              </a:rPr>
              <a:t>ومن السنة:  </a:t>
            </a:r>
            <a:r>
              <a:rPr lang="ar-SA" sz="3200" dirty="0" smtClean="0"/>
              <a:t>إرث الجدة،  وإرث الأخت الشقيقة إذا اجتمعت مع </a:t>
            </a:r>
            <a:r>
              <a:rPr lang="ar-SA" sz="3200" dirty="0" err="1" smtClean="0"/>
              <a:t>البنت.</a:t>
            </a:r>
            <a:r>
              <a:rPr lang="ar-SA" sz="3200" dirty="0" smtClean="0"/>
              <a:t>  </a:t>
            </a:r>
            <a:endParaRPr lang="en-US" sz="3200" dirty="0" smtClean="0"/>
          </a:p>
          <a:p>
            <a:r>
              <a:rPr lang="ar-SA" sz="3200" dirty="0" smtClean="0">
                <a:solidFill>
                  <a:srgbClr val="0070C0"/>
                </a:solidFill>
              </a:rPr>
              <a:t>ومن </a:t>
            </a:r>
            <a:r>
              <a:rPr lang="ar-SA" sz="3200" dirty="0" err="1" smtClean="0">
                <a:solidFill>
                  <a:srgbClr val="0070C0"/>
                </a:solidFill>
              </a:rPr>
              <a:t>إجماعات</a:t>
            </a:r>
            <a:r>
              <a:rPr lang="ar-SA" sz="3200" dirty="0" smtClean="0">
                <a:solidFill>
                  <a:srgbClr val="0070C0"/>
                </a:solidFill>
              </a:rPr>
              <a:t> الصحابة</a:t>
            </a:r>
            <a:r>
              <a:rPr lang="ar-SA" sz="3200" dirty="0" smtClean="0"/>
              <a:t>:  إرث البنتين الثلثين؛ لأن الذي ورد في القرآن إرث البنت الواحدة وإرث ما فوق </a:t>
            </a:r>
            <a:r>
              <a:rPr lang="ar-SA" sz="3200" dirty="0" err="1" smtClean="0"/>
              <a:t>الاثنين.</a:t>
            </a:r>
            <a:r>
              <a:rPr lang="ar-SA" sz="3200" dirty="0" smtClean="0"/>
              <a:t>  </a:t>
            </a:r>
            <a:endParaRPr lang="en-US" sz="3200" dirty="0" smtClean="0"/>
          </a:p>
          <a:p>
            <a:r>
              <a:rPr lang="ar-SA" sz="3200" dirty="0" smtClean="0"/>
              <a:t>ومن اجتهادات الصحابة:  توريث الجد إذا اجتمع </a:t>
            </a:r>
            <a:r>
              <a:rPr lang="ar-SA" sz="3200" dirty="0" err="1" smtClean="0"/>
              <a:t>بالإخوة.</a:t>
            </a:r>
            <a:r>
              <a:rPr lang="ar-SA" sz="3200" dirty="0" smtClean="0"/>
              <a:t>  </a:t>
            </a:r>
            <a:endParaRPr lang="en-US" sz="3200" dirty="0" smtClean="0"/>
          </a:p>
          <a:p>
            <a:endParaRPr lang="ar-SA" dirty="0"/>
          </a:p>
        </p:txBody>
      </p:sp>
      <p:sp>
        <p:nvSpPr>
          <p:cNvPr id="4" name="عنصر نائب للتاريخ 3"/>
          <p:cNvSpPr>
            <a:spLocks noGrp="1"/>
          </p:cNvSpPr>
          <p:nvPr>
            <p:ph type="dt" sz="half" idx="10"/>
          </p:nvPr>
        </p:nvSpPr>
        <p:spPr/>
        <p:txBody>
          <a:bodyPr/>
          <a:lstStyle/>
          <a:p>
            <a:r>
              <a:rPr lang="ar-SA" smtClean="0"/>
              <a:t>08/11/35</a:t>
            </a:r>
            <a:endParaRPr lang="ar-SA"/>
          </a:p>
        </p:txBody>
      </p:sp>
      <p:sp>
        <p:nvSpPr>
          <p:cNvPr id="5" name="عنصر نائب للتذييل 4"/>
          <p:cNvSpPr>
            <a:spLocks noGrp="1"/>
          </p:cNvSpPr>
          <p:nvPr>
            <p:ph type="ftr" sz="quarter" idx="11"/>
          </p:nvPr>
        </p:nvSpPr>
        <p:spPr/>
        <p:txBody>
          <a:bodyPr/>
          <a:lstStyle/>
          <a:p>
            <a:r>
              <a:rPr lang="ar-SA" smtClean="0"/>
              <a:t>د. رقية عبد المقصود</a:t>
            </a:r>
            <a:endParaRPr lang="ar-SA"/>
          </a:p>
        </p:txBody>
      </p:sp>
      <p:sp>
        <p:nvSpPr>
          <p:cNvPr id="6" name="عنصر نائب لرقم الشريحة 5"/>
          <p:cNvSpPr>
            <a:spLocks noGrp="1"/>
          </p:cNvSpPr>
          <p:nvPr>
            <p:ph type="sldNum" sz="quarter" idx="12"/>
          </p:nvPr>
        </p:nvSpPr>
        <p:spPr/>
        <p:txBody>
          <a:bodyPr/>
          <a:lstStyle/>
          <a:p>
            <a:fld id="{B98E286B-4F1A-4D24-B6FA-0FB60642E212}" type="slidenum">
              <a:rPr lang="ar-SA" smtClean="0"/>
              <a:pPr/>
              <a:t>4</a:t>
            </a:fld>
            <a:endParaRPr lang="ar-SA"/>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flipV="1">
            <a:off x="457200" y="-531440"/>
            <a:ext cx="8229600" cy="360040"/>
          </a:xfrm>
        </p:spPr>
        <p:txBody>
          <a:bodyPr>
            <a:normAutofit fontScale="90000"/>
          </a:bodyPr>
          <a:lstStyle/>
          <a:p>
            <a:endParaRPr lang="ar-SA" dirty="0"/>
          </a:p>
        </p:txBody>
      </p:sp>
      <p:sp>
        <p:nvSpPr>
          <p:cNvPr id="3" name="عنصر نائب للمحتوى 2"/>
          <p:cNvSpPr>
            <a:spLocks noGrp="1"/>
          </p:cNvSpPr>
          <p:nvPr>
            <p:ph idx="1"/>
          </p:nvPr>
        </p:nvSpPr>
        <p:spPr>
          <a:xfrm>
            <a:off x="457200" y="692696"/>
            <a:ext cx="8229600" cy="5631904"/>
          </a:xfrm>
        </p:spPr>
        <p:txBody>
          <a:bodyPr>
            <a:normAutofit fontScale="92500" lnSpcReduction="20000"/>
          </a:bodyPr>
          <a:lstStyle/>
          <a:p>
            <a:r>
              <a:rPr lang="ar-SA" sz="3200" b="1" dirty="0" smtClean="0">
                <a:solidFill>
                  <a:srgbClr val="FF0000"/>
                </a:solidFill>
              </a:rPr>
              <a:t>أدلة مشروعية الفرائض الشرعية:</a:t>
            </a:r>
            <a:endParaRPr lang="en-US" sz="3200" b="1" dirty="0" smtClean="0"/>
          </a:p>
          <a:p>
            <a:r>
              <a:rPr lang="ar-IQ" sz="3200" dirty="0" smtClean="0"/>
              <a:t> </a:t>
            </a:r>
            <a:r>
              <a:rPr lang="ar-SA" sz="3200" b="1" dirty="0" smtClean="0">
                <a:solidFill>
                  <a:srgbClr val="0070C0"/>
                </a:solidFill>
              </a:rPr>
              <a:t>من الكتاب: </a:t>
            </a:r>
            <a:r>
              <a:rPr lang="ar-IQ" sz="3200" dirty="0" smtClean="0">
                <a:solidFill>
                  <a:srgbClr val="0070C0"/>
                </a:solidFill>
              </a:rPr>
              <a:t> </a:t>
            </a:r>
            <a:r>
              <a:rPr lang="ar-IQ" sz="3200" dirty="0" smtClean="0"/>
              <a:t>(لِلرِّجَالِ نَصِيبٌ مِمَّا تَرَكَ الْوَالِدَانِ وَالْأَقْرَبُونَ وَلِلنِّسَاءِ نَصِيبٌ مِمَّا تَرَكَ الْوَالِدَانِ وَالْأَقْرَبُونَ مِمَّا قَلَّ مِنْهُ أَوْ كَثُرَ نَصِيباً مَفْرُوضاً ) (النساء: 7)</a:t>
            </a:r>
            <a:r>
              <a:rPr lang="ar-SA" sz="3200" dirty="0" smtClean="0"/>
              <a:t>وغيرها من الآيات.  </a:t>
            </a:r>
            <a:endParaRPr lang="en-US" sz="3200" dirty="0" smtClean="0"/>
          </a:p>
          <a:p>
            <a:r>
              <a:rPr lang="ar-SA" sz="3200" b="1" dirty="0" smtClean="0">
                <a:solidFill>
                  <a:srgbClr val="0070C0"/>
                </a:solidFill>
              </a:rPr>
              <a:t>من السنة: </a:t>
            </a:r>
            <a:endParaRPr lang="en-US" sz="3200" b="1" dirty="0" smtClean="0">
              <a:solidFill>
                <a:srgbClr val="0070C0"/>
              </a:solidFill>
            </a:endParaRPr>
          </a:p>
          <a:p>
            <a:r>
              <a:rPr lang="ar-EG" sz="3200" dirty="0" smtClean="0"/>
              <a:t>عن ابن عباس رضي الله تعالى عنهما قال:  قال رسول الله </a:t>
            </a:r>
            <a:r>
              <a:rPr lang="ar-EG" sz="3200" b="1" dirty="0" smtClean="0">
                <a:sym typeface="AGA Arabesque"/>
              </a:rPr>
              <a:t></a:t>
            </a:r>
            <a:r>
              <a:rPr lang="ar-EG" sz="3200" dirty="0" smtClean="0"/>
              <a:t>:  </a:t>
            </a:r>
            <a:r>
              <a:rPr lang="ar-EG" sz="3200" b="1" dirty="0" smtClean="0"/>
              <a:t>«ألحقوا الفرائض بأهلها فما بقي فهو لأولى رجل ذكر»</a:t>
            </a:r>
            <a:r>
              <a:rPr lang="ar-EG" sz="3200" dirty="0" smtClean="0"/>
              <a:t> متفق عليه. </a:t>
            </a:r>
            <a:endParaRPr lang="en-US" sz="3200" dirty="0" smtClean="0"/>
          </a:p>
          <a:p>
            <a:r>
              <a:rPr lang="ar-SA" sz="3200" b="1" dirty="0" smtClean="0">
                <a:solidFill>
                  <a:srgbClr val="FF0000"/>
                </a:solidFill>
              </a:rPr>
              <a:t>وما ورد في فضل علم الفرائض: </a:t>
            </a:r>
            <a:endParaRPr lang="en-US" sz="3200" b="1" dirty="0" smtClean="0">
              <a:solidFill>
                <a:srgbClr val="FF0000"/>
              </a:solidFill>
            </a:endParaRPr>
          </a:p>
          <a:p>
            <a:r>
              <a:rPr lang="ar-EG" sz="3200" dirty="0" smtClean="0"/>
              <a:t>ما ورد عن النبي </a:t>
            </a:r>
            <a:r>
              <a:rPr lang="ar-EG" sz="3200" b="1" dirty="0" smtClean="0">
                <a:sym typeface="AGA Arabesque"/>
              </a:rPr>
              <a:t></a:t>
            </a:r>
            <a:r>
              <a:rPr lang="ar-EG" sz="3200" dirty="0" smtClean="0"/>
              <a:t> أنه حث على تعلم الفرائض ورغب فيه في أحاديث كثيرة:  منها ما رواه أبو داود عن عبد الله بن عمر رضي الله تعالى عنهما أن النبي </a:t>
            </a:r>
            <a:r>
              <a:rPr lang="ar-EG" sz="3200" b="1" dirty="0" smtClean="0">
                <a:sym typeface="AGA Arabesque"/>
              </a:rPr>
              <a:t></a:t>
            </a:r>
            <a:r>
              <a:rPr lang="ar-EG" sz="3200" dirty="0" smtClean="0"/>
              <a:t> قال:  </a:t>
            </a:r>
            <a:r>
              <a:rPr lang="ar-EG" sz="3200" b="1" dirty="0" smtClean="0"/>
              <a:t>«العلم ثلاث:  آية محكمة،  أو سنة قائمة،  أو فريضة عادلة،  وما كان سوى ذلك فهو فضل»</a:t>
            </a:r>
            <a:r>
              <a:rPr lang="ar-EG" sz="3200" dirty="0" smtClean="0"/>
              <a:t>. </a:t>
            </a:r>
            <a:endParaRPr lang="en-US" sz="3200" dirty="0" smtClean="0"/>
          </a:p>
          <a:p>
            <a:endParaRPr lang="ar-SA" dirty="0"/>
          </a:p>
        </p:txBody>
      </p:sp>
      <p:sp>
        <p:nvSpPr>
          <p:cNvPr id="4" name="عنصر نائب للتاريخ 3"/>
          <p:cNvSpPr>
            <a:spLocks noGrp="1"/>
          </p:cNvSpPr>
          <p:nvPr>
            <p:ph type="dt" sz="half" idx="10"/>
          </p:nvPr>
        </p:nvSpPr>
        <p:spPr/>
        <p:txBody>
          <a:bodyPr/>
          <a:lstStyle/>
          <a:p>
            <a:r>
              <a:rPr lang="ar-SA" smtClean="0"/>
              <a:t>08/11/35</a:t>
            </a:r>
            <a:endParaRPr lang="ar-SA"/>
          </a:p>
        </p:txBody>
      </p:sp>
      <p:sp>
        <p:nvSpPr>
          <p:cNvPr id="5" name="عنصر نائب للتذييل 4"/>
          <p:cNvSpPr>
            <a:spLocks noGrp="1"/>
          </p:cNvSpPr>
          <p:nvPr>
            <p:ph type="ftr" sz="quarter" idx="11"/>
          </p:nvPr>
        </p:nvSpPr>
        <p:spPr/>
        <p:txBody>
          <a:bodyPr/>
          <a:lstStyle/>
          <a:p>
            <a:r>
              <a:rPr lang="ar-SA" smtClean="0"/>
              <a:t>د. رقية عبد المقصود</a:t>
            </a:r>
            <a:endParaRPr lang="ar-SA"/>
          </a:p>
        </p:txBody>
      </p:sp>
      <p:sp>
        <p:nvSpPr>
          <p:cNvPr id="6" name="عنصر نائب لرقم الشريحة 5"/>
          <p:cNvSpPr>
            <a:spLocks noGrp="1"/>
          </p:cNvSpPr>
          <p:nvPr>
            <p:ph type="sldNum" sz="quarter" idx="12"/>
          </p:nvPr>
        </p:nvSpPr>
        <p:spPr/>
        <p:txBody>
          <a:bodyPr/>
          <a:lstStyle/>
          <a:p>
            <a:fld id="{B98E286B-4F1A-4D24-B6FA-0FB60642E212}" type="slidenum">
              <a:rPr lang="ar-SA" smtClean="0"/>
              <a:pPr/>
              <a:t>5</a:t>
            </a:fld>
            <a:endParaRPr lang="ar-SA"/>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flipV="1">
            <a:off x="457200" y="-696686"/>
            <a:ext cx="8229600" cy="420915"/>
          </a:xfrm>
        </p:spPr>
        <p:txBody>
          <a:bodyPr>
            <a:normAutofit fontScale="90000"/>
          </a:bodyPr>
          <a:lstStyle/>
          <a:p>
            <a:endParaRPr lang="ar-SA" dirty="0"/>
          </a:p>
        </p:txBody>
      </p:sp>
      <p:sp>
        <p:nvSpPr>
          <p:cNvPr id="3" name="عنصر نائب للمحتوى 2"/>
          <p:cNvSpPr>
            <a:spLocks noGrp="1"/>
          </p:cNvSpPr>
          <p:nvPr>
            <p:ph idx="1"/>
          </p:nvPr>
        </p:nvSpPr>
        <p:spPr>
          <a:xfrm>
            <a:off x="457200" y="620688"/>
            <a:ext cx="8229600" cy="5703912"/>
          </a:xfrm>
        </p:spPr>
        <p:txBody>
          <a:bodyPr>
            <a:normAutofit lnSpcReduction="10000"/>
          </a:bodyPr>
          <a:lstStyle/>
          <a:p>
            <a:r>
              <a:rPr lang="ar-SA" sz="3200" baseline="30000" dirty="0" err="1" smtClean="0"/>
              <a:t>()</a:t>
            </a:r>
            <a:r>
              <a:rPr lang="ar-SA" sz="3200" dirty="0" err="1" smtClean="0"/>
              <a:t>.</a:t>
            </a:r>
            <a:r>
              <a:rPr lang="ar-SA" sz="3200" dirty="0" smtClean="0"/>
              <a:t> </a:t>
            </a:r>
            <a:r>
              <a:rPr lang="ar-EG" sz="3200" dirty="0" smtClean="0"/>
              <a:t> قال سفيان بن عيينة رحمه الله:  معنى كونه نصف العلم أنه يبتلى </a:t>
            </a:r>
            <a:r>
              <a:rPr lang="ar-EG" sz="3200" dirty="0" err="1" smtClean="0"/>
              <a:t>به</a:t>
            </a:r>
            <a:r>
              <a:rPr lang="ar-EG" sz="3200" dirty="0" smtClean="0"/>
              <a:t> الناس كلهم،  وقال الحافظ ابن رجب رحمه الله:  وجه كونه نصف العلم أن أحكام المكلفين نوعان نوع يتعلق بالحياة ونوع يتعلق بما بعد الموت،  وهذا الثاني هو </a:t>
            </a:r>
            <a:r>
              <a:rPr lang="ar-EG" sz="3200" dirty="0" err="1" smtClean="0"/>
              <a:t>الفرائض.</a:t>
            </a:r>
            <a:r>
              <a:rPr lang="ar-EG" sz="3200" dirty="0" smtClean="0"/>
              <a:t> </a:t>
            </a:r>
            <a:endParaRPr lang="en-US" sz="3200" dirty="0" smtClean="0"/>
          </a:p>
          <a:p>
            <a:r>
              <a:rPr lang="ar-SA" sz="3200" dirty="0" smtClean="0"/>
              <a:t>وعنِ ابنِ </a:t>
            </a:r>
            <a:r>
              <a:rPr lang="ar-EG" sz="3200" dirty="0" smtClean="0"/>
              <a:t>مسعودٍ</a:t>
            </a:r>
            <a:r>
              <a:rPr lang="ar-SA" sz="3200" dirty="0" smtClean="0"/>
              <a:t> رضيَ اللهُ عنهُ قالَ:  قالَ رسولُ اللهِ صلَّى اللهُ عليه </a:t>
            </a:r>
            <a:r>
              <a:rPr lang="ar-SA" sz="3200" dirty="0" err="1" smtClean="0"/>
              <a:t>وسلَّم:  </a:t>
            </a:r>
            <a:r>
              <a:rPr lang="ar-SA" sz="3200" dirty="0" smtClean="0"/>
              <a:t>« تَعلَّمُوا الْقُرْآنَ وَعَلِّمُوهُ النَّاسَ وَتَعلَّمُوا الْفَرَائِضَ وعَلِّمُوها فإِنِّي امْرُؤٌ مَقْبُوضٌ والْعِلْمُ مَرْفُوعٌ وَيُوشِكُ أنْ يختَلِفَ اثنَانِ في الْفَرِيضَةِ والمَسْأَلَةِ فَلاَ يَجدَانِ أَحَداً </a:t>
            </a:r>
            <a:r>
              <a:rPr lang="ar-SA" sz="3200" dirty="0" err="1" smtClean="0"/>
              <a:t>يُخْبِرُهُما »</a:t>
            </a:r>
            <a:endParaRPr lang="en-US" sz="3200" dirty="0" smtClean="0"/>
          </a:p>
          <a:p>
            <a:r>
              <a:rPr lang="ar-SA" sz="3200" dirty="0" smtClean="0"/>
              <a:t>حديث أبي </a:t>
            </a:r>
            <a:r>
              <a:rPr lang="ar-SA" sz="3200" dirty="0" err="1" smtClean="0"/>
              <a:t>هريرة </a:t>
            </a:r>
            <a:r>
              <a:rPr lang="ar-SA" sz="3200" dirty="0" smtClean="0"/>
              <a:t>"تعلموا الفرائض فإنها من دينكم وإنه نصف العلم وإنه أول ما ينزع من أمتي"</a:t>
            </a:r>
            <a:endParaRPr lang="en-US" sz="3200" dirty="0" smtClean="0"/>
          </a:p>
          <a:p>
            <a:endParaRPr lang="ar-SA" dirty="0"/>
          </a:p>
        </p:txBody>
      </p:sp>
      <p:sp>
        <p:nvSpPr>
          <p:cNvPr id="4" name="عنصر نائب للتاريخ 3"/>
          <p:cNvSpPr>
            <a:spLocks noGrp="1"/>
          </p:cNvSpPr>
          <p:nvPr>
            <p:ph type="dt" sz="half" idx="10"/>
          </p:nvPr>
        </p:nvSpPr>
        <p:spPr/>
        <p:txBody>
          <a:bodyPr/>
          <a:lstStyle/>
          <a:p>
            <a:r>
              <a:rPr lang="ar-SA" smtClean="0"/>
              <a:t>08/11/35</a:t>
            </a:r>
            <a:endParaRPr lang="ar-SA"/>
          </a:p>
        </p:txBody>
      </p:sp>
      <p:sp>
        <p:nvSpPr>
          <p:cNvPr id="5" name="عنصر نائب للتذييل 4"/>
          <p:cNvSpPr>
            <a:spLocks noGrp="1"/>
          </p:cNvSpPr>
          <p:nvPr>
            <p:ph type="ftr" sz="quarter" idx="11"/>
          </p:nvPr>
        </p:nvSpPr>
        <p:spPr/>
        <p:txBody>
          <a:bodyPr/>
          <a:lstStyle/>
          <a:p>
            <a:r>
              <a:rPr lang="ar-SA" smtClean="0"/>
              <a:t>د. رقية عبد المقصود</a:t>
            </a:r>
            <a:endParaRPr lang="ar-SA"/>
          </a:p>
        </p:txBody>
      </p:sp>
      <p:sp>
        <p:nvSpPr>
          <p:cNvPr id="6" name="عنصر نائب لرقم الشريحة 5"/>
          <p:cNvSpPr>
            <a:spLocks noGrp="1"/>
          </p:cNvSpPr>
          <p:nvPr>
            <p:ph type="sldNum" sz="quarter" idx="12"/>
          </p:nvPr>
        </p:nvSpPr>
        <p:spPr/>
        <p:txBody>
          <a:bodyPr/>
          <a:lstStyle/>
          <a:p>
            <a:fld id="{B98E286B-4F1A-4D24-B6FA-0FB60642E212}" type="slidenum">
              <a:rPr lang="ar-SA" smtClean="0"/>
              <a:pPr/>
              <a:t>6</a:t>
            </a:fld>
            <a:endParaRPr lang="ar-SA"/>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flipV="1">
            <a:off x="457200" y="-1291771"/>
            <a:ext cx="8229600" cy="904347"/>
          </a:xfrm>
        </p:spPr>
        <p:txBody>
          <a:bodyPr/>
          <a:lstStyle/>
          <a:p>
            <a:endParaRPr lang="ar-SA" dirty="0"/>
          </a:p>
        </p:txBody>
      </p:sp>
      <p:sp>
        <p:nvSpPr>
          <p:cNvPr id="3" name="عنصر نائب للمحتوى 2"/>
          <p:cNvSpPr>
            <a:spLocks noGrp="1"/>
          </p:cNvSpPr>
          <p:nvPr>
            <p:ph idx="1"/>
          </p:nvPr>
        </p:nvSpPr>
        <p:spPr>
          <a:xfrm>
            <a:off x="457200" y="692696"/>
            <a:ext cx="8229600" cy="5631904"/>
          </a:xfrm>
        </p:spPr>
        <p:txBody>
          <a:bodyPr>
            <a:normAutofit fontScale="92500" lnSpcReduction="20000"/>
          </a:bodyPr>
          <a:lstStyle/>
          <a:p>
            <a:r>
              <a:rPr lang="ar-SA" sz="3200" b="1" dirty="0" smtClean="0">
                <a:solidFill>
                  <a:srgbClr val="FF0000"/>
                </a:solidFill>
              </a:rPr>
              <a:t>خصائص الإرث في الشريعة الإسلامية</a:t>
            </a:r>
            <a:endParaRPr lang="en-US" sz="3200" b="1" dirty="0" smtClean="0">
              <a:solidFill>
                <a:srgbClr val="FF0000"/>
              </a:solidFill>
            </a:endParaRPr>
          </a:p>
          <a:p>
            <a:r>
              <a:rPr lang="ar-SA" sz="3200" dirty="0" smtClean="0"/>
              <a:t>-تتميز أحكام الإرث في الشريعة الإسلامية بعدة ميزات وخصائص </a:t>
            </a:r>
            <a:r>
              <a:rPr lang="ar-SA" sz="3200" dirty="0" err="1" smtClean="0"/>
              <a:t>منها:</a:t>
            </a:r>
            <a:r>
              <a:rPr lang="ar-SA" sz="3200" dirty="0" smtClean="0"/>
              <a:t>  </a:t>
            </a:r>
            <a:endParaRPr lang="en-US" sz="3200" dirty="0" smtClean="0"/>
          </a:p>
          <a:p>
            <a:r>
              <a:rPr lang="ar-SA" sz="3200" dirty="0" smtClean="0">
                <a:solidFill>
                  <a:srgbClr val="FF0000"/>
                </a:solidFill>
              </a:rPr>
              <a:t>1</a:t>
            </a:r>
            <a:r>
              <a:rPr lang="ar-SA" sz="3200" dirty="0" smtClean="0"/>
              <a:t>-أنه تشريع إلهي من لدن الله تعالى العليم الخبير بخلقه،  المتفضل عليهم بنعمه،  الحكيم في تصرفه،  ولذا فلن يدخل في تقسيمه الحيف والأثرة والظلم،  كما هو حاصل من الإرث في غير الإسلام 0</a:t>
            </a:r>
          </a:p>
          <a:p>
            <a:pPr lvl="0"/>
            <a:r>
              <a:rPr lang="ar-SA" sz="3200" dirty="0" smtClean="0">
                <a:solidFill>
                  <a:srgbClr val="FF0000"/>
                </a:solidFill>
              </a:rPr>
              <a:t>2</a:t>
            </a:r>
            <a:r>
              <a:rPr lang="ar-SA" sz="3200" dirty="0" smtClean="0"/>
              <a:t>-مراعاة الحاجة بين الورثة،  حيث جعل غالبا حظ الذكر من الإرث أكثر من حظ الأنثى،  وذلك لما يتحمله الذكر ويجب عليه من تبعات الزواج والإنفاق على الأهل والأولاد </a:t>
            </a:r>
            <a:r>
              <a:rPr lang="ar-SA" sz="3200" dirty="0" err="1" smtClean="0"/>
              <a:t>والضيوف.</a:t>
            </a:r>
            <a:r>
              <a:rPr lang="ar-SA" sz="3200" dirty="0" smtClean="0"/>
              <a:t>  </a:t>
            </a:r>
          </a:p>
          <a:p>
            <a:pPr>
              <a:buNone/>
            </a:pPr>
            <a:r>
              <a:rPr lang="ar-SA" sz="3200" dirty="0" smtClean="0">
                <a:solidFill>
                  <a:srgbClr val="FF0000"/>
                </a:solidFill>
              </a:rPr>
              <a:t>3</a:t>
            </a:r>
            <a:r>
              <a:rPr lang="ar-SA" sz="3200" dirty="0" smtClean="0"/>
              <a:t>-تقوية الروابط الأسرية،  بجعله الإرث لأقارب الميت ومن له نعمة عليه من زوج ومعتق له{وَأُولُو الْأَرْحَامِ بَعْضُهُمْ أَوْلَى بِبَعْضٍ فِي كِتَابِ اللَّهِ إِنَّ اللَّهَ بِكُلِّ شَيْءٍ </a:t>
            </a:r>
            <a:r>
              <a:rPr lang="ar-SA" sz="3200" dirty="0" err="1" smtClean="0"/>
              <a:t>عَلِيمٌ </a:t>
            </a:r>
            <a:r>
              <a:rPr lang="ar-SA" sz="3200" dirty="0" smtClean="0"/>
              <a:t>(75</a:t>
            </a:r>
            <a:r>
              <a:rPr lang="ar-SA" sz="3200" dirty="0" err="1" smtClean="0"/>
              <a:t>) } </a:t>
            </a:r>
            <a:r>
              <a:rPr lang="ar-SA" sz="3200" dirty="0" smtClean="0"/>
              <a:t>[الأنفال:  75</a:t>
            </a:r>
            <a:r>
              <a:rPr lang="ar-SA" sz="3200" dirty="0" err="1" smtClean="0"/>
              <a:t>].</a:t>
            </a:r>
            <a:r>
              <a:rPr lang="ar-SA" sz="3200" dirty="0" smtClean="0"/>
              <a:t> </a:t>
            </a:r>
            <a:endParaRPr lang="en-US" sz="3200" dirty="0" smtClean="0"/>
          </a:p>
          <a:p>
            <a:pPr lvl="0"/>
            <a:endParaRPr lang="en-US" dirty="0" smtClean="0"/>
          </a:p>
          <a:p>
            <a:endParaRPr lang="ar-SA" dirty="0"/>
          </a:p>
        </p:txBody>
      </p:sp>
      <p:sp>
        <p:nvSpPr>
          <p:cNvPr id="4" name="عنصر نائب للتاريخ 3"/>
          <p:cNvSpPr>
            <a:spLocks noGrp="1"/>
          </p:cNvSpPr>
          <p:nvPr>
            <p:ph type="dt" sz="half" idx="10"/>
          </p:nvPr>
        </p:nvSpPr>
        <p:spPr/>
        <p:txBody>
          <a:bodyPr/>
          <a:lstStyle/>
          <a:p>
            <a:r>
              <a:rPr lang="ar-SA" smtClean="0"/>
              <a:t>08/11/35</a:t>
            </a:r>
            <a:endParaRPr lang="ar-SA"/>
          </a:p>
        </p:txBody>
      </p:sp>
      <p:sp>
        <p:nvSpPr>
          <p:cNvPr id="5" name="عنصر نائب للتذييل 4"/>
          <p:cNvSpPr>
            <a:spLocks noGrp="1"/>
          </p:cNvSpPr>
          <p:nvPr>
            <p:ph type="ftr" sz="quarter" idx="11"/>
          </p:nvPr>
        </p:nvSpPr>
        <p:spPr/>
        <p:txBody>
          <a:bodyPr/>
          <a:lstStyle/>
          <a:p>
            <a:r>
              <a:rPr lang="ar-SA" smtClean="0"/>
              <a:t>د. رقية عبد المقصود</a:t>
            </a:r>
            <a:endParaRPr lang="ar-SA"/>
          </a:p>
        </p:txBody>
      </p:sp>
      <p:sp>
        <p:nvSpPr>
          <p:cNvPr id="6" name="عنصر نائب لرقم الشريحة 5"/>
          <p:cNvSpPr>
            <a:spLocks noGrp="1"/>
          </p:cNvSpPr>
          <p:nvPr>
            <p:ph type="sldNum" sz="quarter" idx="12"/>
          </p:nvPr>
        </p:nvSpPr>
        <p:spPr/>
        <p:txBody>
          <a:bodyPr/>
          <a:lstStyle/>
          <a:p>
            <a:fld id="{B98E286B-4F1A-4D24-B6FA-0FB60642E212}" type="slidenum">
              <a:rPr lang="ar-SA" smtClean="0"/>
              <a:pPr/>
              <a:t>7</a:t>
            </a:fld>
            <a:endParaRPr lang="ar-SA"/>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وان 4"/>
          <p:cNvSpPr>
            <a:spLocks noGrp="1"/>
          </p:cNvSpPr>
          <p:nvPr>
            <p:ph type="title"/>
          </p:nvPr>
        </p:nvSpPr>
        <p:spPr>
          <a:xfrm>
            <a:off x="457200" y="-819472"/>
            <a:ext cx="8229600" cy="45719"/>
          </a:xfrm>
        </p:spPr>
        <p:txBody>
          <a:bodyPr>
            <a:normAutofit fontScale="90000"/>
          </a:bodyPr>
          <a:lstStyle/>
          <a:p>
            <a:endParaRPr lang="ar-SA" dirty="0"/>
          </a:p>
        </p:txBody>
      </p:sp>
      <p:sp>
        <p:nvSpPr>
          <p:cNvPr id="3" name="عنصر نائب للمحتوى 2"/>
          <p:cNvSpPr>
            <a:spLocks noGrp="1"/>
          </p:cNvSpPr>
          <p:nvPr>
            <p:ph idx="1"/>
          </p:nvPr>
        </p:nvSpPr>
        <p:spPr>
          <a:xfrm>
            <a:off x="457200" y="1196752"/>
            <a:ext cx="8229600" cy="5127848"/>
          </a:xfrm>
        </p:spPr>
        <p:txBody>
          <a:bodyPr>
            <a:normAutofit lnSpcReduction="10000"/>
          </a:bodyPr>
          <a:lstStyle/>
          <a:p>
            <a:r>
              <a:rPr lang="ar-SA" dirty="0" smtClean="0">
                <a:solidFill>
                  <a:srgbClr val="FF0000"/>
                </a:solidFill>
              </a:rPr>
              <a:t>4</a:t>
            </a:r>
            <a:r>
              <a:rPr lang="ar-SA" sz="3200" dirty="0" smtClean="0"/>
              <a:t>-إعطاء كل ذي حق حقه،  فهو يعطي كل وارث حقه،  وقد قام بحماية الضعفاء والنساء من جور الأقوياء 0 ففي الحديث:  (إنك إن تذر ورثتك أغنياء خير من أن تذرهم عالة يتكففون الناس)،  كما أن الإسلام لم يحرم الأقوياء من الميراث فأثبت لهم حقهم 0</a:t>
            </a:r>
          </a:p>
          <a:p>
            <a:r>
              <a:rPr lang="ar-SA" sz="3200" dirty="0" smtClean="0">
                <a:solidFill>
                  <a:srgbClr val="FF0000"/>
                </a:solidFill>
              </a:rPr>
              <a:t>5</a:t>
            </a:r>
            <a:r>
              <a:rPr lang="ar-SA" sz="3200" dirty="0" smtClean="0"/>
              <a:t>-احترام الإسلام للملكية الفردية،  والملكية الفردية فطرة بشرية لم تستطع الشيوعية مقاومتها وكانت سبباً في انهيارها،  فالملكية تحفز العامل على الإنتاج والعمل 0</a:t>
            </a:r>
          </a:p>
          <a:p>
            <a:r>
              <a:rPr lang="ar-SA" sz="3200" dirty="0" smtClean="0">
                <a:solidFill>
                  <a:srgbClr val="FF0000"/>
                </a:solidFill>
              </a:rPr>
              <a:t>6</a:t>
            </a:r>
            <a:r>
              <a:rPr lang="ar-SA" sz="3200" dirty="0" smtClean="0"/>
              <a:t>-حماية المورث من الاعتداء من خلال حرمان القاتل من الإرث 0</a:t>
            </a:r>
          </a:p>
          <a:p>
            <a:endParaRPr lang="ar-SA" dirty="0"/>
          </a:p>
        </p:txBody>
      </p:sp>
      <p:sp>
        <p:nvSpPr>
          <p:cNvPr id="2" name="عنصر نائب للتاريخ 1"/>
          <p:cNvSpPr>
            <a:spLocks noGrp="1"/>
          </p:cNvSpPr>
          <p:nvPr>
            <p:ph type="dt" sz="half" idx="10"/>
          </p:nvPr>
        </p:nvSpPr>
        <p:spPr/>
        <p:txBody>
          <a:bodyPr/>
          <a:lstStyle/>
          <a:p>
            <a:r>
              <a:rPr lang="ar-SA" smtClean="0"/>
              <a:t>08/11/35</a:t>
            </a:r>
            <a:endParaRPr lang="ar-SA"/>
          </a:p>
        </p:txBody>
      </p:sp>
      <p:sp>
        <p:nvSpPr>
          <p:cNvPr id="4" name="عنصر نائب للتذييل 3"/>
          <p:cNvSpPr>
            <a:spLocks noGrp="1"/>
          </p:cNvSpPr>
          <p:nvPr>
            <p:ph type="ftr" sz="quarter" idx="11"/>
          </p:nvPr>
        </p:nvSpPr>
        <p:spPr/>
        <p:txBody>
          <a:bodyPr/>
          <a:lstStyle/>
          <a:p>
            <a:r>
              <a:rPr lang="ar-SA" smtClean="0"/>
              <a:t>د. رقية عبد المقصود</a:t>
            </a:r>
            <a:endParaRPr lang="ar-SA"/>
          </a:p>
        </p:txBody>
      </p:sp>
      <p:sp>
        <p:nvSpPr>
          <p:cNvPr id="6" name="عنصر نائب لرقم الشريحة 5"/>
          <p:cNvSpPr>
            <a:spLocks noGrp="1"/>
          </p:cNvSpPr>
          <p:nvPr>
            <p:ph type="sldNum" sz="quarter" idx="12"/>
          </p:nvPr>
        </p:nvSpPr>
        <p:spPr/>
        <p:txBody>
          <a:bodyPr/>
          <a:lstStyle/>
          <a:p>
            <a:fld id="{B98E286B-4F1A-4D24-B6FA-0FB60642E212}" type="slidenum">
              <a:rPr lang="ar-SA" smtClean="0"/>
              <a:pPr/>
              <a:t>8</a:t>
            </a:fld>
            <a:endParaRPr lang="ar-SA"/>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flipV="1">
            <a:off x="457200" y="-891480"/>
            <a:ext cx="8229600" cy="288032"/>
          </a:xfrm>
        </p:spPr>
        <p:txBody>
          <a:bodyPr>
            <a:normAutofit fontScale="90000"/>
          </a:bodyPr>
          <a:lstStyle/>
          <a:p>
            <a:endParaRPr lang="ar-SA" dirty="0"/>
          </a:p>
        </p:txBody>
      </p:sp>
      <p:sp>
        <p:nvSpPr>
          <p:cNvPr id="3" name="عنصر نائب للمحتوى 2"/>
          <p:cNvSpPr>
            <a:spLocks noGrp="1"/>
          </p:cNvSpPr>
          <p:nvPr>
            <p:ph idx="1"/>
          </p:nvPr>
        </p:nvSpPr>
        <p:spPr>
          <a:xfrm>
            <a:off x="457200" y="692696"/>
            <a:ext cx="8229600" cy="5631904"/>
          </a:xfrm>
          <a:ln>
            <a:solidFill>
              <a:schemeClr val="accent1"/>
            </a:solidFill>
          </a:ln>
        </p:spPr>
        <p:txBody>
          <a:bodyPr>
            <a:normAutofit fontScale="92500"/>
          </a:bodyPr>
          <a:lstStyle/>
          <a:p>
            <a:r>
              <a:rPr lang="ar-SA" sz="3200" dirty="0">
                <a:solidFill>
                  <a:srgbClr val="FF0000"/>
                </a:solidFill>
              </a:rPr>
              <a:t>7</a:t>
            </a:r>
            <a:r>
              <a:rPr lang="ar-SA" sz="3600" dirty="0"/>
              <a:t>-ورث الأصول مع الفروع كالأب أو الجد مع الابن أو البنت 0</a:t>
            </a:r>
          </a:p>
          <a:p>
            <a:r>
              <a:rPr lang="ar-SA" sz="3600" dirty="0" smtClean="0">
                <a:solidFill>
                  <a:srgbClr val="FF0000"/>
                </a:solidFill>
              </a:rPr>
              <a:t>8</a:t>
            </a:r>
            <a:r>
              <a:rPr lang="ar-SA" sz="3600" dirty="0" smtClean="0"/>
              <a:t>-اهتم </a:t>
            </a:r>
            <a:r>
              <a:rPr lang="ar-SA" sz="3600" dirty="0"/>
              <a:t>بالمرأة اهتمامًا واضحًا ،  وكرم المرأة وورثها وورث من كان من جهتها كأولاد الأم والجدة لأم 0</a:t>
            </a:r>
          </a:p>
          <a:p>
            <a:pPr lvl="0"/>
            <a:r>
              <a:rPr lang="ar-SA" sz="3600" dirty="0">
                <a:solidFill>
                  <a:srgbClr val="FF0000"/>
                </a:solidFill>
              </a:rPr>
              <a:t>9</a:t>
            </a:r>
            <a:r>
              <a:rPr lang="ar-SA" sz="3600" dirty="0"/>
              <a:t>-أن </a:t>
            </a:r>
            <a:r>
              <a:rPr lang="ar-SA" sz="3600" dirty="0" smtClean="0"/>
              <a:t>أحكام المواريث تتسم بمسايرة الفطرة،  وتوجيهها لما فيه صلاح الإنسان،  وخيره في العاجل والآجل؛ مما يؤكد كونها من عند الله تعالى العليم الخبير. </a:t>
            </a:r>
          </a:p>
          <a:p>
            <a:pPr lvl="0"/>
            <a:r>
              <a:rPr lang="ar-SA" sz="3600" dirty="0" smtClean="0">
                <a:solidFill>
                  <a:srgbClr val="FF0000"/>
                </a:solidFill>
              </a:rPr>
              <a:t>10</a:t>
            </a:r>
            <a:r>
              <a:rPr lang="ar-SA" sz="3600" dirty="0" smtClean="0"/>
              <a:t>-أن أحكام المواريث تساهم في إعادة توزيع الثروة،  وعدم تكديسها في يد فئة قليلة 0</a:t>
            </a:r>
          </a:p>
          <a:p>
            <a:pPr marL="0" lvl="0" indent="0">
              <a:buNone/>
            </a:pPr>
            <a:r>
              <a:rPr lang="en-US" sz="3600" dirty="0" smtClean="0"/>
              <a:t> </a:t>
            </a:r>
          </a:p>
          <a:p>
            <a:endParaRPr lang="ar-SA" dirty="0" smtClean="0"/>
          </a:p>
          <a:p>
            <a:endParaRPr lang="en-US" dirty="0" smtClean="0"/>
          </a:p>
          <a:p>
            <a:endParaRPr lang="en-US" dirty="0" smtClean="0"/>
          </a:p>
          <a:p>
            <a:pPr lvl="0"/>
            <a:endParaRPr lang="ar-SA" dirty="0" smtClean="0"/>
          </a:p>
          <a:p>
            <a:pPr lvl="0"/>
            <a:endParaRPr lang="en-US" dirty="0" smtClean="0"/>
          </a:p>
          <a:p>
            <a:endParaRPr lang="ar-SA" dirty="0"/>
          </a:p>
        </p:txBody>
      </p:sp>
      <p:sp>
        <p:nvSpPr>
          <p:cNvPr id="4" name="عنصر نائب للتاريخ 3"/>
          <p:cNvSpPr>
            <a:spLocks noGrp="1"/>
          </p:cNvSpPr>
          <p:nvPr>
            <p:ph type="dt" sz="half" idx="10"/>
          </p:nvPr>
        </p:nvSpPr>
        <p:spPr/>
        <p:txBody>
          <a:bodyPr/>
          <a:lstStyle/>
          <a:p>
            <a:r>
              <a:rPr lang="ar-SA" smtClean="0"/>
              <a:t>08/11/35</a:t>
            </a:r>
            <a:endParaRPr lang="ar-SA"/>
          </a:p>
        </p:txBody>
      </p:sp>
      <p:sp>
        <p:nvSpPr>
          <p:cNvPr id="5" name="عنصر نائب للتذييل 4"/>
          <p:cNvSpPr>
            <a:spLocks noGrp="1"/>
          </p:cNvSpPr>
          <p:nvPr>
            <p:ph type="ftr" sz="quarter" idx="11"/>
          </p:nvPr>
        </p:nvSpPr>
        <p:spPr/>
        <p:txBody>
          <a:bodyPr/>
          <a:lstStyle/>
          <a:p>
            <a:r>
              <a:rPr lang="ar-SA" smtClean="0"/>
              <a:t>د. رقية عبد المقصود</a:t>
            </a:r>
            <a:endParaRPr lang="ar-SA"/>
          </a:p>
        </p:txBody>
      </p:sp>
      <p:sp>
        <p:nvSpPr>
          <p:cNvPr id="6" name="عنصر نائب لرقم الشريحة 5"/>
          <p:cNvSpPr>
            <a:spLocks noGrp="1"/>
          </p:cNvSpPr>
          <p:nvPr>
            <p:ph type="sldNum" sz="quarter" idx="12"/>
          </p:nvPr>
        </p:nvSpPr>
        <p:spPr/>
        <p:txBody>
          <a:bodyPr/>
          <a:lstStyle/>
          <a:p>
            <a:fld id="{B98E286B-4F1A-4D24-B6FA-0FB60642E212}" type="slidenum">
              <a:rPr lang="ar-SA" smtClean="0"/>
              <a:pPr/>
              <a:t>9</a:t>
            </a:fld>
            <a:endParaRPr lang="ar-SA"/>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836712"/>
            <a:ext cx="8229600" cy="5487888"/>
          </a:xfrm>
        </p:spPr>
        <p:txBody>
          <a:bodyPr>
            <a:normAutofit fontScale="92500" lnSpcReduction="10000"/>
          </a:bodyPr>
          <a:lstStyle/>
          <a:p>
            <a:pPr lvl="0"/>
            <a:r>
              <a:rPr lang="ar-SA" sz="4000" dirty="0" smtClean="0">
                <a:solidFill>
                  <a:srgbClr val="FF0000"/>
                </a:solidFill>
              </a:rPr>
              <a:t>11</a:t>
            </a:r>
            <a:r>
              <a:rPr lang="ar-SA" sz="4000" dirty="0" smtClean="0"/>
              <a:t>-أن أحكام المواريث قد راعى فيها الشارع كافة الحقائق،  ووازن بينها بطريقة دقيقة وحكيمة،  مما يجعل أحكامها متكاملة،  مترابطة،  لا ينقض بعضها بعضا،  مما يؤدي إلى تحقيق العدالة في أدق </a:t>
            </a:r>
            <a:r>
              <a:rPr lang="ar-SA" sz="4000" dirty="0" err="1" smtClean="0"/>
              <a:t>معانيها.</a:t>
            </a:r>
            <a:r>
              <a:rPr lang="ar-SA" sz="4000" dirty="0" smtClean="0"/>
              <a:t> </a:t>
            </a:r>
            <a:endParaRPr lang="en-US" sz="4000" dirty="0" smtClean="0"/>
          </a:p>
          <a:p>
            <a:pPr lvl="0"/>
            <a:r>
              <a:rPr lang="ar-SA" sz="4000" dirty="0" smtClean="0">
                <a:solidFill>
                  <a:srgbClr val="FF0000"/>
                </a:solidFill>
              </a:rPr>
              <a:t>12</a:t>
            </a:r>
            <a:r>
              <a:rPr lang="ar-SA" sz="4000" dirty="0" smtClean="0"/>
              <a:t>-</a:t>
            </a:r>
            <a:r>
              <a:rPr lang="en-US" sz="4000" dirty="0" smtClean="0"/>
              <a:t> </a:t>
            </a:r>
            <a:r>
              <a:rPr lang="ar-SA" sz="4000" dirty="0" smtClean="0"/>
              <a:t>إن تتبع مسائل المواريث يدل على ما اتسمت </a:t>
            </a:r>
            <a:r>
              <a:rPr lang="ar-SA" sz="4000" dirty="0" err="1" smtClean="0"/>
              <a:t>به</a:t>
            </a:r>
            <a:r>
              <a:rPr lang="ar-SA" sz="4000" dirty="0" smtClean="0"/>
              <a:t> أحكامه من الحكمة والعدالة في التطبيق،  فمآلها يرعى قيما دقيقة وعميقة،  مما يدل على أن مثل هذه الأحكام لا يمكن إلا أن تكون من عند الرحمن؛ ويعجز عن مثلها عالم الإنس </a:t>
            </a:r>
            <a:r>
              <a:rPr lang="ar-SA" sz="4000" dirty="0" err="1" smtClean="0"/>
              <a:t>والجان.</a:t>
            </a:r>
            <a:r>
              <a:rPr lang="ar-SA" sz="4000" dirty="0" smtClean="0"/>
              <a:t> </a:t>
            </a:r>
            <a:endParaRPr lang="en-US" sz="4000" dirty="0" smtClean="0"/>
          </a:p>
          <a:p>
            <a:pPr lvl="0"/>
            <a:r>
              <a:rPr lang="en-US" sz="3600" dirty="0" smtClean="0"/>
              <a:t> </a:t>
            </a:r>
          </a:p>
          <a:p>
            <a:endParaRPr lang="ar-SA" dirty="0"/>
          </a:p>
        </p:txBody>
      </p:sp>
      <p:sp>
        <p:nvSpPr>
          <p:cNvPr id="4" name="عنصر نائب للتاريخ 3"/>
          <p:cNvSpPr>
            <a:spLocks noGrp="1"/>
          </p:cNvSpPr>
          <p:nvPr>
            <p:ph type="dt" sz="half" idx="10"/>
          </p:nvPr>
        </p:nvSpPr>
        <p:spPr/>
        <p:txBody>
          <a:bodyPr/>
          <a:lstStyle/>
          <a:p>
            <a:r>
              <a:rPr lang="ar-SA" smtClean="0"/>
              <a:t>08/11/35</a:t>
            </a:r>
            <a:endParaRPr lang="ar-SA"/>
          </a:p>
        </p:txBody>
      </p:sp>
      <p:sp>
        <p:nvSpPr>
          <p:cNvPr id="5" name="عنصر نائب للتذييل 4"/>
          <p:cNvSpPr>
            <a:spLocks noGrp="1"/>
          </p:cNvSpPr>
          <p:nvPr>
            <p:ph type="ftr" sz="quarter" idx="11"/>
          </p:nvPr>
        </p:nvSpPr>
        <p:spPr/>
        <p:txBody>
          <a:bodyPr/>
          <a:lstStyle/>
          <a:p>
            <a:r>
              <a:rPr lang="ar-SA" smtClean="0"/>
              <a:t>د. رقية عبد المقصود</a:t>
            </a:r>
            <a:endParaRPr lang="ar-SA"/>
          </a:p>
        </p:txBody>
      </p:sp>
      <p:sp>
        <p:nvSpPr>
          <p:cNvPr id="6" name="عنصر نائب لرقم الشريحة 5"/>
          <p:cNvSpPr>
            <a:spLocks noGrp="1"/>
          </p:cNvSpPr>
          <p:nvPr>
            <p:ph type="sldNum" sz="quarter" idx="12"/>
          </p:nvPr>
        </p:nvSpPr>
        <p:spPr/>
        <p:txBody>
          <a:bodyPr/>
          <a:lstStyle/>
          <a:p>
            <a:fld id="{B98E286B-4F1A-4D24-B6FA-0FB60642E212}" type="slidenum">
              <a:rPr lang="ar-SA" smtClean="0"/>
              <a:pPr/>
              <a:t>10</a:t>
            </a:fld>
            <a:endParaRPr lang="ar-SA"/>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flipV="1">
            <a:off x="457200" y="-885371"/>
            <a:ext cx="8229600" cy="569955"/>
          </a:xfrm>
        </p:spPr>
        <p:txBody>
          <a:bodyPr>
            <a:normAutofit fontScale="90000"/>
          </a:bodyPr>
          <a:lstStyle/>
          <a:p>
            <a:endParaRPr lang="ar-SA" dirty="0"/>
          </a:p>
        </p:txBody>
      </p:sp>
      <p:sp>
        <p:nvSpPr>
          <p:cNvPr id="3" name="عنصر نائب للمحتوى 2"/>
          <p:cNvSpPr>
            <a:spLocks noGrp="1"/>
          </p:cNvSpPr>
          <p:nvPr>
            <p:ph idx="1"/>
          </p:nvPr>
        </p:nvSpPr>
        <p:spPr>
          <a:xfrm>
            <a:off x="457200" y="754743"/>
            <a:ext cx="8229600" cy="5569857"/>
          </a:xfrm>
        </p:spPr>
        <p:txBody>
          <a:bodyPr/>
          <a:lstStyle/>
          <a:p>
            <a:r>
              <a:rPr lang="en-US" sz="3200" dirty="0" smtClean="0"/>
              <a:t> </a:t>
            </a:r>
            <a:r>
              <a:rPr lang="ar-SA" sz="3200" dirty="0" smtClean="0">
                <a:solidFill>
                  <a:srgbClr val="FF0000"/>
                </a:solidFill>
              </a:rPr>
              <a:t>13</a:t>
            </a:r>
            <a:r>
              <a:rPr lang="ar-SA" sz="3600" dirty="0" smtClean="0"/>
              <a:t>-جعل الأنصبة غاية في البساطة ويلاحظ فيها الوضوح والبساطة بحيث يمكن فهمها من جانب أي إنسان حتى لو كان أميًا،  وقد وجد من الأميين من يقسم </a:t>
            </a:r>
            <a:r>
              <a:rPr lang="ar-SA" sz="3600" dirty="0" err="1" smtClean="0"/>
              <a:t>الفرائض.</a:t>
            </a:r>
            <a:r>
              <a:rPr lang="ar-SA" sz="3600" dirty="0" smtClean="0"/>
              <a:t> </a:t>
            </a:r>
            <a:endParaRPr lang="en-US" sz="3600" dirty="0" smtClean="0"/>
          </a:p>
          <a:p>
            <a:r>
              <a:rPr lang="ar-SA" sz="3600" dirty="0" smtClean="0">
                <a:solidFill>
                  <a:srgbClr val="FF0000"/>
                </a:solidFill>
              </a:rPr>
              <a:t>14</a:t>
            </a:r>
            <a:r>
              <a:rPr lang="ar-SA" sz="3600" dirty="0" smtClean="0"/>
              <a:t>-جمعه بين الميراث والوصية ولكن الوصية فيه لا تكون لوارث،  وتكون في حدود الثلث إلا إذا أجازها الورثة فالإسلام وسط في النظر للوصية بين من يجيزها مطلقاً حتى لبهيمة ولو استغرقت كل المال،  وبين من يمنعها </a:t>
            </a:r>
            <a:r>
              <a:rPr lang="ar-SA" sz="3600" dirty="0" err="1" smtClean="0"/>
              <a:t>مطلقاً.</a:t>
            </a:r>
            <a:r>
              <a:rPr lang="ar-SA" sz="3600" dirty="0" smtClean="0"/>
              <a:t> </a:t>
            </a:r>
            <a:endParaRPr lang="en-US" sz="3600" dirty="0" smtClean="0"/>
          </a:p>
          <a:p>
            <a:pPr lvl="0"/>
            <a:endParaRPr lang="en-US" sz="3600" dirty="0" smtClean="0"/>
          </a:p>
          <a:p>
            <a:endParaRPr lang="ar-SA" dirty="0"/>
          </a:p>
        </p:txBody>
      </p:sp>
      <p:sp>
        <p:nvSpPr>
          <p:cNvPr id="4" name="عنصر نائب للتاريخ 3"/>
          <p:cNvSpPr>
            <a:spLocks noGrp="1"/>
          </p:cNvSpPr>
          <p:nvPr>
            <p:ph type="dt" sz="half" idx="10"/>
          </p:nvPr>
        </p:nvSpPr>
        <p:spPr/>
        <p:txBody>
          <a:bodyPr/>
          <a:lstStyle/>
          <a:p>
            <a:r>
              <a:rPr lang="ar-SA" smtClean="0"/>
              <a:t>08/11/35</a:t>
            </a:r>
            <a:endParaRPr lang="ar-SA"/>
          </a:p>
        </p:txBody>
      </p:sp>
      <p:sp>
        <p:nvSpPr>
          <p:cNvPr id="5" name="عنصر نائب للتذييل 4"/>
          <p:cNvSpPr>
            <a:spLocks noGrp="1"/>
          </p:cNvSpPr>
          <p:nvPr>
            <p:ph type="ftr" sz="quarter" idx="11"/>
          </p:nvPr>
        </p:nvSpPr>
        <p:spPr/>
        <p:txBody>
          <a:bodyPr/>
          <a:lstStyle/>
          <a:p>
            <a:r>
              <a:rPr lang="ar-SA" smtClean="0"/>
              <a:t>د. رقية عبد المقصود</a:t>
            </a:r>
            <a:endParaRPr lang="ar-SA"/>
          </a:p>
        </p:txBody>
      </p:sp>
      <p:sp>
        <p:nvSpPr>
          <p:cNvPr id="6" name="عنصر نائب لرقم الشريحة 5"/>
          <p:cNvSpPr>
            <a:spLocks noGrp="1"/>
          </p:cNvSpPr>
          <p:nvPr>
            <p:ph type="sldNum" sz="quarter" idx="12"/>
          </p:nvPr>
        </p:nvSpPr>
        <p:spPr/>
        <p:txBody>
          <a:bodyPr/>
          <a:lstStyle/>
          <a:p>
            <a:fld id="{B98E286B-4F1A-4D24-B6FA-0FB60642E212}" type="slidenum">
              <a:rPr lang="ar-SA" smtClean="0"/>
              <a:pPr/>
              <a:t>11</a:t>
            </a:fld>
            <a:endParaRPr lang="ar-SA"/>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flipV="1">
            <a:off x="457200" y="-682170"/>
            <a:ext cx="8229600" cy="551542"/>
          </a:xfrm>
        </p:spPr>
        <p:txBody>
          <a:bodyPr>
            <a:normAutofit fontScale="90000"/>
          </a:bodyPr>
          <a:lstStyle/>
          <a:p>
            <a:endParaRPr lang="ar-SA" dirty="0"/>
          </a:p>
        </p:txBody>
      </p:sp>
      <p:sp>
        <p:nvSpPr>
          <p:cNvPr id="3" name="عنصر نائب للمحتوى 2"/>
          <p:cNvSpPr>
            <a:spLocks noGrp="1"/>
          </p:cNvSpPr>
          <p:nvPr>
            <p:ph idx="1"/>
          </p:nvPr>
        </p:nvSpPr>
        <p:spPr>
          <a:xfrm>
            <a:off x="457200" y="764704"/>
            <a:ext cx="8229600" cy="5559896"/>
          </a:xfrm>
        </p:spPr>
        <p:txBody>
          <a:bodyPr>
            <a:normAutofit fontScale="92500"/>
          </a:bodyPr>
          <a:lstStyle/>
          <a:p>
            <a:r>
              <a:rPr lang="ar-SA" sz="3200" dirty="0" err="1" smtClean="0"/>
              <a:t>.</a:t>
            </a:r>
            <a:r>
              <a:rPr lang="ar-SA" sz="3200" dirty="0" smtClean="0"/>
              <a:t> </a:t>
            </a:r>
            <a:r>
              <a:rPr lang="ar-SA" sz="3600" b="1" dirty="0" smtClean="0">
                <a:solidFill>
                  <a:srgbClr val="FF0000"/>
                </a:solidFill>
              </a:rPr>
              <a:t>أوجه الإعجاز التشريعي في المواريث</a:t>
            </a:r>
            <a:endParaRPr lang="en-US" sz="3600" dirty="0" smtClean="0">
              <a:solidFill>
                <a:srgbClr val="FF0000"/>
              </a:solidFill>
            </a:endParaRPr>
          </a:p>
          <a:p>
            <a:pPr lvl="0"/>
            <a:r>
              <a:rPr lang="ar-SA" sz="3600" dirty="0" smtClean="0">
                <a:solidFill>
                  <a:srgbClr val="FF0000"/>
                </a:solidFill>
              </a:rPr>
              <a:t>1</a:t>
            </a:r>
            <a:r>
              <a:rPr lang="ar-SA" sz="3600" dirty="0" smtClean="0"/>
              <a:t>-نظام الميراث في التشريع الإسلامي ولد كاملا،  ولم يحتج لأية إضافة أو تعديل،  أو تطور،  بخلاف غيره من النظم التي احتاجت إلى الكثير من الوقت حتى تتبلور وتتضح معالمها وما زالت لا تسلم من التغيير </a:t>
            </a:r>
            <a:r>
              <a:rPr lang="ar-SA" sz="3600" dirty="0" err="1" smtClean="0"/>
              <a:t>والتبديل.</a:t>
            </a:r>
            <a:r>
              <a:rPr lang="ar-SA" sz="3600" dirty="0" smtClean="0"/>
              <a:t> </a:t>
            </a:r>
            <a:endParaRPr lang="en-US" sz="3600" dirty="0" smtClean="0"/>
          </a:p>
          <a:p>
            <a:pPr lvl="0"/>
            <a:r>
              <a:rPr lang="ar-SA" sz="3600" dirty="0" smtClean="0">
                <a:solidFill>
                  <a:srgbClr val="FF0000"/>
                </a:solidFill>
              </a:rPr>
              <a:t>2</a:t>
            </a:r>
            <a:r>
              <a:rPr lang="ar-SA" sz="3600" dirty="0" smtClean="0"/>
              <a:t>-نظام الميراث في التشريع الإسلامي لم </a:t>
            </a:r>
            <a:r>
              <a:rPr lang="ar-SA" sz="3600" dirty="0" err="1" smtClean="0"/>
              <a:t>يستفد</a:t>
            </a:r>
            <a:r>
              <a:rPr lang="ar-SA" sz="3600" dirty="0" smtClean="0"/>
              <a:t> من النظم السابقة عليه،  ولم يتأثر </a:t>
            </a:r>
            <a:r>
              <a:rPr lang="ar-SA" sz="3600" dirty="0" err="1" smtClean="0"/>
              <a:t>بها</a:t>
            </a:r>
            <a:r>
              <a:rPr lang="ar-SA" sz="3600" dirty="0" smtClean="0"/>
              <a:t>،  ولم يقتبس منها،  لعدم علم النبي صلى الله عليه وسلم </a:t>
            </a:r>
            <a:r>
              <a:rPr lang="ar-SA" sz="3600" dirty="0" err="1" smtClean="0"/>
              <a:t>بها</a:t>
            </a:r>
            <a:r>
              <a:rPr lang="ar-SA" sz="3600" dirty="0" smtClean="0"/>
              <a:t> لكونه أمياً،  مما يدل على أنه تشريع رباني أنزله الذي خلق الإنسان،  ويعلم ما </a:t>
            </a:r>
            <a:r>
              <a:rPr lang="ar-SA" sz="3600" dirty="0" err="1" smtClean="0"/>
              <a:t>يصلحه.</a:t>
            </a:r>
            <a:r>
              <a:rPr lang="ar-SA" sz="3600" dirty="0" smtClean="0"/>
              <a:t> </a:t>
            </a:r>
            <a:endParaRPr lang="en-US" sz="3600" dirty="0" smtClean="0"/>
          </a:p>
          <a:p>
            <a:pPr lvl="0"/>
            <a:endParaRPr lang="en-US" dirty="0" smtClean="0"/>
          </a:p>
          <a:p>
            <a:endParaRPr lang="ar-SA" dirty="0"/>
          </a:p>
        </p:txBody>
      </p:sp>
      <p:sp>
        <p:nvSpPr>
          <p:cNvPr id="4" name="عنصر نائب للتاريخ 3"/>
          <p:cNvSpPr>
            <a:spLocks noGrp="1"/>
          </p:cNvSpPr>
          <p:nvPr>
            <p:ph type="dt" sz="half" idx="10"/>
          </p:nvPr>
        </p:nvSpPr>
        <p:spPr/>
        <p:txBody>
          <a:bodyPr/>
          <a:lstStyle/>
          <a:p>
            <a:r>
              <a:rPr lang="ar-SA" smtClean="0"/>
              <a:t>08/11/35</a:t>
            </a:r>
            <a:endParaRPr lang="ar-SA"/>
          </a:p>
        </p:txBody>
      </p:sp>
      <p:sp>
        <p:nvSpPr>
          <p:cNvPr id="5" name="عنصر نائب للتذييل 4"/>
          <p:cNvSpPr>
            <a:spLocks noGrp="1"/>
          </p:cNvSpPr>
          <p:nvPr>
            <p:ph type="ftr" sz="quarter" idx="11"/>
          </p:nvPr>
        </p:nvSpPr>
        <p:spPr/>
        <p:txBody>
          <a:bodyPr/>
          <a:lstStyle/>
          <a:p>
            <a:r>
              <a:rPr lang="ar-SA" smtClean="0"/>
              <a:t>د. رقية عبد المقصود</a:t>
            </a:r>
            <a:endParaRPr lang="ar-SA"/>
          </a:p>
        </p:txBody>
      </p:sp>
      <p:sp>
        <p:nvSpPr>
          <p:cNvPr id="6" name="عنصر نائب لرقم الشريحة 5"/>
          <p:cNvSpPr>
            <a:spLocks noGrp="1"/>
          </p:cNvSpPr>
          <p:nvPr>
            <p:ph type="sldNum" sz="quarter" idx="12"/>
          </p:nvPr>
        </p:nvSpPr>
        <p:spPr/>
        <p:txBody>
          <a:bodyPr/>
          <a:lstStyle/>
          <a:p>
            <a:fld id="{B98E286B-4F1A-4D24-B6FA-0FB60642E212}" type="slidenum">
              <a:rPr lang="ar-SA" smtClean="0"/>
              <a:pPr/>
              <a:t>12</a:t>
            </a:fld>
            <a:endParaRPr lang="ar-SA"/>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459432"/>
            <a:ext cx="8229600" cy="459432"/>
          </a:xfrm>
        </p:spPr>
        <p:txBody>
          <a:bodyPr>
            <a:normAutofit fontScale="90000"/>
          </a:bodyPr>
          <a:lstStyle/>
          <a:p>
            <a:endParaRPr lang="ar-SA" dirty="0"/>
          </a:p>
        </p:txBody>
      </p:sp>
      <p:sp>
        <p:nvSpPr>
          <p:cNvPr id="3" name="عنصر نائب للمحتوى 2"/>
          <p:cNvSpPr>
            <a:spLocks noGrp="1"/>
          </p:cNvSpPr>
          <p:nvPr>
            <p:ph idx="1"/>
          </p:nvPr>
        </p:nvSpPr>
        <p:spPr>
          <a:xfrm>
            <a:off x="457200" y="548680"/>
            <a:ext cx="8229600" cy="5775920"/>
          </a:xfrm>
        </p:spPr>
        <p:txBody>
          <a:bodyPr>
            <a:noAutofit/>
          </a:bodyPr>
          <a:lstStyle/>
          <a:p>
            <a:pPr lvl="0"/>
            <a:r>
              <a:rPr lang="ar-SA" sz="3200" dirty="0" smtClean="0">
                <a:solidFill>
                  <a:srgbClr val="FF0000"/>
                </a:solidFill>
              </a:rPr>
              <a:t>3</a:t>
            </a:r>
            <a:r>
              <a:rPr lang="ar-SA" sz="3600" dirty="0" smtClean="0"/>
              <a:t>-التشريعات التي جاءت بعده في أكثر دول العالم تقدمًا لم تصل إلى ما وصل إليه في مراعاة مصلحة الإنسان،  والاتساق مع فطرته،  وهي في تطوير وتغيير وتعديل لتقترب مما جاء </a:t>
            </a:r>
            <a:r>
              <a:rPr lang="ar-SA" sz="3600" dirty="0" err="1" smtClean="0"/>
              <a:t>به</a:t>
            </a:r>
            <a:r>
              <a:rPr lang="ar-SA" sz="3600" dirty="0" smtClean="0"/>
              <a:t>،  بل واحتاجت إلى أن تقتبس منه كما في القانون الفرنسي،  وتأثر القانون الفرنسي بالفقه الإسلامي خصوصاً الفقه المالكي أمر معروف مشهور في الأوساط </a:t>
            </a:r>
            <a:r>
              <a:rPr lang="ar-SA" sz="3600" dirty="0" err="1" smtClean="0"/>
              <a:t>العلمية.</a:t>
            </a:r>
            <a:r>
              <a:rPr lang="ar-SA" sz="3600" dirty="0" smtClean="0"/>
              <a:t> </a:t>
            </a:r>
            <a:endParaRPr lang="en-US" sz="3600" dirty="0" smtClean="0"/>
          </a:p>
          <a:p>
            <a:r>
              <a:rPr lang="ar-SA" sz="3600" dirty="0" smtClean="0">
                <a:solidFill>
                  <a:srgbClr val="FF0000"/>
                </a:solidFill>
              </a:rPr>
              <a:t>4</a:t>
            </a:r>
            <a:r>
              <a:rPr lang="ar-SA" sz="3600" dirty="0" smtClean="0"/>
              <a:t>-هذا النظام طبقه العالم الإسلامي خلال أربعة عشر قرنًا وغطي حاجة المسلمين ولم يواجهوا معه أية مشكلات،  مع أن غيره يحتاج دائما لتطوير وتجديد حتى يقترب من نظام </a:t>
            </a:r>
            <a:r>
              <a:rPr lang="ar-SA" sz="3600" dirty="0" err="1" smtClean="0"/>
              <a:t>الإسلام،</a:t>
            </a:r>
            <a:r>
              <a:rPr lang="ar-SA" sz="3600" dirty="0" smtClean="0"/>
              <a:t>  </a:t>
            </a:r>
            <a:endParaRPr lang="ar-SA" sz="3600" dirty="0"/>
          </a:p>
        </p:txBody>
      </p:sp>
      <p:sp>
        <p:nvSpPr>
          <p:cNvPr id="4" name="عنصر نائب للتاريخ 3"/>
          <p:cNvSpPr>
            <a:spLocks noGrp="1"/>
          </p:cNvSpPr>
          <p:nvPr>
            <p:ph type="dt" sz="half" idx="10"/>
          </p:nvPr>
        </p:nvSpPr>
        <p:spPr/>
        <p:txBody>
          <a:bodyPr/>
          <a:lstStyle/>
          <a:p>
            <a:r>
              <a:rPr lang="ar-SA" smtClean="0"/>
              <a:t>08/11/35</a:t>
            </a:r>
            <a:endParaRPr lang="ar-SA"/>
          </a:p>
        </p:txBody>
      </p:sp>
      <p:sp>
        <p:nvSpPr>
          <p:cNvPr id="5" name="عنصر نائب للتذييل 4"/>
          <p:cNvSpPr>
            <a:spLocks noGrp="1"/>
          </p:cNvSpPr>
          <p:nvPr>
            <p:ph type="ftr" sz="quarter" idx="11"/>
          </p:nvPr>
        </p:nvSpPr>
        <p:spPr/>
        <p:txBody>
          <a:bodyPr/>
          <a:lstStyle/>
          <a:p>
            <a:r>
              <a:rPr lang="ar-SA" smtClean="0"/>
              <a:t>د. رقية عبد المقصود</a:t>
            </a:r>
            <a:endParaRPr lang="ar-SA"/>
          </a:p>
        </p:txBody>
      </p:sp>
      <p:sp>
        <p:nvSpPr>
          <p:cNvPr id="6" name="عنصر نائب لرقم الشريحة 5"/>
          <p:cNvSpPr>
            <a:spLocks noGrp="1"/>
          </p:cNvSpPr>
          <p:nvPr>
            <p:ph type="sldNum" sz="quarter" idx="12"/>
          </p:nvPr>
        </p:nvSpPr>
        <p:spPr/>
        <p:txBody>
          <a:bodyPr/>
          <a:lstStyle/>
          <a:p>
            <a:fld id="{B98E286B-4F1A-4D24-B6FA-0FB60642E212}" type="slidenum">
              <a:rPr lang="ar-SA" smtClean="0"/>
              <a:pPr/>
              <a:t>13</a:t>
            </a:fld>
            <a:endParaRPr lang="ar-SA"/>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flipV="1">
            <a:off x="457200" y="-667656"/>
            <a:ext cx="8229600" cy="435428"/>
          </a:xfrm>
        </p:spPr>
        <p:txBody>
          <a:bodyPr>
            <a:normAutofit fontScale="90000"/>
          </a:bodyPr>
          <a:lstStyle/>
          <a:p>
            <a:endParaRPr lang="ar-SA" dirty="0"/>
          </a:p>
        </p:txBody>
      </p:sp>
      <p:sp>
        <p:nvSpPr>
          <p:cNvPr id="3" name="عنصر نائب للمحتوى 2"/>
          <p:cNvSpPr>
            <a:spLocks noGrp="1"/>
          </p:cNvSpPr>
          <p:nvPr>
            <p:ph idx="1"/>
          </p:nvPr>
        </p:nvSpPr>
        <p:spPr>
          <a:xfrm>
            <a:off x="457200" y="620688"/>
            <a:ext cx="8229600" cy="5703912"/>
          </a:xfrm>
        </p:spPr>
        <p:txBody>
          <a:bodyPr>
            <a:noAutofit/>
          </a:bodyPr>
          <a:lstStyle/>
          <a:p>
            <a:r>
              <a:rPr lang="ar-SA" sz="3200" b="1" dirty="0" smtClean="0">
                <a:solidFill>
                  <a:srgbClr val="FF0000"/>
                </a:solidFill>
              </a:rPr>
              <a:t>هدف الإسلام من توزيع </a:t>
            </a:r>
            <a:r>
              <a:rPr lang="ar-SA" sz="3200" b="1" dirty="0" err="1" smtClean="0">
                <a:solidFill>
                  <a:srgbClr val="FF0000"/>
                </a:solidFill>
              </a:rPr>
              <a:t>الثروة:</a:t>
            </a:r>
            <a:r>
              <a:rPr lang="ar-SA" sz="3200" b="1" dirty="0" smtClean="0">
                <a:solidFill>
                  <a:srgbClr val="FF0000"/>
                </a:solidFill>
              </a:rPr>
              <a:t> </a:t>
            </a:r>
            <a:endParaRPr lang="en-US" sz="3200" dirty="0" smtClean="0">
              <a:solidFill>
                <a:srgbClr val="FF0000"/>
              </a:solidFill>
            </a:endParaRPr>
          </a:p>
          <a:p>
            <a:r>
              <a:rPr lang="ar-SA" sz="3200" dirty="0" smtClean="0"/>
              <a:t>يستهدف الإسلام من وراء تشريع نظام الميراث تحقيق </a:t>
            </a:r>
            <a:r>
              <a:rPr lang="ar-SA" sz="3200" dirty="0" err="1" smtClean="0"/>
              <a:t>أمرين:</a:t>
            </a:r>
            <a:r>
              <a:rPr lang="ar-SA" sz="3200" dirty="0" smtClean="0"/>
              <a:t> </a:t>
            </a:r>
            <a:endParaRPr lang="en-US" sz="3200" dirty="0" smtClean="0"/>
          </a:p>
          <a:p>
            <a:r>
              <a:rPr lang="ar-SA" sz="3200" dirty="0" smtClean="0"/>
              <a:t>ا</a:t>
            </a:r>
            <a:r>
              <a:rPr lang="ar-SA" sz="3200" dirty="0" smtClean="0">
                <a:solidFill>
                  <a:srgbClr val="00B050"/>
                </a:solidFill>
              </a:rPr>
              <a:t>لأول</a:t>
            </a:r>
            <a:r>
              <a:rPr lang="ar-SA" sz="3200" dirty="0" smtClean="0"/>
              <a:t>:  تفتيت </a:t>
            </a:r>
            <a:r>
              <a:rPr lang="ar-SA" sz="3200" dirty="0" err="1" smtClean="0"/>
              <a:t>الثروات.</a:t>
            </a:r>
            <a:r>
              <a:rPr lang="ar-SA" sz="3200" dirty="0" smtClean="0"/>
              <a:t> </a:t>
            </a:r>
            <a:endParaRPr lang="en-US" sz="3200" dirty="0" smtClean="0"/>
          </a:p>
          <a:p>
            <a:r>
              <a:rPr lang="ar-SA" sz="3200" dirty="0" smtClean="0">
                <a:solidFill>
                  <a:srgbClr val="00B050"/>
                </a:solidFill>
              </a:rPr>
              <a:t>الثاني</a:t>
            </a:r>
            <a:r>
              <a:rPr lang="ar-SA" sz="3200" dirty="0" smtClean="0"/>
              <a:t>:  عدالة التوزيع لهذه </a:t>
            </a:r>
            <a:r>
              <a:rPr lang="ar-SA" sz="3200" dirty="0" err="1" smtClean="0"/>
              <a:t>الثروات.</a:t>
            </a:r>
            <a:r>
              <a:rPr lang="ar-SA" sz="3200" dirty="0" smtClean="0"/>
              <a:t> </a:t>
            </a:r>
            <a:endParaRPr lang="en-US" sz="3200" dirty="0" smtClean="0"/>
          </a:p>
          <a:p>
            <a:r>
              <a:rPr lang="ar-SA" sz="3200" dirty="0" smtClean="0"/>
              <a:t>أما تفتيت الثروات فإن الله </a:t>
            </a:r>
            <a:r>
              <a:rPr lang="en-US" sz="3200" dirty="0" smtClean="0"/>
              <a:t>– </a:t>
            </a:r>
            <a:r>
              <a:rPr lang="ar-SA" sz="3200" dirty="0" smtClean="0"/>
              <a:t>تعالى </a:t>
            </a:r>
            <a:r>
              <a:rPr lang="en-US" sz="3200" dirty="0" smtClean="0"/>
              <a:t>– </a:t>
            </a:r>
            <a:r>
              <a:rPr lang="ar-SA" sz="3200" dirty="0" smtClean="0"/>
              <a:t>لما أباح في الإسلام التملك وفتح باب الاستثمار على مصراعيه دون قيد أو التزام إلا ما شرعه الله وهذا من شأنه تجميع كثير من الثروات في أيدي أفراد قلائل،  وهذا التجميع قد يؤدي عليه تحكم هؤلاء الأفراد في مقدرات الأمم والعبث في موازين العدل والانضباط</a:t>
            </a:r>
            <a:endParaRPr lang="ar-SA" sz="3200" dirty="0"/>
          </a:p>
        </p:txBody>
      </p:sp>
      <p:sp>
        <p:nvSpPr>
          <p:cNvPr id="4" name="عنصر نائب للتاريخ 3"/>
          <p:cNvSpPr>
            <a:spLocks noGrp="1"/>
          </p:cNvSpPr>
          <p:nvPr>
            <p:ph type="dt" sz="half" idx="10"/>
          </p:nvPr>
        </p:nvSpPr>
        <p:spPr/>
        <p:txBody>
          <a:bodyPr/>
          <a:lstStyle/>
          <a:p>
            <a:r>
              <a:rPr lang="ar-SA" smtClean="0"/>
              <a:t>08/11/35</a:t>
            </a:r>
            <a:endParaRPr lang="ar-SA"/>
          </a:p>
        </p:txBody>
      </p:sp>
      <p:sp>
        <p:nvSpPr>
          <p:cNvPr id="5" name="عنصر نائب للتذييل 4"/>
          <p:cNvSpPr>
            <a:spLocks noGrp="1"/>
          </p:cNvSpPr>
          <p:nvPr>
            <p:ph type="ftr" sz="quarter" idx="11"/>
          </p:nvPr>
        </p:nvSpPr>
        <p:spPr/>
        <p:txBody>
          <a:bodyPr/>
          <a:lstStyle/>
          <a:p>
            <a:r>
              <a:rPr lang="ar-SA" smtClean="0"/>
              <a:t>د. رقية عبد المقصود</a:t>
            </a:r>
            <a:endParaRPr lang="ar-SA"/>
          </a:p>
        </p:txBody>
      </p:sp>
      <p:sp>
        <p:nvSpPr>
          <p:cNvPr id="6" name="عنصر نائب لرقم الشريحة 5"/>
          <p:cNvSpPr>
            <a:spLocks noGrp="1"/>
          </p:cNvSpPr>
          <p:nvPr>
            <p:ph type="sldNum" sz="quarter" idx="12"/>
          </p:nvPr>
        </p:nvSpPr>
        <p:spPr/>
        <p:txBody>
          <a:bodyPr/>
          <a:lstStyle/>
          <a:p>
            <a:fld id="{B98E286B-4F1A-4D24-B6FA-0FB60642E212}" type="slidenum">
              <a:rPr lang="ar-SA" smtClean="0"/>
              <a:pPr/>
              <a:t>14</a:t>
            </a:fld>
            <a:endParaRPr lang="ar-SA"/>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flipV="1">
            <a:off x="457200" y="-1088570"/>
            <a:ext cx="8229600" cy="406400"/>
          </a:xfrm>
        </p:spPr>
        <p:txBody>
          <a:bodyPr>
            <a:normAutofit fontScale="90000"/>
          </a:bodyPr>
          <a:lstStyle/>
          <a:p>
            <a:endParaRPr lang="ar-SA" dirty="0"/>
          </a:p>
        </p:txBody>
      </p:sp>
      <p:sp>
        <p:nvSpPr>
          <p:cNvPr id="3" name="عنصر نائب للمحتوى 2"/>
          <p:cNvSpPr>
            <a:spLocks noGrp="1"/>
          </p:cNvSpPr>
          <p:nvPr>
            <p:ph idx="1"/>
          </p:nvPr>
        </p:nvSpPr>
        <p:spPr>
          <a:xfrm>
            <a:off x="457200" y="620688"/>
            <a:ext cx="8229600" cy="5703912"/>
          </a:xfrm>
        </p:spPr>
        <p:txBody>
          <a:bodyPr>
            <a:normAutofit fontScale="92500" lnSpcReduction="10000"/>
          </a:bodyPr>
          <a:lstStyle/>
          <a:p>
            <a:r>
              <a:rPr lang="ar-SA" sz="3200" dirty="0" smtClean="0"/>
              <a:t>ولذلك فإن الله </a:t>
            </a:r>
            <a:r>
              <a:rPr lang="en-US" sz="3200" dirty="0" smtClean="0"/>
              <a:t>– </a:t>
            </a:r>
            <a:r>
              <a:rPr lang="ar-SA" sz="3200" dirty="0" smtClean="0"/>
              <a:t>تعالى </a:t>
            </a:r>
            <a:r>
              <a:rPr lang="en-US" sz="3200" dirty="0" smtClean="0"/>
              <a:t>– </a:t>
            </a:r>
            <a:r>
              <a:rPr lang="ar-SA" sz="3200" dirty="0" err="1" smtClean="0"/>
              <a:t>قال: </a:t>
            </a:r>
            <a:r>
              <a:rPr lang="ar-SA" sz="3200" dirty="0" smtClean="0"/>
              <a:t>{كَيْ لَا يَكُونَ دُولَةً بَيْنَ الْأَغْنِيَاءِ </a:t>
            </a:r>
            <a:r>
              <a:rPr lang="ar-SA" sz="3200" dirty="0" err="1" smtClean="0"/>
              <a:t>مِنْكُمْ. .</a:t>
            </a:r>
            <a:r>
              <a:rPr lang="ar-SA" sz="3200" dirty="0" smtClean="0"/>
              <a:t> </a:t>
            </a:r>
            <a:r>
              <a:rPr lang="ar-SA" sz="3200" dirty="0" err="1" smtClean="0"/>
              <a:t>.</a:t>
            </a:r>
            <a:r>
              <a:rPr lang="ar-SA" sz="3200" dirty="0" smtClean="0"/>
              <a:t> </a:t>
            </a:r>
            <a:r>
              <a:rPr lang="ar-SA" sz="3200" dirty="0" err="1" smtClean="0"/>
              <a:t>.} </a:t>
            </a:r>
            <a:r>
              <a:rPr lang="ar-SA" sz="1900" dirty="0" smtClean="0"/>
              <a:t>[الحشر:  7]</a:t>
            </a:r>
            <a:r>
              <a:rPr lang="ar-SA" sz="3200" dirty="0" smtClean="0"/>
              <a:t> وعمل على تفتيت هذه الثروات بوسائل متعددة منها الميراث </a:t>
            </a:r>
            <a:r>
              <a:rPr lang="ar-SA" sz="3200" dirty="0" smtClean="0">
                <a:solidFill>
                  <a:srgbClr val="00B050"/>
                </a:solidFill>
              </a:rPr>
              <a:t>ويتضح ذلك من أمور </a:t>
            </a:r>
            <a:r>
              <a:rPr lang="ar-SA" sz="3200" dirty="0" err="1" smtClean="0">
                <a:solidFill>
                  <a:srgbClr val="00B050"/>
                </a:solidFill>
              </a:rPr>
              <a:t>أهمها:</a:t>
            </a:r>
            <a:r>
              <a:rPr lang="ar-SA" sz="3200" dirty="0" smtClean="0">
                <a:solidFill>
                  <a:srgbClr val="00B050"/>
                </a:solidFill>
              </a:rPr>
              <a:t> </a:t>
            </a:r>
            <a:endParaRPr lang="en-US" sz="3200" dirty="0" smtClean="0">
              <a:solidFill>
                <a:srgbClr val="00B050"/>
              </a:solidFill>
            </a:endParaRPr>
          </a:p>
          <a:p>
            <a:pPr lvl="0"/>
            <a:r>
              <a:rPr lang="ar-SA" sz="3200" dirty="0" smtClean="0">
                <a:solidFill>
                  <a:srgbClr val="FF0000"/>
                </a:solidFill>
              </a:rPr>
              <a:t>1</a:t>
            </a:r>
            <a:r>
              <a:rPr lang="ar-SA" sz="3200" dirty="0" smtClean="0"/>
              <a:t>-تقسيم التركات أثلاثًا وأرباعًا وأثمانًا ومن النادر أن ينفرد واحد </a:t>
            </a:r>
            <a:r>
              <a:rPr lang="ar-SA" sz="3200" dirty="0" err="1" smtClean="0"/>
              <a:t>بالتركة.</a:t>
            </a:r>
            <a:r>
              <a:rPr lang="ar-SA" sz="3200" dirty="0" smtClean="0"/>
              <a:t> </a:t>
            </a:r>
            <a:endParaRPr lang="en-US" sz="3200" dirty="0" smtClean="0"/>
          </a:p>
          <a:p>
            <a:pPr lvl="0"/>
            <a:r>
              <a:rPr lang="ar-SA" sz="3200" dirty="0" smtClean="0">
                <a:solidFill>
                  <a:srgbClr val="FF0000"/>
                </a:solidFill>
              </a:rPr>
              <a:t>2</a:t>
            </a:r>
            <a:r>
              <a:rPr lang="ar-SA" sz="3200" dirty="0" smtClean="0"/>
              <a:t>-التشديد على ضرورة إعطاء كل وارث </a:t>
            </a:r>
            <a:r>
              <a:rPr lang="ar-SA" sz="3200" dirty="0" err="1" smtClean="0"/>
              <a:t>حقه،  </a:t>
            </a:r>
            <a:r>
              <a:rPr lang="ar-SA" sz="3200" dirty="0" smtClean="0"/>
              <a:t>{لِلرِّجَالِ نَصِيبٌ مِمَّا تَرَكَ الْوَالِدَانِ وَالْأَقْرَبُونَ وَلِلنِّسَاءِ نَصِيبٌ مِمَّا تَرَكَ الْوَالِدَانِ وَالْأَقْرَبُونَ مِمَّا قَلَّ مِنْهُ أَوْ كَثُرَ نَصِيبًا </a:t>
            </a:r>
            <a:r>
              <a:rPr lang="ar-SA" sz="3200" dirty="0" err="1" smtClean="0"/>
              <a:t>مَفْرُوضًا </a:t>
            </a:r>
            <a:r>
              <a:rPr lang="ar-SA" sz="3200" dirty="0" smtClean="0"/>
              <a:t>(7</a:t>
            </a:r>
            <a:r>
              <a:rPr lang="ar-SA" sz="3200" dirty="0" err="1" smtClean="0"/>
              <a:t>) } </a:t>
            </a:r>
            <a:r>
              <a:rPr lang="ar-SA" sz="1900" dirty="0" smtClean="0"/>
              <a:t>[النساء:  7،  8</a:t>
            </a:r>
            <a:r>
              <a:rPr lang="ar-SA" sz="1900" dirty="0" err="1" smtClean="0"/>
              <a:t>]</a:t>
            </a:r>
            <a:endParaRPr lang="en-US" sz="1900" dirty="0" smtClean="0"/>
          </a:p>
          <a:p>
            <a:pPr lvl="0"/>
            <a:r>
              <a:rPr lang="ar-SA" sz="3200" dirty="0" smtClean="0">
                <a:solidFill>
                  <a:srgbClr val="FF0000"/>
                </a:solidFill>
              </a:rPr>
              <a:t>3</a:t>
            </a:r>
            <a:r>
              <a:rPr lang="ar-SA" sz="3200" dirty="0" smtClean="0"/>
              <a:t>- نقل أجزاء من الثروات من أسرة إلى أسرة عن طريق الزوجة والبنت المزوجة من أجنبي وقد ساوى الإسلام بين أتباعه فقد يتزوج الغني فقيرة والعكس مما يساعد على نقل أجزاء من الثروات وتداولها. </a:t>
            </a:r>
            <a:endParaRPr lang="en-US" sz="3200" dirty="0" smtClean="0"/>
          </a:p>
          <a:p>
            <a:endParaRPr lang="ar-SA" dirty="0"/>
          </a:p>
        </p:txBody>
      </p:sp>
      <p:sp>
        <p:nvSpPr>
          <p:cNvPr id="4" name="عنصر نائب للتاريخ 3"/>
          <p:cNvSpPr>
            <a:spLocks noGrp="1"/>
          </p:cNvSpPr>
          <p:nvPr>
            <p:ph type="dt" sz="half" idx="10"/>
          </p:nvPr>
        </p:nvSpPr>
        <p:spPr/>
        <p:txBody>
          <a:bodyPr/>
          <a:lstStyle/>
          <a:p>
            <a:r>
              <a:rPr lang="ar-SA" smtClean="0"/>
              <a:t>08/11/35</a:t>
            </a:r>
            <a:endParaRPr lang="ar-SA"/>
          </a:p>
        </p:txBody>
      </p:sp>
      <p:sp>
        <p:nvSpPr>
          <p:cNvPr id="5" name="عنصر نائب للتذييل 4"/>
          <p:cNvSpPr>
            <a:spLocks noGrp="1"/>
          </p:cNvSpPr>
          <p:nvPr>
            <p:ph type="ftr" sz="quarter" idx="11"/>
          </p:nvPr>
        </p:nvSpPr>
        <p:spPr/>
        <p:txBody>
          <a:bodyPr/>
          <a:lstStyle/>
          <a:p>
            <a:r>
              <a:rPr lang="ar-SA" smtClean="0"/>
              <a:t>د. رقية عبد المقصود</a:t>
            </a:r>
            <a:endParaRPr lang="ar-SA"/>
          </a:p>
        </p:txBody>
      </p:sp>
      <p:sp>
        <p:nvSpPr>
          <p:cNvPr id="6" name="عنصر نائب لرقم الشريحة 5"/>
          <p:cNvSpPr>
            <a:spLocks noGrp="1"/>
          </p:cNvSpPr>
          <p:nvPr>
            <p:ph type="sldNum" sz="quarter" idx="12"/>
          </p:nvPr>
        </p:nvSpPr>
        <p:spPr/>
        <p:txBody>
          <a:bodyPr/>
          <a:lstStyle/>
          <a:p>
            <a:fld id="{B98E286B-4F1A-4D24-B6FA-0FB60642E212}" type="slidenum">
              <a:rPr lang="ar-SA" smtClean="0"/>
              <a:pPr/>
              <a:t>15</a:t>
            </a:fld>
            <a:endParaRPr lang="ar-SA"/>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414</TotalTime>
  <Words>1474</Words>
  <Application>Microsoft Office PowerPoint</Application>
  <PresentationFormat>عرض على الشاشة (3:4)‏</PresentationFormat>
  <Paragraphs>107</Paragraphs>
  <Slides>15</Slides>
  <Notes>1</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تدفق</vt:lpstr>
      <vt:lpstr>المحاضرة الأولى</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الأولى</dc:title>
  <dc:creator>RQ</dc:creator>
  <cp:lastModifiedBy>osama</cp:lastModifiedBy>
  <cp:revision>53</cp:revision>
  <dcterms:created xsi:type="dcterms:W3CDTF">2014-08-29T12:25:28Z</dcterms:created>
  <dcterms:modified xsi:type="dcterms:W3CDTF">2014-09-04T23:55:58Z</dcterms:modified>
</cp:coreProperties>
</file>