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90" r:id="rId5"/>
    <p:sldId id="259" r:id="rId6"/>
    <p:sldId id="301" r:id="rId7"/>
    <p:sldId id="287" r:id="rId8"/>
    <p:sldId id="297" r:id="rId9"/>
    <p:sldId id="298" r:id="rId10"/>
    <p:sldId id="302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6" d="100"/>
          <a:sy n="66" d="100"/>
        </p:scale>
        <p:origin x="-402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    د/ جمال فرحات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6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 التمهيدية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عناصر المحاضرة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cs typeface="Arial" pitchFamily="34" charset="0"/>
              </a:rPr>
              <a:t>وصف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cs typeface="Arial" pitchFamily="34" charset="0"/>
              </a:rPr>
              <a:t>المصادر والمراجع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sz="40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40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4000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محتوى المقرر</a:t>
            </a:r>
            <a:endParaRPr lang="ar-SA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يتكون المقرر من محورين رئيسين: </a:t>
            </a:r>
          </a:p>
          <a:p>
            <a:r>
              <a:rPr lang="ar-SA" b="1" dirty="0" smtClean="0"/>
              <a:t>المحور الأول: </a:t>
            </a:r>
            <a:r>
              <a:rPr lang="ar-SA" dirty="0" smtClean="0"/>
              <a:t>نتكلم فيه عن التخريج من حيث تعريفه أهميته فوائده الغاية منه، وأهم المراحل التي مرّ </a:t>
            </a:r>
            <a:r>
              <a:rPr lang="ar-SA" dirty="0" err="1" smtClean="0"/>
              <a:t>بها</a:t>
            </a:r>
            <a:r>
              <a:rPr lang="ar-SA" dirty="0" smtClean="0"/>
              <a:t>.</a:t>
            </a:r>
            <a:endParaRPr lang="en-US" dirty="0" smtClean="0"/>
          </a:p>
          <a:p>
            <a:r>
              <a:rPr lang="ar-SA" b="1" dirty="0" smtClean="0"/>
              <a:t>المحور الثاني: </a:t>
            </a:r>
            <a:r>
              <a:rPr lang="ar-SA" dirty="0" smtClean="0"/>
              <a:t>نتكلم فيه عن أنواع التخريج وطرقه المعتبرة، والمؤلفات التي نستعين </a:t>
            </a:r>
            <a:r>
              <a:rPr lang="ar-SA" dirty="0" err="1" smtClean="0"/>
              <a:t>بها</a:t>
            </a:r>
            <a:r>
              <a:rPr lang="ar-SA" dirty="0" smtClean="0"/>
              <a:t> في كل طريقة.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524000"/>
            <a:ext cx="92202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1)- مقدمة عن مدى الحاجة إلى هذا العلم، وعلاقته بالسنة.</a:t>
            </a:r>
            <a:endParaRPr lang="en-US" sz="3600" dirty="0" smtClean="0"/>
          </a:p>
          <a:p>
            <a:r>
              <a:rPr lang="ar-SA" sz="3600" dirty="0" smtClean="0"/>
              <a:t>2)- تعريف التخريج لغة، </a:t>
            </a:r>
            <a:r>
              <a:rPr lang="ar-SA" sz="3600" dirty="0" err="1" smtClean="0"/>
              <a:t>وإطلاقاته</a:t>
            </a:r>
            <a:r>
              <a:rPr lang="ar-SA" sz="3600" dirty="0" smtClean="0"/>
              <a:t> عند المحدثين.</a:t>
            </a:r>
            <a:endParaRPr lang="en-US" sz="3600" dirty="0" smtClean="0"/>
          </a:p>
          <a:p>
            <a:r>
              <a:rPr lang="ar-SA" sz="3600" dirty="0" smtClean="0"/>
              <a:t>3)- تعريف التخريج اصطلاحا، وشرح مفرداته.</a:t>
            </a:r>
            <a:endParaRPr lang="en-US" sz="3600" dirty="0" smtClean="0"/>
          </a:p>
          <a:p>
            <a:r>
              <a:rPr lang="ar-SA" sz="3600" dirty="0" smtClean="0"/>
              <a:t>4)- فوائد التخريج والغاية منه.</a:t>
            </a:r>
            <a:endParaRPr lang="en-US" sz="3600" dirty="0" smtClean="0"/>
          </a:p>
          <a:p>
            <a:r>
              <a:rPr lang="ar-SA" sz="3600" dirty="0" smtClean="0"/>
              <a:t>5)- أنواع التخريج، والمراحل التي مرّ </a:t>
            </a:r>
            <a:r>
              <a:rPr lang="ar-SA" sz="3600" dirty="0" err="1" smtClean="0"/>
              <a:t>بها</a:t>
            </a:r>
            <a:r>
              <a:rPr lang="ar-SA" sz="3600" dirty="0" smtClean="0"/>
              <a:t>.</a:t>
            </a:r>
            <a:endParaRPr lang="en-US" sz="3600" dirty="0" smtClean="0"/>
          </a:p>
          <a:p>
            <a:r>
              <a:rPr lang="ar-SA" sz="3600" dirty="0" smtClean="0"/>
              <a:t>6)- أشهر كتب التخريج، والتعريف بأهمها.</a:t>
            </a:r>
            <a:endParaRPr lang="en-US" sz="3600" dirty="0" smtClean="0"/>
          </a:p>
          <a:p>
            <a:r>
              <a:rPr lang="ar-SA" sz="3600" dirty="0" smtClean="0"/>
              <a:t>7)- صياغة التخريج (وظائف المُخَرِّجْ).</a:t>
            </a:r>
            <a:endParaRPr lang="en-US" sz="36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تابــــــع...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678363"/>
          </a:xfrm>
        </p:spPr>
        <p:txBody>
          <a:bodyPr/>
          <a:lstStyle/>
          <a:p>
            <a:pPr rtl="1"/>
            <a:r>
              <a:rPr lang="ar-SA" sz="2400" dirty="0" smtClean="0"/>
              <a:t>8)- </a:t>
            </a:r>
            <a:r>
              <a:rPr lang="ar-SA" sz="2400" b="1" dirty="0" smtClean="0"/>
              <a:t>بيان طرق التخريج، وهي خمسة طرق كالتالي:</a:t>
            </a:r>
            <a:endParaRPr lang="en-US" sz="2400" b="1" dirty="0" smtClean="0"/>
          </a:p>
          <a:p>
            <a:pPr lvl="0" indent="-69850" rtl="1"/>
            <a:r>
              <a:rPr lang="ar-SA" sz="2400" dirty="0" smtClean="0"/>
              <a:t>أ- </a:t>
            </a:r>
            <a:r>
              <a:rPr lang="ar-SA" sz="2400" b="1" dirty="0" smtClean="0"/>
              <a:t>الطريقة الأولى</a:t>
            </a:r>
            <a:r>
              <a:rPr lang="ar-SA" sz="2400" dirty="0" smtClean="0"/>
              <a:t> : التخريج عن طريق معرفة راوي الحديث الأعلى من الصحابة، والمصنفات المساعدة في ذلك.</a:t>
            </a:r>
            <a:endParaRPr lang="en-US" sz="2400" dirty="0" smtClean="0"/>
          </a:p>
          <a:p>
            <a:pPr lvl="0" indent="-69850" rtl="1"/>
            <a:r>
              <a:rPr lang="ar-SA" sz="2400" dirty="0" smtClean="0"/>
              <a:t>ب- </a:t>
            </a:r>
            <a:r>
              <a:rPr lang="ar-SA" sz="2400" b="1" dirty="0" smtClean="0"/>
              <a:t>الطريقة الثانية</a:t>
            </a:r>
            <a:r>
              <a:rPr lang="ar-SA" sz="2400" dirty="0" smtClean="0"/>
              <a:t>: التخريج عن طريق معرفة أول لفظ من متن الحديث، والمصنفات المساعدة في ذلك.</a:t>
            </a:r>
            <a:endParaRPr lang="en-US" sz="2400" dirty="0" smtClean="0"/>
          </a:p>
          <a:p>
            <a:pPr lvl="0" indent="-69850" rtl="1"/>
            <a:r>
              <a:rPr lang="ar-SA" sz="2400" dirty="0" smtClean="0"/>
              <a:t>ج- </a:t>
            </a:r>
            <a:r>
              <a:rPr lang="ar-SA" sz="2400" b="1" dirty="0" smtClean="0"/>
              <a:t>الطريقة الثالثة:</a:t>
            </a:r>
            <a:r>
              <a:rPr lang="ar-SA" sz="2400" dirty="0" smtClean="0"/>
              <a:t> التخريج عن طريق معرفة لفظ (بارز أو يقل دورانه) من أي جزء من متن الحديث، والمصنفات المساعدة في ذلك.</a:t>
            </a:r>
            <a:r>
              <a:rPr lang="ar-SA" sz="2400" b="1" dirty="0" smtClean="0"/>
              <a:t> </a:t>
            </a:r>
            <a:endParaRPr lang="en-US" sz="2400" dirty="0" smtClean="0"/>
          </a:p>
          <a:p>
            <a:pPr lvl="0" indent="-69850" rtl="1"/>
            <a:r>
              <a:rPr lang="ar-SA" sz="2400" dirty="0" smtClean="0"/>
              <a:t>د- </a:t>
            </a:r>
            <a:r>
              <a:rPr lang="ar-SA" sz="2400" b="1" dirty="0" smtClean="0"/>
              <a:t>الطريقة الرابعة </a:t>
            </a:r>
            <a:r>
              <a:rPr lang="ar-SA" sz="2400" dirty="0" smtClean="0"/>
              <a:t>: التخريج عن طريق معرفة موضوع الحديث, أو موضوع من موضوعاته إن كـان يشتمل علـى عدد من الموضوعات، والمصنفات المساعدة في ذلك.</a:t>
            </a:r>
            <a:endParaRPr lang="en-US" sz="2400" dirty="0" smtClean="0"/>
          </a:p>
          <a:p>
            <a:pPr marL="985838" lvl="0" indent="-712788" rtl="1"/>
            <a:r>
              <a:rPr lang="ar-SA" sz="2400" dirty="0" smtClean="0"/>
              <a:t>هـ - </a:t>
            </a:r>
            <a:r>
              <a:rPr lang="ar-SA" sz="2400" b="1" dirty="0" smtClean="0"/>
              <a:t>الطريقة الخامسة:</a:t>
            </a:r>
            <a:r>
              <a:rPr lang="ar-SA" sz="2400" dirty="0" smtClean="0"/>
              <a:t> التخريج عن طريق النظر في صفات خاصة في سند الحديث أو متنه، والمصنفات المساعدة في ذلك.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rtl="1">
              <a:buNone/>
            </a:pPr>
            <a:r>
              <a:rPr lang="ar-SA" sz="2800" dirty="0" smtClean="0"/>
              <a:t>	أن يكون الطالب والطالبة قادرا على أن : </a:t>
            </a:r>
            <a:endParaRPr lang="en-US" sz="2800" dirty="0" smtClean="0"/>
          </a:p>
          <a:p>
            <a:pPr rtl="1"/>
            <a:r>
              <a:rPr lang="ar-SA" sz="2800" dirty="0" smtClean="0"/>
              <a:t>- يوازن بين طرق تخريج الحديث.</a:t>
            </a:r>
            <a:endParaRPr lang="en-US" sz="2800" dirty="0" smtClean="0"/>
          </a:p>
          <a:p>
            <a:pPr rtl="1"/>
            <a:r>
              <a:rPr lang="ar-SA" sz="2800" dirty="0" smtClean="0"/>
              <a:t>- يشرح مناهج الكتب المخرج منها.</a:t>
            </a:r>
            <a:endParaRPr lang="en-US" sz="2800" dirty="0" smtClean="0"/>
          </a:p>
          <a:p>
            <a:pPr rtl="1"/>
            <a:r>
              <a:rPr lang="ar-SA" sz="2800" dirty="0" smtClean="0"/>
              <a:t>- يذكر الكتب المصنفة في التخريج.</a:t>
            </a:r>
            <a:endParaRPr lang="en-US" sz="2800" dirty="0" smtClean="0"/>
          </a:p>
          <a:p>
            <a:pPr rtl="1"/>
            <a:r>
              <a:rPr lang="ar-SA" sz="2800" dirty="0" smtClean="0"/>
              <a:t>- يصوغ تخريج الحديث صياغة علمية منهجية.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</a:t>
            </a:r>
            <a:endParaRPr lang="en-US" b="1" dirty="0" smtClean="0"/>
          </a:p>
          <a:p>
            <a:pPr lvl="0"/>
            <a:r>
              <a:rPr lang="ar-SA" b="1" dirty="0" smtClean="0"/>
              <a:t>أصول التخريج ودراسة الأسانيد، </a:t>
            </a:r>
            <a:r>
              <a:rPr lang="ar-SA" b="1" dirty="0" err="1" smtClean="0"/>
              <a:t>د</a:t>
            </a:r>
            <a:r>
              <a:rPr lang="ar-SA" b="1" dirty="0" smtClean="0"/>
              <a:t>. محمود الطحان، مكتبة المعارف للنشر والتوزيع، الرياض. </a:t>
            </a:r>
            <a:endParaRPr lang="en-US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248400" y="2590800"/>
            <a:ext cx="32766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r>
              <a:rPr lang="ar-SA" sz="3600" dirty="0" smtClean="0">
                <a:solidFill>
                  <a:srgbClr val="FF0000"/>
                </a:solidFill>
                <a:latin typeface="+mj-lt"/>
                <a:ea typeface="+mj-ea"/>
              </a:rPr>
              <a:t>الكتاب متوفر لدى:</a:t>
            </a:r>
          </a:p>
          <a:p>
            <a:pPr algn="just" eaLnBrk="1" hangingPunct="1"/>
            <a:r>
              <a:rPr lang="ar-SA" sz="3200" dirty="0" smtClean="0"/>
              <a:t>- مكتبة الرشد</a:t>
            </a:r>
          </a:p>
          <a:p>
            <a:pPr algn="just" eaLnBrk="1" hangingPunct="1"/>
            <a:r>
              <a:rPr lang="ar-SA" sz="3200" dirty="0" smtClean="0"/>
              <a:t>- مكتبة ابن </a:t>
            </a:r>
            <a:r>
              <a:rPr lang="ar-SA" sz="3200" dirty="0" err="1" smtClean="0"/>
              <a:t>الجوزي</a:t>
            </a:r>
            <a:endParaRPr lang="ar-SA" sz="3200" dirty="0"/>
          </a:p>
          <a:p>
            <a:pPr algn="just" eaLnBrk="1" hangingPunct="1">
              <a:buFontTx/>
              <a:buChar char="-"/>
            </a:pPr>
            <a:r>
              <a:rPr lang="ar-SA" sz="3200" dirty="0"/>
              <a:t> </a:t>
            </a:r>
            <a:r>
              <a:rPr lang="ar-SA" sz="3200" dirty="0" smtClean="0"/>
              <a:t>مكتبة </a:t>
            </a:r>
            <a:r>
              <a:rPr lang="ar-SA" sz="3200" dirty="0" err="1" smtClean="0"/>
              <a:t>العبيكان</a:t>
            </a:r>
            <a:endParaRPr lang="ar-SA" sz="3200" dirty="0"/>
          </a:p>
          <a:p>
            <a:pPr algn="just" eaLnBrk="1" hangingPunct="1">
              <a:buFontTx/>
              <a:buChar char="-"/>
            </a:pPr>
            <a:r>
              <a:rPr lang="ar-SA" sz="3200" dirty="0"/>
              <a:t> </a:t>
            </a:r>
            <a:r>
              <a:rPr lang="ar-SA" sz="3200" dirty="0" smtClean="0"/>
              <a:t>مكتبة الضامر</a:t>
            </a:r>
            <a:endParaRPr lang="ar-SA" sz="3200" dirty="0"/>
          </a:p>
        </p:txBody>
      </p:sp>
      <p:pic>
        <p:nvPicPr>
          <p:cNvPr id="1026" name="Picture 2" descr="F:\الكتاب المقر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362200"/>
            <a:ext cx="35052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4616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المراجع المساعدة:</a:t>
            </a:r>
            <a:endParaRPr lang="en-US" sz="2400" b="1" dirty="0" smtClean="0"/>
          </a:p>
          <a:p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</a:t>
            </a:r>
            <a:r>
              <a:rPr lang="ar-SA" sz="2400" b="1" dirty="0" smtClean="0"/>
              <a:t>الواضح في فن التخريج ودراسة الأسانيد. مجموعة من المؤلفين . د. سلطان </a:t>
            </a:r>
            <a:r>
              <a:rPr lang="ar-SA" sz="2400" b="1" dirty="0" err="1" smtClean="0"/>
              <a:t>العكايلة</a:t>
            </a:r>
            <a:r>
              <a:rPr lang="ar-SA" sz="2400" b="1" dirty="0" smtClean="0"/>
              <a:t> وآخرون.</a:t>
            </a:r>
            <a:r>
              <a:rPr lang="en-US" sz="2400" b="1" dirty="0" smtClean="0"/>
              <a:t> </a:t>
            </a:r>
            <a:r>
              <a:rPr lang="ar-SA" sz="2400" b="1" dirty="0" smtClean="0"/>
              <a:t> إصدار جمعية الحديث الشريف، دار حامد، عمان، الأردن.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</a:t>
            </a:r>
            <a:r>
              <a:rPr lang="ar-SA" sz="2400" b="1" dirty="0" smtClean="0"/>
              <a:t>استخراج الآيات والأحاديث في الأبحاث العلمية </a:t>
            </a:r>
            <a:r>
              <a:rPr lang="ar-SA" sz="2400" b="1" dirty="0" err="1" smtClean="0"/>
              <a:t>د</a:t>
            </a:r>
            <a:r>
              <a:rPr lang="ar-SA" sz="2400" b="1" dirty="0" smtClean="0"/>
              <a:t>. عبد الله بن ضيف الله </a:t>
            </a:r>
            <a:r>
              <a:rPr lang="ar-SA" sz="2400" b="1" dirty="0" err="1" smtClean="0"/>
              <a:t>الرحيلي</a:t>
            </a:r>
            <a:r>
              <a:rPr lang="ar-SA" sz="2400" b="1" dirty="0" smtClean="0"/>
              <a:t>. دار المسلم للنشر والتوزيع، الرياض.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</a:t>
            </a:r>
            <a:r>
              <a:rPr lang="ar-SA" sz="2400" b="1" dirty="0" smtClean="0"/>
              <a:t>علم تخريج الحديث ونقده . د. </a:t>
            </a:r>
            <a:r>
              <a:rPr lang="ar-SA" sz="2400" b="1" dirty="0" err="1" smtClean="0"/>
              <a:t>عداب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الحمش</a:t>
            </a:r>
            <a:r>
              <a:rPr lang="ar-SA" sz="2400" b="1" dirty="0" smtClean="0"/>
              <a:t>. دار الفرقان، عمان، الأردن.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ar-SA" sz="2400" b="1" dirty="0" smtClean="0"/>
              <a:t>المواقع الالكترونية : - موقع المكتبة الشاملة،  - موقع شبكة السنة النبوية وعلومها</a:t>
            </a:r>
            <a:endParaRPr lang="en-US" b="1" dirty="0" smtClean="0"/>
          </a:p>
          <a:p>
            <a:r>
              <a:rPr lang="en-US" sz="2800" dirty="0" smtClean="0"/>
              <a:t> 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449</Words>
  <Application>Microsoft Office PowerPoint</Application>
  <PresentationFormat>A4 Paper (210x297 mm)‎</PresentationFormat>
  <Paragraphs>75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</vt:lpstr>
      <vt:lpstr>محتوى المقرر</vt:lpstr>
      <vt:lpstr>وصف المقرر:</vt:lpstr>
      <vt:lpstr>تابــــــع...</vt:lpstr>
      <vt:lpstr>أهداف المقرر</vt:lpstr>
      <vt:lpstr>المراجع والمصادر التعليمية</vt:lpstr>
      <vt:lpstr>المراجع والمصادر المساعدة</vt:lpstr>
      <vt:lpstr>توزيع الدرجات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127</cp:revision>
  <dcterms:created xsi:type="dcterms:W3CDTF">2009-10-14T19:14:34Z</dcterms:created>
  <dcterms:modified xsi:type="dcterms:W3CDTF">2011-09-27T13:17:15Z</dcterms:modified>
</cp:coreProperties>
</file>