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59" r:id="rId5"/>
    <p:sldId id="287" r:id="rId6"/>
    <p:sldId id="303" r:id="rId7"/>
    <p:sldId id="304" r:id="rId8"/>
    <p:sldId id="290" r:id="rId9"/>
    <p:sldId id="300" r:id="rId10"/>
    <p:sldId id="297" r:id="rId11"/>
    <p:sldId id="301" r:id="rId12"/>
    <p:sldId id="298" r:id="rId13"/>
    <p:sldId id="295" r:id="rId14"/>
    <p:sldId id="299" r:id="rId15"/>
    <p:sldId id="302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009900"/>
    <a:srgbClr val="FF3300"/>
    <a:srgbClr val="709256"/>
    <a:srgbClr val="AD9968"/>
    <a:srgbClr val="3B84AF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6" d="100"/>
          <a:sy n="66" d="100"/>
        </p:scale>
        <p:origin x="-402" y="-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dirty="0" smtClean="0"/>
              <a:t> </a:t>
            </a:r>
            <a:r>
              <a:rPr lang="en-US" sz="2800" dirty="0" smtClean="0"/>
              <a:t>    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/>
            <a:r>
              <a:rPr lang="ar-SA" sz="2800" dirty="0" smtClean="0"/>
              <a:t>     </a:t>
            </a:r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د/ جمال فرحات </a:t>
            </a:r>
            <a:r>
              <a:rPr lang="ar-SA" sz="28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28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1148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أشهر كتب التخريج.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أشهر كتب التخريج مرتبة حسب مواضيع الكتب المخرجة.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التعريف بأهم كتب التخريج، وهي:</a:t>
            </a:r>
          </a:p>
          <a:p>
            <a:pPr rtl="1" eaLnBrk="1" hangingPunct="1"/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1- نصب الراية بتخريج أحاديث الهداية، لجمال الدين </a:t>
            </a:r>
            <a:r>
              <a:rPr lang="ar-SA" sz="2800" b="1" dirty="0" err="1" smtClean="0">
                <a:solidFill>
                  <a:srgbClr val="000000"/>
                </a:solidFill>
                <a:cs typeface="Arabic Transparent" pitchFamily="2" charset="-78"/>
              </a:rPr>
              <a:t>الزيلعي</a:t>
            </a:r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</a:p>
          <a:p>
            <a:pPr rtl="1" eaLnBrk="1" hangingPunct="1"/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2- الدراية بتخريج أحاديث الهداية، لابن حجر العسقلاني.</a:t>
            </a:r>
          </a:p>
          <a:p>
            <a:pPr rtl="1" eaLnBrk="1" hangingPunct="1"/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3- التلخيص </a:t>
            </a:r>
            <a:r>
              <a:rPr lang="ar-SA" sz="2800" b="1" dirty="0" err="1" smtClean="0">
                <a:solidFill>
                  <a:srgbClr val="000000"/>
                </a:solidFill>
                <a:cs typeface="Arabic Transparent" pitchFamily="2" charset="-78"/>
              </a:rPr>
              <a:t>الحبير</a:t>
            </a:r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 بتخريج أحاديث الشرح الكبير، لابن حجر العسقلاني.</a:t>
            </a:r>
          </a:p>
          <a:p>
            <a:pPr rtl="1" eaLnBrk="1" hangingPunct="1"/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4- المغني عن حمل الأسفار في الأسفار في تخريج ما في الإحياء من الأخبار، للعراقي.</a:t>
            </a:r>
          </a:p>
          <a:p>
            <a:pPr rtl="1" eaLnBrk="1" hangingPunct="1"/>
            <a:endParaRPr lang="ar-SA" sz="2800" b="1" dirty="0" smtClean="0">
              <a:solidFill>
                <a:srgbClr val="009900"/>
              </a:solidFill>
              <a:cs typeface="Arabic Transparent" pitchFamily="2" charset="-78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4000" dirty="0" smtClean="0">
                <a:solidFill>
                  <a:srgbClr val="C00000"/>
                </a:solidFill>
                <a:cs typeface="Arial" pitchFamily="34" charset="0"/>
              </a:rPr>
              <a:t>كتب التخريج (أشهرالمؤلفات في تخريج الأحاديث)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379577"/>
            <a:ext cx="9296400" cy="49244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(المقصود بالتخريج هنا </a:t>
            </a:r>
            <a:r>
              <a:rPr lang="ar-SA" sz="2800" b="1" dirty="0" err="1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عزو</a:t>
            </a:r>
            <a:r>
              <a:rPr lang="ar-SA" sz="28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 أحاديث كتاب معين إلى مصادره الأصلية)</a:t>
            </a:r>
          </a:p>
          <a:p>
            <a:pPr algn="ctr"/>
            <a:endParaRPr lang="ar-SA" sz="1400" dirty="0" smtClean="0">
              <a:solidFill>
                <a:srgbClr val="FF0000"/>
              </a:solidFill>
              <a:cs typeface="+mj-cs"/>
            </a:endParaRPr>
          </a:p>
          <a:p>
            <a:pPr algn="ctr"/>
            <a:r>
              <a:rPr lang="ar-SA" sz="2400" b="1" dirty="0" smtClean="0">
                <a:solidFill>
                  <a:srgbClr val="002060"/>
                </a:solidFill>
                <a:latin typeface="+mn-lt"/>
                <a:cs typeface="Arabic Transparent" pitchFamily="2" charset="-78"/>
              </a:rPr>
              <a:t>اعتنى العلماء بالتخريج وألفوا في تخريج الأحاديث الواردة في كتب التفسير, والفقه والأصول, والعقائد, والزهد، والسيرة، واللغة, ومن أهم هذه المؤلفات المطبوعة:</a:t>
            </a:r>
          </a:p>
          <a:p>
            <a:pPr algn="ctr"/>
            <a:endParaRPr lang="ar-SA" sz="1600" dirty="0" smtClean="0">
              <a:cs typeface="+mj-cs"/>
            </a:endParaRPr>
          </a:p>
          <a:p>
            <a:r>
              <a:rPr lang="ar-SA" sz="2400" b="1" dirty="0" smtClean="0">
                <a:cs typeface="+mj-cs"/>
              </a:rPr>
              <a:t>1-   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تخريج الأحاديث والآثار الواقعة في الكشاف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للزمخشري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، لجمال الدين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الزيلعي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.</a:t>
            </a:r>
            <a:endParaRPr lang="en-US" sz="2400" b="1" dirty="0" smtClean="0">
              <a:solidFill>
                <a:srgbClr val="000000"/>
              </a:solidFill>
              <a:latin typeface="+mn-lt"/>
              <a:cs typeface="Arabic Transparent" pitchFamily="2" charset="-78"/>
            </a:endParaRPr>
          </a:p>
          <a:p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2-  الفتح السماوي في تخريج أحاديث البيضاوي، لعبد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الرؤوف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المناوي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.</a:t>
            </a:r>
            <a:endParaRPr lang="en-US" sz="2400" b="1" dirty="0" smtClean="0">
              <a:solidFill>
                <a:srgbClr val="000000"/>
              </a:solidFill>
              <a:latin typeface="+mn-lt"/>
              <a:cs typeface="Arabic Transparent" pitchFamily="2" charset="-78"/>
            </a:endParaRPr>
          </a:p>
          <a:p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3-  كشف المناهج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والتناقيح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 في تخريج أحاديث المصابيح، لمحمد بن إبراهيم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المُناوي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.</a:t>
            </a:r>
            <a:endParaRPr lang="en-US" sz="2400" b="1" dirty="0" smtClean="0">
              <a:solidFill>
                <a:srgbClr val="000000"/>
              </a:solidFill>
              <a:latin typeface="+mn-lt"/>
              <a:cs typeface="Arabic Transparent" pitchFamily="2" charset="-78"/>
            </a:endParaRPr>
          </a:p>
          <a:p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4-  نصب الراية في تخريج أحاديث الهداية </a:t>
            </a:r>
            <a:r>
              <a:rPr lang="ar-SA" sz="2400" b="1" dirty="0" err="1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للمرغيناني</a:t>
            </a:r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، لجمل الدين </a:t>
            </a:r>
            <a:r>
              <a:rPr lang="ar-SA" sz="2400" b="1" dirty="0" err="1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الزيلعي</a:t>
            </a:r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.</a:t>
            </a:r>
            <a:endParaRPr lang="en-US" sz="2400" b="1" dirty="0" smtClean="0">
              <a:solidFill>
                <a:srgbClr val="FF0000"/>
              </a:solidFill>
              <a:latin typeface="+mn-lt"/>
              <a:cs typeface="Arabic Transparent" pitchFamily="2" charset="-78"/>
            </a:endParaRPr>
          </a:p>
          <a:p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5-  الدراية في تخريج أحاديث الهداية </a:t>
            </a:r>
            <a:r>
              <a:rPr lang="ar-SA" sz="2400" b="1" dirty="0" err="1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للمرغيناني</a:t>
            </a:r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، لابن حجر العسقلاني.</a:t>
            </a:r>
            <a:endParaRPr lang="en-US" sz="2400" b="1" dirty="0" smtClean="0">
              <a:solidFill>
                <a:srgbClr val="FF0000"/>
              </a:solidFill>
              <a:latin typeface="+mn-lt"/>
              <a:cs typeface="Arabic Transparent" pitchFamily="2" charset="-78"/>
            </a:endParaRPr>
          </a:p>
          <a:p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6-  البدر المنير في تخريج الأحاديث والآثار الواقعة في الشرح الكبير للرافعي، لسراج الدين عمر بن الملقن.</a:t>
            </a:r>
            <a:endParaRPr lang="en-US" sz="2400" b="1" dirty="0" smtClean="0">
              <a:solidFill>
                <a:srgbClr val="FF0000"/>
              </a:solidFill>
              <a:latin typeface="+mn-lt"/>
              <a:cs typeface="Arabic Transparent" pitchFamily="2" charset="-78"/>
            </a:endParaRPr>
          </a:p>
          <a:p>
            <a:endParaRPr lang="ar-SA" sz="2000" dirty="0" smtClean="0">
              <a:cs typeface="Akhbar MT" pitchFamily="2" charset="-78"/>
            </a:endParaRPr>
          </a:p>
          <a:p>
            <a:pPr algn="ctr"/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تابــــــــــــــــــع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372600" cy="4191000"/>
          </a:xfrm>
        </p:spPr>
        <p:txBody>
          <a:bodyPr/>
          <a:lstStyle/>
          <a:p>
            <a:pPr algn="just" rtl="1">
              <a:spcBef>
                <a:spcPct val="0"/>
              </a:spcBef>
              <a:buNone/>
            </a:pPr>
            <a:r>
              <a:rPr lang="ar-SA" sz="2800" dirty="0" smtClean="0"/>
              <a:t>  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7-  التلخيص </a:t>
            </a:r>
            <a:r>
              <a:rPr lang="ar-SA" sz="2400" b="1" dirty="0" err="1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الحبير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 في تخريج أحاديث الشرح الكبير للرافعي، لابن حجر العسقلاني.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800" dirty="0" smtClean="0">
                <a:latin typeface="Arial" pitchFamily="34" charset="0"/>
                <a:cs typeface="+mj-cs"/>
              </a:rPr>
              <a:t>  </a:t>
            </a: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8-  تخريج أحاديث شرح العقائد لسعد الدين </a:t>
            </a:r>
            <a:r>
              <a:rPr lang="ar-SA" sz="2400" b="1" dirty="0" err="1" smtClean="0">
                <a:solidFill>
                  <a:srgbClr val="000000"/>
                </a:solidFill>
                <a:cs typeface="Arabic Transparent" pitchFamily="2" charset="-78"/>
              </a:rPr>
              <a:t>التفتزاني</a:t>
            </a: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، للحافظ السيوطي.</a:t>
            </a:r>
            <a:endParaRPr lang="en-US" sz="2400" b="1" dirty="0" smtClean="0">
              <a:solidFill>
                <a:srgbClr val="000000"/>
              </a:solidFill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  9-  تحفة الطالب بمعرفة أحاديث مختصر ابن الحاجب، لابن كثير.</a:t>
            </a:r>
            <a:endParaRPr lang="en-US" sz="2400" b="1" dirty="0" smtClean="0">
              <a:solidFill>
                <a:srgbClr val="000000"/>
              </a:solidFill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 10- مُوافقة الخبر الخبر بتخريج أحاديث المنهاج والمختصر، لابن حجر العسقلاني.</a:t>
            </a:r>
            <a:endParaRPr lang="en-US" sz="2400" b="1" dirty="0" smtClean="0">
              <a:solidFill>
                <a:srgbClr val="000000"/>
              </a:solidFill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11-  مناهل الصفا في تخريج أحاديث الشفا للقاضي </a:t>
            </a:r>
            <a:r>
              <a:rPr lang="ar-SA" sz="2400" b="1" dirty="0" err="1" smtClean="0">
                <a:solidFill>
                  <a:srgbClr val="000000"/>
                </a:solidFill>
                <a:cs typeface="Arabic Transparent" pitchFamily="2" charset="-78"/>
              </a:rPr>
              <a:t>عياض</a:t>
            </a: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، للسيوطي.</a:t>
            </a:r>
            <a:endParaRPr lang="en-US" sz="2400" b="1" dirty="0" smtClean="0">
              <a:solidFill>
                <a:srgbClr val="000000"/>
              </a:solidFill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12-  المغني عن حمل الأسفار في الأسفار في تخريج ما في الإحياء من الأخبار، للعراقي.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latin typeface="Arial" pitchFamily="34" charset="0"/>
                <a:cs typeface="Arabic Transparent" pitchFamily="2" charset="-78"/>
              </a:rPr>
              <a:t>13-  نتائج الأفكار بتخريج أحاديث الأذكار للنووي، للحافظ ابن حجر العسقلاني.</a:t>
            </a:r>
            <a:endParaRPr lang="en-US" sz="2400" b="1" dirty="0" smtClean="0">
              <a:latin typeface="Arial" pitchFamily="34" charset="0"/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14-  إرواء الغليل في تخريج أحاديث منار السبيل لابن </a:t>
            </a:r>
            <a:r>
              <a:rPr lang="ar-SA" sz="2400" b="1" dirty="0" err="1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ضويان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، للشيخ ناصر الدين الألباني.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800" dirty="0" smtClean="0">
                <a:solidFill>
                  <a:srgbClr val="FF0000"/>
                </a:solidFill>
                <a:latin typeface="Arial" pitchFamily="34" charset="0"/>
                <a:cs typeface="+mj-cs"/>
              </a:rPr>
              <a:t>15- 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سلسلة الأحاديث الصحيحة والضعيفة، للشيخ ناصر الدين الألباني أيضا، وهو من أهم المؤلفات المعاصرة.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rgbClr val="FF0000"/>
                </a:solidFill>
                <a:cs typeface="Arabic Transparent" pitchFamily="2" charset="-78"/>
              </a:rPr>
              <a:t>أشهر كتب التخريج مرتبة حسب مواضيع الكتب المخرجة </a:t>
            </a:r>
            <a:endParaRPr lang="en-US" sz="3200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 </a:t>
            </a:r>
            <a:r>
              <a:rPr lang="ar-SA" sz="1800" b="1" dirty="0" smtClean="0">
                <a:solidFill>
                  <a:srgbClr val="FF0000"/>
                </a:solidFill>
              </a:rPr>
              <a:t>أسماء الكتب :                                                                                  أسماء المؤلفين :</a:t>
            </a:r>
            <a:endParaRPr lang="en-US" sz="1800" dirty="0" smtClean="0">
              <a:solidFill>
                <a:srgbClr val="FF0000"/>
              </a:solidFill>
            </a:endParaRPr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أولا : من الكتب التي تخرج كتباً فقهية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أ- فقه حنفي:</a:t>
            </a:r>
            <a:r>
              <a:rPr lang="en-US" sz="1600" b="1" dirty="0" smtClean="0">
                <a:solidFill>
                  <a:srgbClr val="009900"/>
                </a:solidFill>
              </a:rPr>
              <a:t> 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 -  نصب الراية لأحاديث الهداية </a:t>
            </a:r>
            <a:r>
              <a:rPr lang="ar-SA" sz="1600" b="1" dirty="0" err="1" smtClean="0"/>
              <a:t>للمرغيناني</a:t>
            </a:r>
            <a:r>
              <a:rPr lang="ar-SA" sz="1600" b="1" dirty="0" smtClean="0"/>
              <a:t> ت593هـ                                         - لعبد الله بن يوسف الزيلعي  ت762هـ </a:t>
            </a:r>
            <a:endParaRPr lang="en-US" sz="1600" dirty="0" smtClean="0"/>
          </a:p>
          <a:p>
            <a:pPr rtl="1"/>
            <a:r>
              <a:rPr lang="ar-SA" sz="1600" b="1" dirty="0" smtClean="0"/>
              <a:t> - الدراية في تخريج أحاديث الهداية </a:t>
            </a:r>
            <a:r>
              <a:rPr lang="ar-SA" sz="1600" b="1" dirty="0" err="1" smtClean="0"/>
              <a:t>للمرغيناني</a:t>
            </a:r>
            <a:r>
              <a:rPr lang="ar-SA" sz="1600" b="1" dirty="0" smtClean="0"/>
              <a:t> ت593هـ                                    - لابن حجر العسقلاني  ت852هـ 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ب- فقه مالكي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- الهداية في تخريج أحاديث البداية لابن رشد القرطبي ت595هـ                           - لأحمد بن الصديق الغماري  ت1380هـ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ج- فقه شافعي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 - تخريج أحاديث المهذب للشيرازي ت476هـ                                                - لمحمد بن موسى الحازمي  ت584هـ</a:t>
            </a:r>
            <a:endParaRPr lang="en-US" sz="1600" b="1" dirty="0" smtClean="0"/>
          </a:p>
          <a:p>
            <a:pPr rtl="1"/>
            <a:r>
              <a:rPr lang="ar-SA" sz="1600" b="1" dirty="0" smtClean="0"/>
              <a:t>   - البدر المنير في تخريج الأحاديث والآثار الواقعة في الشرح الكبير للرافعي              - لعمر بن علي بن الملقن  ت804هـ</a:t>
            </a:r>
            <a:endParaRPr lang="en-US" sz="1600" dirty="0" smtClean="0"/>
          </a:p>
          <a:p>
            <a:pPr rtl="1"/>
            <a:r>
              <a:rPr lang="ar-SA" sz="1600" b="1" dirty="0" smtClean="0"/>
              <a:t>   - التلخيص </a:t>
            </a:r>
            <a:r>
              <a:rPr lang="ar-SA" sz="1600" b="1" dirty="0" err="1" smtClean="0"/>
              <a:t>الحبير</a:t>
            </a:r>
            <a:r>
              <a:rPr lang="ar-SA" sz="1600" b="1" dirty="0" smtClean="0"/>
              <a:t> في تخريج شرح الوجيز الكبير للرافعي ت623هـ                       - لابن حجر العسقلاني  ت 852هـ  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د- فقه حنبلي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- إرواء الغليل في تخريج أحاديث منار السبيل لإبراهيم بن </a:t>
            </a:r>
            <a:r>
              <a:rPr lang="ar-SA" sz="1600" b="1" dirty="0" err="1" smtClean="0"/>
              <a:t>ضويان</a:t>
            </a:r>
            <a:r>
              <a:rPr lang="ar-SA" sz="1600" b="1" dirty="0" smtClean="0"/>
              <a:t> ت1352هـ            - لناصر الدين الألباني ت1420هـ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3300"/>
                </a:solidFill>
                <a:cs typeface="Arabic Transparent" pitchFamily="2" charset="-78"/>
              </a:rPr>
              <a:t>تابــــــع</a:t>
            </a:r>
            <a:endParaRPr lang="en-US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ar-SA" sz="1800" b="1" dirty="0" smtClean="0">
                <a:solidFill>
                  <a:srgbClr val="FF0000"/>
                </a:solidFill>
              </a:rPr>
              <a:t>أسماء الكتب :                                                                            أسماء المؤلفين :</a:t>
            </a:r>
            <a:endParaRPr lang="en-US" sz="1800" dirty="0" smtClean="0">
              <a:solidFill>
                <a:srgbClr val="FF0000"/>
              </a:solidFill>
            </a:endParaRPr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ثانيا : من الكتب التي تخرج كتبا في الأصول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- تخريج أحاديث المختصر الكبير لعثمان بن عمر بن الحاجب ت646هـ          - لمحمد بن أحمد عبد الهادي المقدسي ت744هـ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ثالثا : من الكتب التي تخرج كتبا في التفسير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 - تحفة الراوي في تخريج أحاديث البيضاوي ت691هـ                            - لعبد الرءوف بن علي المُناوي ت1031هـ</a:t>
            </a:r>
            <a:endParaRPr lang="en-US" sz="1600" dirty="0" smtClean="0"/>
          </a:p>
          <a:p>
            <a:pPr rtl="1"/>
            <a:r>
              <a:rPr lang="ar-SA" sz="1600" b="1" dirty="0" smtClean="0"/>
              <a:t>   - تخريج أحاديث الكشاف </a:t>
            </a:r>
            <a:r>
              <a:rPr lang="ar-SA" sz="1600" b="1" dirty="0" err="1" smtClean="0"/>
              <a:t>للزمخشري</a:t>
            </a:r>
            <a:r>
              <a:rPr lang="ar-SA" sz="1600" b="1" dirty="0" smtClean="0"/>
              <a:t> ت538هـ                                    -  لعبد الله بن يوسف الزيلعي ت762هـ</a:t>
            </a:r>
            <a:endParaRPr lang="en-US" sz="1600" dirty="0" smtClean="0"/>
          </a:p>
          <a:p>
            <a:pPr rtl="1"/>
            <a:r>
              <a:rPr lang="ar-SA" sz="1600" b="1" dirty="0" smtClean="0"/>
              <a:t>   - الكاف </a:t>
            </a:r>
            <a:r>
              <a:rPr lang="ar-SA" sz="1600" b="1" dirty="0" err="1" smtClean="0"/>
              <a:t>الشاف</a:t>
            </a:r>
            <a:r>
              <a:rPr lang="ar-SA" sz="1600" b="1" dirty="0" smtClean="0"/>
              <a:t> في تخريج أحاديث الكشاف </a:t>
            </a:r>
            <a:r>
              <a:rPr lang="ar-SA" sz="1600" b="1" dirty="0" err="1" smtClean="0"/>
              <a:t>للزمخشري</a:t>
            </a:r>
            <a:r>
              <a:rPr lang="ar-SA" sz="1600" b="1" dirty="0" smtClean="0"/>
              <a:t> ت538هـ                - لابن حجر العسقلاني ت 852هـ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رابعا : من الكتب التي تخرج كتبا في التصوف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 - المغني عن حمل الأسفار في تخريج ما في الإحياء من الأخبار                  - لعبد الرحيم بن حسين العراقي ت806هـ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خامسا : من الكتب التي تخرج كتبا في السيرة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 - مناهل الصفا في تخريج أحاديث الشفا للقاضي </a:t>
            </a:r>
            <a:r>
              <a:rPr lang="ar-SA" sz="1600" b="1" dirty="0" err="1" smtClean="0"/>
              <a:t>عياض</a:t>
            </a:r>
            <a:r>
              <a:rPr lang="ar-SA" sz="1600" b="1" dirty="0" smtClean="0"/>
              <a:t>  ت554هـ              - لجلال الدين السيوطي ت911هـ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سادسا : من الكتب التي تخرج كتبا في العقيدة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 - تخريج أحاديث شرح العقائد لسعد الدين </a:t>
            </a:r>
            <a:r>
              <a:rPr lang="ar-SA" sz="1600" b="1" dirty="0" err="1" smtClean="0"/>
              <a:t>التفتازاني</a:t>
            </a:r>
            <a:r>
              <a:rPr lang="ar-SA" sz="1600" b="1" dirty="0" smtClean="0"/>
              <a:t> ت791هـ                   - لجلال الدين السيوطي ت911هـ</a:t>
            </a:r>
            <a:endParaRPr lang="en-US" sz="1600" dirty="0" smtClean="0"/>
          </a:p>
          <a:p>
            <a:pPr rtl="1"/>
            <a:endParaRPr lang="en-US" sz="16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التعريف بأهم كتب التخريج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مؤلفه: جمال الدين </a:t>
            </a:r>
            <a:r>
              <a:rPr lang="ar-SA" dirty="0" err="1" smtClean="0">
                <a:solidFill>
                  <a:srgbClr val="009900"/>
                </a:solidFill>
              </a:rPr>
              <a:t>الزيلعي</a:t>
            </a:r>
            <a:r>
              <a:rPr lang="ar-SA" dirty="0" smtClean="0">
                <a:solidFill>
                  <a:srgbClr val="009900"/>
                </a:solidFill>
              </a:rPr>
              <a:t> ت 762هـ</a:t>
            </a:r>
            <a:endParaRPr lang="en-US" dirty="0" smtClean="0">
              <a:solidFill>
                <a:srgbClr val="0099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rtl="1"/>
            <a:r>
              <a:rPr lang="ar-SA" sz="1800" b="1" dirty="0" smtClean="0">
                <a:solidFill>
                  <a:srgbClr val="FF0000"/>
                </a:solidFill>
              </a:rPr>
              <a:t>طريقته :</a:t>
            </a:r>
            <a:endParaRPr lang="en-US" sz="1800" dirty="0" smtClean="0">
              <a:solidFill>
                <a:srgbClr val="FF0000"/>
              </a:solidFill>
            </a:endParaRPr>
          </a:p>
          <a:p>
            <a:pPr lvl="0" rtl="1"/>
            <a:r>
              <a:rPr lang="ar-SA" sz="1800" b="1" dirty="0" smtClean="0"/>
              <a:t>يذكر نص الحديث الذي أورده صاحب كتاب الهداية.</a:t>
            </a:r>
            <a:endParaRPr lang="en-US" sz="1800" dirty="0" smtClean="0"/>
          </a:p>
          <a:p>
            <a:pPr lvl="0" rtl="1"/>
            <a:r>
              <a:rPr lang="ar-SA" sz="1800" b="1" dirty="0" smtClean="0"/>
              <a:t>يذكر من أخرجه من أصحاب كتب الحديث وغيرها, مستقصيا طرقه ومواضعه.</a:t>
            </a:r>
            <a:endParaRPr lang="en-US" sz="1800" dirty="0" smtClean="0"/>
          </a:p>
          <a:p>
            <a:pPr lvl="0" rtl="1"/>
            <a:r>
              <a:rPr lang="ar-SA" sz="1800" b="1" dirty="0" smtClean="0"/>
              <a:t>يذكر الأحاديث التي تدعم وتشهد لمعنى الحديث , ويذكر من أخرجها ,ويرمز لها بـ:أحاديث الباب .</a:t>
            </a:r>
            <a:endParaRPr lang="en-US" sz="1800" dirty="0" smtClean="0"/>
          </a:p>
          <a:p>
            <a:pPr lvl="0" rtl="1"/>
            <a:r>
              <a:rPr lang="ar-SA" sz="1800" b="1" dirty="0" smtClean="0"/>
              <a:t>إن كانت المسألة الفقهية خلافية ,ذكر الأحاديث التي استشهد بها العلماء المخالفون لما ذهب إليه الأحناف,ويرمز لها بـ:أحاديث الخصوم .</a:t>
            </a:r>
            <a:endParaRPr lang="en-US" sz="1800" dirty="0" smtClean="0"/>
          </a:p>
          <a:p>
            <a:pPr lvl="0" rtl="1"/>
            <a:r>
              <a:rPr lang="ar-SA" sz="1800" b="1" dirty="0" smtClean="0"/>
              <a:t>تخريج أحاديث الكتاب مرتبة حسب ترتيب الكتب الفقهية, فيبدأ بكتاب الطهارة, وقد تبع في ذلك أصله كتاب الهداية للمرغيناني.</a:t>
            </a:r>
            <a:endParaRPr lang="en-US" sz="1800" dirty="0" smtClean="0"/>
          </a:p>
          <a:p>
            <a:endParaRPr lang="en-US" dirty="0"/>
          </a:p>
        </p:txBody>
      </p:sp>
      <p:sp>
        <p:nvSpPr>
          <p:cNvPr id="7" name="عنصر نائب للنص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009900"/>
                </a:solidFill>
              </a:rPr>
              <a:t>1- نصب الراية لأحاديث الهداية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rtl="1">
              <a:buNone/>
            </a:pPr>
            <a:r>
              <a:rPr lang="ar-SA" sz="1800" b="1" dirty="0" smtClean="0">
                <a:solidFill>
                  <a:srgbClr val="FF0000"/>
                </a:solidFill>
              </a:rPr>
              <a:t>محتوى الكتاب: </a:t>
            </a:r>
            <a:r>
              <a:rPr lang="ar-SA" sz="1800" b="1" dirty="0" smtClean="0"/>
              <a:t>خرَّج فيه أحاديث كتاب الهداية في الفقه الحنفي لأبي بكر </a:t>
            </a:r>
            <a:r>
              <a:rPr lang="ar-SA" sz="1800" b="1" dirty="0" err="1" smtClean="0"/>
              <a:t>المرغيناني</a:t>
            </a:r>
            <a:r>
              <a:rPr lang="ar-SA" sz="1800" b="1" dirty="0" smtClean="0"/>
              <a:t> ت593هـ</a:t>
            </a:r>
            <a:endParaRPr lang="en-US" sz="1800" dirty="0" smtClean="0"/>
          </a:p>
          <a:p>
            <a:pPr rtl="1"/>
            <a:r>
              <a:rPr lang="ar-SA" sz="1800" b="1" dirty="0" smtClean="0">
                <a:solidFill>
                  <a:srgbClr val="FF0000"/>
                </a:solidFill>
              </a:rPr>
              <a:t>أهميته:</a:t>
            </a:r>
            <a:endParaRPr lang="en-US" sz="1800" dirty="0" smtClean="0">
              <a:solidFill>
                <a:srgbClr val="FF0000"/>
              </a:solidFill>
            </a:endParaRPr>
          </a:p>
          <a:p>
            <a:pPr lvl="0" rtl="1">
              <a:buNone/>
            </a:pPr>
            <a:r>
              <a:rPr lang="ar-SA" sz="1800" b="1" dirty="0" smtClean="0"/>
              <a:t>1- من أنفع كتب التخريج وأشملها من حيث :</a:t>
            </a:r>
            <a:endParaRPr lang="en-US" sz="1800" dirty="0" smtClean="0"/>
          </a:p>
          <a:p>
            <a:pPr lvl="0" rtl="1">
              <a:buNone/>
            </a:pPr>
            <a:r>
              <a:rPr lang="ar-SA" sz="1800" b="1" dirty="0" smtClean="0"/>
              <a:t>أ- ذكر طرق الحديث </a:t>
            </a:r>
            <a:endParaRPr lang="en-US" sz="1800" dirty="0" smtClean="0"/>
          </a:p>
          <a:p>
            <a:pPr lvl="0" rtl="1">
              <a:buNone/>
            </a:pPr>
            <a:r>
              <a:rPr lang="ar-SA" sz="1800" b="1" dirty="0" smtClean="0"/>
              <a:t>ب - بيان مواضع الحديث في كتب السنة الكثيرة </a:t>
            </a:r>
            <a:endParaRPr lang="en-US" sz="1800" dirty="0" smtClean="0"/>
          </a:p>
          <a:p>
            <a:pPr rtl="1">
              <a:buNone/>
            </a:pPr>
            <a:r>
              <a:rPr lang="ar-SA" sz="1800" b="1" dirty="0" smtClean="0"/>
              <a:t>ج - ذكر أقوال أئمة الجرح والتعديل في رجال سند الحديث بالتفصيل </a:t>
            </a:r>
            <a:endParaRPr lang="en-US" sz="1800" dirty="0" smtClean="0"/>
          </a:p>
          <a:p>
            <a:pPr rtl="1">
              <a:buNone/>
            </a:pPr>
            <a:r>
              <a:rPr lang="ar-SA" sz="1800" b="1" dirty="0" smtClean="0"/>
              <a:t>2- يعتبر موسوعة ضخمة لتخريج أحاديث الأحكام لسائر المذاهب.</a:t>
            </a:r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صورة من كتاب نصب الراية</a:t>
            </a:r>
            <a:endParaRPr lang="en-US" b="1" dirty="0">
              <a:cs typeface="Arabic Transparent" pitchFamily="2" charset="-78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295400"/>
            <a:ext cx="3128919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76400"/>
            <a:ext cx="4376738" cy="3818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تابـــــــــــــــع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مؤلفه: الحافظ ابن حجر العسقلاني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طريقته :</a:t>
            </a:r>
            <a:endParaRPr lang="en-US" dirty="0" smtClean="0">
              <a:solidFill>
                <a:srgbClr val="FF0000"/>
              </a:solidFill>
            </a:endParaRPr>
          </a:p>
          <a:p>
            <a:pPr lvl="0" rtl="1">
              <a:buNone/>
            </a:pPr>
            <a:r>
              <a:rPr lang="ar-SA" b="1" dirty="0" smtClean="0"/>
              <a:t>1- رتبه كترتيب نصب الراية .</a:t>
            </a:r>
            <a:endParaRPr lang="en-US" dirty="0" smtClean="0"/>
          </a:p>
          <a:p>
            <a:pPr lvl="0" rtl="1">
              <a:buNone/>
            </a:pPr>
            <a:r>
              <a:rPr lang="ar-SA" b="1" dirty="0" smtClean="0"/>
              <a:t>2- الأحاديث فيه مرتبة على أبواب الفقه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5" name="عنصر نائب للنص 1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009900"/>
                </a:solidFill>
              </a:rPr>
              <a:t>2- الدراية في تخريج أحاديث الهداية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6" name="عنصر نائب للمحتوى 1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محتوى الكتاب :</a:t>
            </a:r>
            <a:endParaRPr lang="en-US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/>
              <a:t>1- هو تلخيص لكتاب نصب الراية, </a:t>
            </a:r>
            <a:r>
              <a:rPr lang="ar-SA" sz="2000" b="1" dirty="0" err="1" smtClean="0"/>
              <a:t>للزيلعي</a:t>
            </a:r>
            <a:r>
              <a:rPr lang="ar-SA" sz="2000" b="1" dirty="0" smtClean="0"/>
              <a:t> .</a:t>
            </a:r>
            <a:endParaRPr lang="en-US" sz="2000" dirty="0" smtClean="0"/>
          </a:p>
          <a:p>
            <a:pPr rtl="1">
              <a:buNone/>
            </a:pPr>
            <a:r>
              <a:rPr lang="ar-SA" sz="2000" b="1" dirty="0" smtClean="0"/>
              <a:t>2- ملخص مختصر يسهل على المبتدئ  ويختصر له الوقت.</a:t>
            </a:r>
            <a:endParaRPr lang="en-US" sz="2000" dirty="0" smtClean="0"/>
          </a:p>
          <a:p>
            <a:pPr rtl="1">
              <a:buNone/>
            </a:pPr>
            <a:r>
              <a:rPr lang="ar-SA" sz="2000" b="1" dirty="0" smtClean="0"/>
              <a:t>3- فائدته محدودة مع وجود الأصل,لأن التخريج النافع مبني على استقصاء طرق الحديث وبيان مواضعه,مع كمال التوضيح , خاصة أن كتاب الزيلعي، ليس فيه حشو واستطراد </a:t>
            </a:r>
            <a:r>
              <a:rPr lang="ar-SA" b="1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 </a:t>
            </a:r>
            <a:endParaRPr lang="en-US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صورة من كتاب الدراية</a:t>
            </a:r>
            <a:endParaRPr lang="en-US" b="1" dirty="0">
              <a:cs typeface="Arabic Transparent" pitchFamily="2" charset="-78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5240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828800"/>
            <a:ext cx="45339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تابــــــع</a:t>
            </a:r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sz="2200" dirty="0" smtClean="0">
                <a:solidFill>
                  <a:srgbClr val="009900"/>
                </a:solidFill>
              </a:rPr>
              <a:t> </a:t>
            </a:r>
            <a:r>
              <a:rPr lang="ar-SA" sz="2000" dirty="0" smtClean="0">
                <a:solidFill>
                  <a:srgbClr val="009900"/>
                </a:solidFill>
              </a:rPr>
              <a:t>مؤلفه: الحافظ ابن حجر العسقلاني</a:t>
            </a:r>
            <a:endParaRPr lang="en-US" sz="2000" dirty="0" smtClean="0">
              <a:solidFill>
                <a:srgbClr val="009900"/>
              </a:solidFill>
            </a:endParaRPr>
          </a:p>
        </p:txBody>
      </p:sp>
      <p:sp>
        <p:nvSpPr>
          <p:cNvPr id="11" name="عنصر نائب للنص 10"/>
          <p:cNvSpPr>
            <a:spLocks noGrp="1"/>
          </p:cNvSpPr>
          <p:nvPr>
            <p:ph type="body" sz="quarter" idx="3"/>
          </p:nvPr>
        </p:nvSpPr>
        <p:spPr>
          <a:xfrm>
            <a:off x="5032110" y="1535113"/>
            <a:ext cx="4569089" cy="639762"/>
          </a:xfrm>
        </p:spPr>
        <p:txBody>
          <a:bodyPr/>
          <a:lstStyle/>
          <a:p>
            <a:r>
              <a:rPr lang="ar-SA" sz="2000" dirty="0" smtClean="0">
                <a:solidFill>
                  <a:srgbClr val="009900"/>
                </a:solidFill>
              </a:rPr>
              <a:t>3- التلخيص </a:t>
            </a:r>
            <a:r>
              <a:rPr lang="ar-SA" sz="2000" dirty="0" err="1" smtClean="0">
                <a:solidFill>
                  <a:srgbClr val="009900"/>
                </a:solidFill>
              </a:rPr>
              <a:t>الحبير</a:t>
            </a:r>
            <a:r>
              <a:rPr lang="ar-SA" sz="2000" dirty="0" smtClean="0">
                <a:solidFill>
                  <a:srgbClr val="009900"/>
                </a:solidFill>
              </a:rPr>
              <a:t> في تخريج أحاديث الشرح </a:t>
            </a:r>
            <a:r>
              <a:rPr lang="ar-SA" sz="2200" dirty="0" smtClean="0">
                <a:solidFill>
                  <a:srgbClr val="009900"/>
                </a:solidFill>
              </a:rPr>
              <a:t>الكبير</a:t>
            </a:r>
            <a:endParaRPr lang="en-US" sz="2200" dirty="0" smtClean="0">
              <a:solidFill>
                <a:srgbClr val="009900"/>
              </a:solidFill>
            </a:endParaRPr>
          </a:p>
        </p:txBody>
      </p:sp>
      <p:sp>
        <p:nvSpPr>
          <p:cNvPr id="12" name="عنصر نائب للمحتوى 11"/>
          <p:cNvSpPr>
            <a:spLocks noGrp="1"/>
          </p:cNvSpPr>
          <p:nvPr>
            <p:ph sz="quarter" idx="4"/>
          </p:nvPr>
        </p:nvSpPr>
        <p:spPr>
          <a:xfrm>
            <a:off x="5032110" y="2174875"/>
            <a:ext cx="4645289" cy="3951288"/>
          </a:xfrm>
        </p:spPr>
        <p:txBody>
          <a:bodyPr/>
          <a:lstStyle/>
          <a:p>
            <a:pPr rtl="1"/>
            <a:r>
              <a:rPr lang="ar-SA" sz="2000" b="1" dirty="0" smtClean="0">
                <a:solidFill>
                  <a:srgbClr val="FF0000"/>
                </a:solidFill>
              </a:rPr>
              <a:t>محتوى الكتاب: </a:t>
            </a:r>
            <a:r>
              <a:rPr lang="ar-SA" sz="2000" b="1" dirty="0" smtClean="0"/>
              <a:t>هو تلخيص لكتاب البدر المنير في تخريج الأحاديث والآثار الواقعة في الشرح الكبير لسراج الدين عمر بن علي بن الملقـّن ت804هـ</a:t>
            </a:r>
            <a:endParaRPr lang="en-US" sz="2000" dirty="0" smtClean="0"/>
          </a:p>
          <a:p>
            <a:pPr rtl="1"/>
            <a:r>
              <a:rPr lang="ar-SA" sz="2000" b="1" dirty="0" smtClean="0"/>
              <a:t>الشرح الكبير: كتاب فقه شافعي,للرافعي ت623هـ شرح فيه كتاب : الوجيز للغزالي ت 505هـ</a:t>
            </a:r>
            <a:endParaRPr lang="en-US" sz="2000" dirty="0" smtClean="0"/>
          </a:p>
          <a:p>
            <a:pPr rtl="1"/>
            <a:r>
              <a:rPr lang="ar-SA" sz="2000" b="1" dirty="0" smtClean="0">
                <a:solidFill>
                  <a:srgbClr val="FF0000"/>
                </a:solidFill>
              </a:rPr>
              <a:t>طريقته :</a:t>
            </a:r>
            <a:endParaRPr lang="en-US" sz="2000" dirty="0" smtClean="0">
              <a:solidFill>
                <a:srgbClr val="FF0000"/>
              </a:solidFill>
            </a:endParaRPr>
          </a:p>
          <a:p>
            <a:pPr lvl="0" rtl="1"/>
            <a:r>
              <a:rPr lang="ar-SA" sz="2000" b="1" dirty="0" smtClean="0"/>
              <a:t> كطريقة تصنيف كتابه : الدراية .</a:t>
            </a:r>
            <a:endParaRPr lang="en-US" sz="2000" dirty="0" smtClean="0"/>
          </a:p>
          <a:p>
            <a:pPr lvl="0" rtl="1">
              <a:buNone/>
            </a:pPr>
            <a:r>
              <a:rPr lang="ar-SA" sz="2000" b="1" dirty="0" smtClean="0"/>
              <a:t>1- أورد الأحاديث فيه مرتبة على ترتيب أبواب الفقه .</a:t>
            </a:r>
            <a:endParaRPr lang="en-US" sz="2000" dirty="0" smtClean="0"/>
          </a:p>
          <a:p>
            <a:pPr lvl="0" rtl="1">
              <a:buNone/>
            </a:pPr>
            <a:r>
              <a:rPr lang="ar-SA" sz="2000" b="1" dirty="0" smtClean="0"/>
              <a:t>2- حكم على كثير من الأحاديث صحتاً أو ضعفاً. </a:t>
            </a:r>
            <a:endParaRPr lang="en-US" sz="2000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209801"/>
            <a:ext cx="3581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تابـــــــــــــع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ar-SA" sz="2000" b="1" dirty="0" smtClean="0">
                <a:solidFill>
                  <a:srgbClr val="009900"/>
                </a:solidFill>
              </a:rPr>
              <a:t>4- المغني عن حمل الأسفار في الأسفار في تخريج ما في الإحياء من الأخبار</a:t>
            </a:r>
          </a:p>
          <a:p>
            <a:r>
              <a:rPr lang="ar-SA" sz="1800" b="1" dirty="0" smtClean="0">
                <a:solidFill>
                  <a:srgbClr val="FF0000"/>
                </a:solidFill>
              </a:rPr>
              <a:t>محتوى الكتاب : </a:t>
            </a:r>
            <a:r>
              <a:rPr lang="ar-SA" sz="1800" b="1" dirty="0" smtClean="0"/>
              <a:t>خرّج أحاديث إحياء علوم الدين, للغزالي ت505هـ  تخريجا مختصرا .</a:t>
            </a:r>
            <a:endParaRPr lang="en-US" sz="1800" dirty="0" smtClean="0"/>
          </a:p>
          <a:p>
            <a:r>
              <a:rPr lang="ar-SA" sz="1800" b="1" dirty="0" smtClean="0">
                <a:solidFill>
                  <a:srgbClr val="FF0000"/>
                </a:solidFill>
              </a:rPr>
              <a:t>طريقته في التخريج : 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ar-SA" sz="1800" b="1" dirty="0" smtClean="0"/>
              <a:t>1. إن كان الحديث في الصحيحين أو أحدهما اكتفى </a:t>
            </a:r>
            <a:r>
              <a:rPr lang="ar-SA" sz="1800" b="1" dirty="0" err="1" smtClean="0"/>
              <a:t>بعزوه</a:t>
            </a:r>
            <a:r>
              <a:rPr lang="ar-SA" sz="1800" b="1" dirty="0" smtClean="0"/>
              <a:t> إليهما .</a:t>
            </a:r>
            <a:endParaRPr lang="en-US" sz="1800" dirty="0" smtClean="0"/>
          </a:p>
          <a:p>
            <a:r>
              <a:rPr lang="ar-SA" sz="1800" b="1" dirty="0" smtClean="0"/>
              <a:t>2. إن لم يكن الحديث في الصحيحين أو أحدهما ذكر من أخرجه من أصحاب الكتب الستة .</a:t>
            </a:r>
            <a:endParaRPr lang="en-US" sz="1800" dirty="0" smtClean="0"/>
          </a:p>
          <a:p>
            <a:r>
              <a:rPr lang="ar-SA" sz="1800" b="1" dirty="0" smtClean="0"/>
              <a:t>3. إن كان في أحد الكتب الستة, لم يعزُهُ إلى غيرهما إلا لغرض مفيد, كأن يكون من أخرجه ممن التزم الصحة في كتابه أو كان لفظه أقرب إلى لفظه في كتاب الإحياء.</a:t>
            </a:r>
          </a:p>
          <a:p>
            <a:r>
              <a:rPr lang="ar-SA" sz="2000" b="1" dirty="0" smtClean="0"/>
              <a:t>4</a:t>
            </a:r>
            <a:r>
              <a:rPr lang="ar-SA" sz="1800" b="1" dirty="0" smtClean="0"/>
              <a:t>. إذا لم يكن الحديث في أحد الكتب الستة, ذكر مواضعه في غيرها من كتب الحديث.</a:t>
            </a:r>
            <a:endParaRPr lang="en-US" sz="1800" dirty="0" smtClean="0"/>
          </a:p>
          <a:p>
            <a:endParaRPr lang="en-US" sz="1800" dirty="0" smtClean="0"/>
          </a:p>
          <a:p>
            <a:endParaRPr lang="en-US" sz="2400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sz="2000" b="1" dirty="0" smtClean="0">
                <a:solidFill>
                  <a:srgbClr val="009900"/>
                </a:solidFill>
              </a:rPr>
              <a:t>مؤلفه: عبد الرحيم بن الحسين العراقي</a:t>
            </a:r>
          </a:p>
          <a:p>
            <a:r>
              <a:rPr lang="ar-SA" sz="1800" b="1" dirty="0" smtClean="0"/>
              <a:t>5. إذا تكرر الحديث في كتاب الإحياء في نفس </a:t>
            </a:r>
            <a:r>
              <a:rPr lang="ar-SA" sz="1800" b="1" dirty="0" smtClean="0"/>
              <a:t>الباب</a:t>
            </a:r>
            <a:r>
              <a:rPr lang="en-US" sz="1800" b="1" dirty="0" smtClean="0"/>
              <a:t> </a:t>
            </a:r>
            <a:r>
              <a:rPr lang="ar-SA" sz="1800" b="1" smtClean="0"/>
              <a:t>اكتفى </a:t>
            </a:r>
            <a:r>
              <a:rPr lang="ar-SA" sz="1800" b="1" dirty="0" smtClean="0"/>
              <a:t>بتخريجه أول مرة.</a:t>
            </a:r>
            <a:endParaRPr lang="en-US" sz="1800" dirty="0" smtClean="0"/>
          </a:p>
          <a:p>
            <a:r>
              <a:rPr lang="ar-SA" sz="1800" b="1" dirty="0" smtClean="0"/>
              <a:t>6. إذا تكرر الحديث في كتاب الإحياء في باب آخر خرجه في جميع المواضع, وغالبا ما ينبه إلى تقدمه .</a:t>
            </a:r>
            <a:endParaRPr lang="en-US" sz="1800" dirty="0" smtClean="0"/>
          </a:p>
          <a:p>
            <a:r>
              <a:rPr lang="ar-SA" sz="1800" b="1" dirty="0" smtClean="0">
                <a:solidFill>
                  <a:srgbClr val="FF0000"/>
                </a:solidFill>
              </a:rPr>
              <a:t>طريقته في عرض التخريج (أي صياغته ):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ar-SA" sz="1800" b="1" dirty="0" smtClean="0"/>
              <a:t>1. يذكر طرف الحديث,ويذكر صحابيّه ومخَّرجه</a:t>
            </a:r>
            <a:endParaRPr lang="en-US" sz="1800" dirty="0" smtClean="0"/>
          </a:p>
          <a:p>
            <a:r>
              <a:rPr lang="ar-SA" sz="1800" b="1" dirty="0" smtClean="0"/>
              <a:t>2. ثم يبين صحته أو حسنه أو ضعفه.</a:t>
            </a:r>
            <a:endParaRPr lang="en-US" sz="1800" dirty="0" smtClean="0"/>
          </a:p>
          <a:p>
            <a:r>
              <a:rPr lang="ar-SA" sz="1800" b="1" dirty="0" smtClean="0"/>
              <a:t>3. إذا لم يكن للحديث أصل في كتب السنة بيَّن ذلك بقوله : (لا أصل له), أو (لا أعرفه) .</a:t>
            </a:r>
          </a:p>
          <a:p>
            <a:r>
              <a:rPr lang="ar-SA" sz="1800" b="1" dirty="0" smtClean="0">
                <a:solidFill>
                  <a:srgbClr val="FF0000"/>
                </a:solidFill>
              </a:rPr>
              <a:t>أهمية هذا الكتاب : 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ar-SA" sz="1800" b="1" dirty="0" smtClean="0"/>
              <a:t>يعتبر مهما جدا وضروريا, لأن كتاب الإحياء يشتمل على كثير من الأحاديث الضعيفة والواهية، بل والموضوعة أيضا، فقام العراقي بتخريجها والحكم عليها . </a:t>
            </a:r>
            <a:endParaRPr lang="en-US" sz="1800" dirty="0" smtClean="0"/>
          </a:p>
          <a:p>
            <a:endParaRPr lang="en-US" sz="2000" b="1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C00000"/>
                </a:solidFill>
              </a:rPr>
              <a:t>صورة لكتاب المُغْـني عن حمل الأسفار</a:t>
            </a:r>
            <a:endParaRPr lang="ar-SA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600200"/>
            <a:ext cx="3505200" cy="4433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" y="1524001"/>
            <a:ext cx="437673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تلخيص العلاقة بين الكتب السابقة</a:t>
            </a:r>
            <a:endParaRPr lang="en-US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8" name="عنصر نائب للنص 1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الهداية </a:t>
            </a:r>
            <a:r>
              <a:rPr lang="ar-SA" dirty="0" err="1" smtClean="0">
                <a:solidFill>
                  <a:srgbClr val="009900"/>
                </a:solidFill>
              </a:rPr>
              <a:t>للمرغيناني</a:t>
            </a:r>
            <a:r>
              <a:rPr lang="ar-SA" dirty="0" smtClean="0">
                <a:solidFill>
                  <a:srgbClr val="009900"/>
                </a:solidFill>
              </a:rPr>
              <a:t> ت593هـ (فقه حنفي)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9" name="عنصر نائب للمحتوى 1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 rtl="1"/>
            <a:endParaRPr lang="ar-SA" b="1" dirty="0" smtClean="0"/>
          </a:p>
          <a:p>
            <a:pPr algn="just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1-</a:t>
            </a:r>
            <a:r>
              <a:rPr lang="ar-SA" b="1" dirty="0" smtClean="0"/>
              <a:t> نصب الراية </a:t>
            </a:r>
            <a:r>
              <a:rPr lang="ar-SA" b="1" dirty="0" err="1" smtClean="0"/>
              <a:t>للزيلعي</a:t>
            </a:r>
            <a:r>
              <a:rPr lang="ar-SA" b="1" dirty="0" smtClean="0"/>
              <a:t> ت762هـ (تخريج لأحاديث للهداية)</a:t>
            </a:r>
          </a:p>
          <a:p>
            <a:pPr algn="just" rtl="1"/>
            <a:endParaRPr lang="ar-SA" sz="1400" b="1" dirty="0" smtClean="0"/>
          </a:p>
          <a:p>
            <a:pPr algn="just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2-</a:t>
            </a:r>
            <a:r>
              <a:rPr lang="ar-SA" b="1" dirty="0" smtClean="0"/>
              <a:t> الدراية لابن حجر ت852هـ (اختصار لنصب الراية)</a:t>
            </a:r>
            <a:endParaRPr lang="en-US" dirty="0"/>
          </a:p>
        </p:txBody>
      </p:sp>
      <p:sp>
        <p:nvSpPr>
          <p:cNvPr id="20" name="عنصر نائب للنص 1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>
                <a:solidFill>
                  <a:srgbClr val="009900"/>
                </a:solidFill>
              </a:rPr>
              <a:t>الوجيز للغزالي </a:t>
            </a:r>
            <a:r>
              <a:rPr lang="ar-SA" dirty="0" err="1" smtClean="0">
                <a:solidFill>
                  <a:srgbClr val="009900"/>
                </a:solidFill>
              </a:rPr>
              <a:t>ت</a:t>
            </a:r>
            <a:r>
              <a:rPr lang="ar-SA" dirty="0" smtClean="0">
                <a:solidFill>
                  <a:srgbClr val="009900"/>
                </a:solidFill>
              </a:rPr>
              <a:t> 505هـ (فقه شافعي )</a:t>
            </a:r>
            <a:endParaRPr lang="en-US" dirty="0" smtClean="0">
              <a:solidFill>
                <a:srgbClr val="009900"/>
              </a:solidFill>
            </a:endParaRPr>
          </a:p>
        </p:txBody>
      </p:sp>
      <p:sp>
        <p:nvSpPr>
          <p:cNvPr id="21" name="عنصر نائب للمحتوى 2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just" rtl="1"/>
            <a:endParaRPr lang="ar-SA" b="1" dirty="0" smtClean="0"/>
          </a:p>
          <a:p>
            <a:pPr algn="just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1-</a:t>
            </a:r>
            <a:r>
              <a:rPr lang="ar-SA" b="1" dirty="0" smtClean="0"/>
              <a:t> الشرح الكبير للرافعي ت623هـ  (شرح الوجيز)</a:t>
            </a:r>
          </a:p>
          <a:p>
            <a:pPr algn="just" rtl="1"/>
            <a:endParaRPr lang="en-US" sz="1100" dirty="0" smtClean="0"/>
          </a:p>
          <a:p>
            <a:pPr algn="just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2-</a:t>
            </a:r>
            <a:r>
              <a:rPr lang="ar-SA" b="1" dirty="0" smtClean="0"/>
              <a:t> البدر المنير لابن الملقـّن ت804هـ (تخريج لأحاديث الشرح الكبير)</a:t>
            </a:r>
          </a:p>
          <a:p>
            <a:pPr algn="just" rtl="1"/>
            <a:endParaRPr lang="ar-SA" sz="1400" b="1" dirty="0" smtClean="0"/>
          </a:p>
          <a:p>
            <a:pPr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3-</a:t>
            </a:r>
            <a:r>
              <a:rPr lang="ar-SA" b="1" dirty="0" smtClean="0"/>
              <a:t> التلخيص </a:t>
            </a:r>
            <a:r>
              <a:rPr lang="ar-SA" b="1" dirty="0" err="1" smtClean="0"/>
              <a:t>الحبير</a:t>
            </a:r>
            <a:r>
              <a:rPr lang="ar-SA" b="1" dirty="0" smtClean="0"/>
              <a:t> لابن حجر ت852هـ  (اختصار للبدر المنير)</a:t>
            </a:r>
            <a:endParaRPr lang="en-US" dirty="0" smtClean="0"/>
          </a:p>
          <a:p>
            <a:pPr rtl="1"/>
            <a:endParaRPr lang="en-US" dirty="0" smtClean="0"/>
          </a:p>
          <a:p>
            <a:pPr algn="just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</TotalTime>
  <Words>1024</Words>
  <Application>Microsoft Office PowerPoint</Application>
  <PresentationFormat>A4 Paper (210x297 mm)‎</PresentationFormat>
  <Paragraphs>141</Paragraphs>
  <Slides>16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المحاضرة الثالثة</vt:lpstr>
      <vt:lpstr>عناصر المحاضرة</vt:lpstr>
      <vt:lpstr>كتب التخريج (أشهرالمؤلفات في تخريج الأحاديث)</vt:lpstr>
      <vt:lpstr>تابــــــــــــــــــع</vt:lpstr>
      <vt:lpstr>أشهر كتب التخريج مرتبة حسب مواضيع الكتب المخرجة </vt:lpstr>
      <vt:lpstr>تابــــــع</vt:lpstr>
      <vt:lpstr>التعريف بأهم كتب التخريج</vt:lpstr>
      <vt:lpstr>صورة من كتاب نصب الراية</vt:lpstr>
      <vt:lpstr>تابـــــــــــــــع</vt:lpstr>
      <vt:lpstr>صورة من كتاب الدراية</vt:lpstr>
      <vt:lpstr>تابــــــع</vt:lpstr>
      <vt:lpstr>تابـــــــــــــع</vt:lpstr>
      <vt:lpstr>صورة لكتاب المُغْـني عن حمل الأسفار</vt:lpstr>
      <vt:lpstr>تلخيص العلاقة بين الكتب السابقة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132</cp:revision>
  <dcterms:created xsi:type="dcterms:W3CDTF">2009-10-14T19:14:34Z</dcterms:created>
  <dcterms:modified xsi:type="dcterms:W3CDTF">2011-10-14T06:18:50Z</dcterms:modified>
</cp:coreProperties>
</file>