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7" r:id="rId4"/>
    <p:sldId id="259" r:id="rId5"/>
    <p:sldId id="287" r:id="rId6"/>
    <p:sldId id="290" r:id="rId7"/>
    <p:sldId id="297" r:id="rId8"/>
    <p:sldId id="298" r:id="rId9"/>
    <p:sldId id="295" r:id="rId10"/>
    <p:sldId id="299" r:id="rId11"/>
    <p:sldId id="266" r:id="rId1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60" d="100"/>
          <a:sy n="60" d="100"/>
        </p:scale>
        <p:origin x="-564" y="-15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9/28/2011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857486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44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أصول الفقه </a:t>
            </a:r>
            <a:r>
              <a:rPr lang="ar-SA" sz="32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(3)</a:t>
            </a:r>
          </a:p>
          <a:p>
            <a:pPr algn="ctr"/>
            <a:r>
              <a:rPr lang="ar-SA" sz="2800" b="1" dirty="0" smtClean="0">
                <a:solidFill>
                  <a:srgbClr val="0070C0"/>
                </a:solidFill>
                <a:latin typeface="AYM Wadiy S_U normal."/>
                <a:cs typeface="Times New Roman" pitchFamily="18" charset="0"/>
              </a:rPr>
              <a:t>د. عبد الله إبراهيم الموسى</a:t>
            </a: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التمهيدية</a:t>
            </a:r>
            <a:endParaRPr lang="en-US" b="1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600201"/>
            <a:ext cx="8915400" cy="3429000"/>
          </a:xfrm>
        </p:spPr>
        <p:txBody>
          <a:bodyPr/>
          <a:lstStyle/>
          <a:p>
            <a:pPr marL="742950" indent="-742950" rtl="1" eaLnBrk="1" hangingPunct="1">
              <a:buFont typeface="+mj-lt"/>
              <a:buAutoNum type="arabicParenR"/>
            </a:pP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وصف المقرر.</a:t>
            </a:r>
          </a:p>
          <a:p>
            <a:pPr marL="742950" indent="-742950" rtl="1" eaLnBrk="1" hangingPunct="1">
              <a:buFont typeface="+mj-lt"/>
              <a:buAutoNum type="arabicParenR"/>
            </a:pP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محتوى المقرر.</a:t>
            </a:r>
          </a:p>
          <a:p>
            <a:pPr marL="742950" indent="-742950" rtl="1" eaLnBrk="1" hangingPunct="1">
              <a:buFont typeface="+mj-lt"/>
              <a:buAutoNum type="arabicParenR"/>
            </a:pP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أهداف المقرر.</a:t>
            </a:r>
          </a:p>
          <a:p>
            <a:pPr marL="742950" indent="-742950" rtl="1" eaLnBrk="1" hangingPunct="1">
              <a:buFont typeface="+mj-lt"/>
              <a:buAutoNum type="arabicParenR"/>
            </a:pP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المراجع والمصادر التعليمية.</a:t>
            </a:r>
          </a:p>
          <a:p>
            <a:pPr marL="742950" indent="-742950" rtl="1" eaLnBrk="1" hangingPunct="1">
              <a:buFont typeface="+mj-lt"/>
              <a:buAutoNum type="arabicParenR"/>
            </a:pP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توزيع الدرجات.</a:t>
            </a:r>
          </a:p>
          <a:p>
            <a:pPr marL="742950" indent="-742950" rtl="1" eaLnBrk="1" hangingPunct="1">
              <a:buFont typeface="+mj-lt"/>
              <a:buAutoNum type="arabicParenR"/>
            </a:pP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جدول الساعات المكتبية.</a:t>
            </a:r>
          </a:p>
          <a:p>
            <a:pPr marL="742950" indent="-742950" rtl="1" eaLnBrk="1" hangingPunct="1">
              <a:buFont typeface="+mj-lt"/>
              <a:buAutoNum type="arabicParenR"/>
            </a:pPr>
            <a:endParaRPr lang="ar-SA" sz="4000" b="1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 rtl="1" eaLnBrk="1" hangingPunct="1"/>
            <a:r>
              <a:rPr lang="ar-SA" dirty="0" smtClean="0">
                <a:solidFill>
                  <a:srgbClr val="C00000"/>
                </a:solidFill>
                <a:cs typeface="Arial" pitchFamily="34" charset="0"/>
              </a:rPr>
              <a:t>1)وصف المقرر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1752601"/>
            <a:ext cx="8534400" cy="344709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1" algn="just"/>
            <a:r>
              <a:rPr lang="ar-SA" sz="2400" b="1" dirty="0" smtClean="0"/>
              <a:t>	</a:t>
            </a:r>
            <a:r>
              <a:rPr lang="ar-SA" sz="4000" b="1" dirty="0" smtClean="0"/>
              <a:t>-اسم المقرر    : أصول الفقه (3)         </a:t>
            </a:r>
          </a:p>
          <a:p>
            <a:pPr algn="just"/>
            <a:r>
              <a:rPr lang="ar-SA" sz="4000" b="1" dirty="0" smtClean="0"/>
              <a:t>	-رمز المقرر   : 01312             </a:t>
            </a:r>
          </a:p>
          <a:p>
            <a:pPr algn="just"/>
            <a:r>
              <a:rPr lang="ar-SA" sz="4000" b="1" dirty="0" smtClean="0"/>
              <a:t>	-طبيعة المقرر : نظري.</a:t>
            </a:r>
          </a:p>
          <a:p>
            <a:pPr algn="just"/>
            <a:r>
              <a:rPr lang="ar-SA" sz="4000" b="1" dirty="0" smtClean="0"/>
              <a:t>	-عدد الساعات : ساعتان.            </a:t>
            </a:r>
          </a:p>
          <a:p>
            <a:pPr algn="just"/>
            <a:r>
              <a:rPr lang="ar-SA" sz="4000" b="1" dirty="0" smtClean="0"/>
              <a:t>	-لغة التدريس  : العربية.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 eaLnBrk="1" hangingPunct="1"/>
            <a:r>
              <a:rPr lang="ar-SA" dirty="0" smtClean="0">
                <a:solidFill>
                  <a:srgbClr val="C00000"/>
                </a:solidFill>
                <a:cs typeface="Arial" pitchFamily="34" charset="0"/>
              </a:rPr>
              <a:t>2)محتوى المقرر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381000" y="1524000"/>
            <a:ext cx="9144000" cy="4191000"/>
          </a:xfrm>
        </p:spPr>
        <p:txBody>
          <a:bodyPr/>
          <a:lstStyle/>
          <a:p>
            <a:pPr marL="514350" indent="-514350" algn="just" rtl="1">
              <a:buFont typeface="+mj-lt"/>
              <a:buAutoNum type="arabicParenR"/>
            </a:pPr>
            <a:r>
              <a:rPr lang="ar-SA" sz="4000" b="1" dirty="0" smtClean="0"/>
              <a:t>مصادر التشريع المختلَف فيها (الاستحسان-المصالح المرسلة-العرف-سدّ الذرائع-قول الصحابي-شرع مَن قبلنا-الاستصحاب). </a:t>
            </a:r>
          </a:p>
          <a:p>
            <a:pPr marL="514350" indent="-514350" algn="just" rtl="1">
              <a:buFont typeface="+mj-lt"/>
              <a:buAutoNum type="arabicParenR"/>
            </a:pPr>
            <a:r>
              <a:rPr lang="ar-SA" sz="4000" b="1" dirty="0" smtClean="0"/>
              <a:t>النسخ: تعريفه وأقسامه ومذاهب العلماء فيه. </a:t>
            </a:r>
          </a:p>
          <a:p>
            <a:pPr marL="514350" indent="-514350" algn="just" rtl="1">
              <a:buFont typeface="+mj-lt"/>
              <a:buAutoNum type="arabicParenR"/>
            </a:pPr>
            <a:r>
              <a:rPr lang="ar-SA" sz="4000" b="1" dirty="0" smtClean="0"/>
              <a:t>التعارض والترجيح. </a:t>
            </a:r>
          </a:p>
          <a:p>
            <a:pPr marL="514350" indent="-514350" algn="just" rtl="1">
              <a:buFont typeface="+mj-lt"/>
              <a:buAutoNum type="arabicParenR"/>
            </a:pPr>
            <a:r>
              <a:rPr lang="ar-SA" sz="4000" b="1" dirty="0" smtClean="0"/>
              <a:t>الاجتهاد والتقليد. </a:t>
            </a:r>
          </a:p>
          <a:p>
            <a:pPr eaLnBrk="1" hangingPunct="1">
              <a:buFont typeface="Arial" pitchFamily="34" charset="0"/>
              <a:buNone/>
            </a:pPr>
            <a:endParaRPr lang="en-US" sz="2600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 eaLnBrk="1" hangingPunct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3)أهداف المقرر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381000" y="1524000"/>
            <a:ext cx="9144000" cy="3733800"/>
          </a:xfrm>
        </p:spPr>
        <p:txBody>
          <a:bodyPr/>
          <a:lstStyle/>
          <a:p>
            <a:pPr algn="just" rtl="1">
              <a:buNone/>
            </a:pPr>
            <a:r>
              <a:rPr lang="ar-SA" sz="2800" b="1" dirty="0" smtClean="0"/>
              <a:t>		</a:t>
            </a:r>
          </a:p>
          <a:p>
            <a:pPr algn="just" rtl="1">
              <a:buNone/>
            </a:pPr>
            <a:r>
              <a:rPr lang="ar-SA" sz="2800" b="1" dirty="0" smtClean="0"/>
              <a:t>	</a:t>
            </a:r>
          </a:p>
          <a:p>
            <a:pPr eaLnBrk="1" hangingPunct="1">
              <a:buFont typeface="Arial" pitchFamily="34" charset="0"/>
              <a:buNone/>
            </a:pPr>
            <a:endParaRPr lang="en-US" sz="2600" b="1" dirty="0" smtClean="0">
              <a:cs typeface="Arial" pitchFamily="34" charset="0"/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304800" y="1676400"/>
            <a:ext cx="90678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sz="4000" b="1" dirty="0" smtClean="0"/>
              <a:t>1-التعريف بكلّ مصدر من مصادر التشريع المختَلَف فيها.</a:t>
            </a:r>
          </a:p>
          <a:p>
            <a:pPr algn="just"/>
            <a:r>
              <a:rPr lang="ar-SA" sz="4000" b="1" dirty="0" smtClean="0"/>
              <a:t>2-بيان حقيقة النسخ وأقوال العلماء فيه.</a:t>
            </a:r>
          </a:p>
          <a:p>
            <a:pPr algn="just"/>
            <a:r>
              <a:rPr lang="ar-SA" sz="4000" b="1" dirty="0" smtClean="0"/>
              <a:t>3-المقارنة بين مناهج الأئمة المجتهدين في استنباطهم للأحكام من الأدلة الشرعية.</a:t>
            </a:r>
          </a:p>
          <a:p>
            <a:pPr algn="just"/>
            <a:r>
              <a:rPr lang="ar-SA" sz="4000" b="1" dirty="0"/>
              <a:t>4</a:t>
            </a:r>
            <a:r>
              <a:rPr lang="ar-SA" sz="4000" b="1" dirty="0" smtClean="0"/>
              <a:t>-بيان طرق الترجيح بين الأدلة عند التعارض بينها.</a:t>
            </a:r>
          </a:p>
          <a:p>
            <a:pPr algn="just"/>
            <a:r>
              <a:rPr lang="ar-SA" sz="4000" b="1" dirty="0" smtClean="0"/>
              <a:t>5-بيان مفهوم الاجتهاد وشروط المجتهد.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 eaLnBrk="1" hangingPunct="1"/>
            <a:r>
              <a:rPr lang="ar-SA" sz="3600" b="1" dirty="0" smtClean="0">
                <a:solidFill>
                  <a:srgbClr val="FF0000"/>
                </a:solidFill>
                <a:cs typeface="Arial" pitchFamily="34" charset="0"/>
              </a:rPr>
              <a:t>4)المراجع والمصادر التعليمية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600200"/>
            <a:ext cx="8305800" cy="286232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SA" sz="2400" b="1" dirty="0" smtClean="0"/>
              <a:t>	</a:t>
            </a:r>
            <a:r>
              <a:rPr lang="ar-SA" sz="2800" b="1" dirty="0" smtClean="0">
                <a:solidFill>
                  <a:srgbClr val="009900"/>
                </a:solidFill>
              </a:rPr>
              <a:t>-المرجع الرئيس: </a:t>
            </a:r>
          </a:p>
          <a:p>
            <a:pPr algn="just"/>
            <a:r>
              <a:rPr lang="ar-SA" sz="4000" b="1" dirty="0" smtClean="0"/>
              <a:t>كتاب الوجيز في أصول الفقه، الدكتور عبد الكريم زيدان.</a:t>
            </a:r>
          </a:p>
          <a:p>
            <a:pPr lvl="0"/>
            <a:endParaRPr lang="ar-SA" b="1" u="sng" dirty="0" smtClean="0"/>
          </a:p>
          <a:p>
            <a:pPr lvl="0"/>
            <a:endParaRPr lang="en-US" dirty="0" smtClean="0"/>
          </a:p>
          <a:p>
            <a:endParaRPr lang="en-US" dirty="0" smtClean="0"/>
          </a:p>
          <a:p>
            <a:endParaRPr lang="ar-SA" dirty="0"/>
          </a:p>
        </p:txBody>
      </p:sp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228600" y="2590800"/>
            <a:ext cx="9372600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just" eaLnBrk="1" hangingPunct="1"/>
            <a:endParaRPr lang="ar-SA" sz="3200" dirty="0">
              <a:solidFill>
                <a:srgbClr val="FF0000"/>
              </a:solidFill>
            </a:endParaRPr>
          </a:p>
          <a:p>
            <a:pPr algn="just" eaLnBrk="1" hangingPunct="1"/>
            <a:endParaRPr lang="ar-SA" sz="3200" dirty="0"/>
          </a:p>
          <a:p>
            <a:pPr algn="just" eaLnBrk="1" hangingPunct="1"/>
            <a:endParaRPr lang="ar-SA" sz="3200" dirty="0"/>
          </a:p>
          <a:p>
            <a:pPr algn="just" eaLnBrk="1" hangingPunct="1">
              <a:buFontTx/>
              <a:buChar char="-"/>
            </a:pPr>
            <a:endParaRPr lang="ar-S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ctr" eaLnBrk="1" hangingPunct="1"/>
            <a:r>
              <a:rPr lang="ar-SA" sz="2800" b="1" dirty="0" smtClean="0">
                <a:solidFill>
                  <a:srgbClr val="FF0000"/>
                </a:solidFill>
                <a:cs typeface="Arial" pitchFamily="34" charset="0"/>
              </a:rPr>
              <a:t>المراجع والمصادر المساعدة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600201"/>
            <a:ext cx="9144000" cy="449353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SA" sz="2800" b="1" dirty="0" smtClean="0"/>
              <a:t>	-المراجع المساعدة:</a:t>
            </a:r>
          </a:p>
          <a:p>
            <a:pPr algn="just"/>
            <a:r>
              <a:rPr lang="ar-SA" sz="2800" b="1" dirty="0" smtClean="0"/>
              <a:t> </a:t>
            </a:r>
          </a:p>
          <a:p>
            <a:pPr algn="just"/>
            <a:r>
              <a:rPr lang="ar-SA" sz="3200" b="1" dirty="0" smtClean="0"/>
              <a:t>1-أصول الفقه الإسلامي، الدكتور وهبة </a:t>
            </a:r>
            <a:r>
              <a:rPr lang="ar-SA" sz="3200" b="1" dirty="0" err="1" smtClean="0"/>
              <a:t>الزحيلي</a:t>
            </a:r>
            <a:r>
              <a:rPr lang="ar-SA" sz="3200" b="1" dirty="0" smtClean="0"/>
              <a:t>. </a:t>
            </a:r>
          </a:p>
          <a:p>
            <a:pPr algn="just"/>
            <a:r>
              <a:rPr lang="ar-SA" sz="3200" b="1" dirty="0" smtClean="0"/>
              <a:t>2-الوجيز في أصول </a:t>
            </a:r>
            <a:r>
              <a:rPr lang="ar-SA" sz="3200" b="1" dirty="0"/>
              <a:t>الفقه الإسلامي، الدكتور </a:t>
            </a:r>
            <a:r>
              <a:rPr lang="ar-SA" sz="3200" b="1" dirty="0" smtClean="0"/>
              <a:t>محمد مصطفى </a:t>
            </a:r>
            <a:r>
              <a:rPr lang="ar-SA" sz="3200" b="1" dirty="0" err="1" smtClean="0"/>
              <a:t>الزحيلي</a:t>
            </a:r>
            <a:r>
              <a:rPr lang="ar-SA" sz="3200" b="1" dirty="0" smtClean="0"/>
              <a:t>، دار الخير، دمشق، 2006م. </a:t>
            </a:r>
          </a:p>
          <a:p>
            <a:pPr algn="just"/>
            <a:endParaRPr lang="ar-SA" sz="3200" b="1" dirty="0"/>
          </a:p>
          <a:p>
            <a:r>
              <a:rPr lang="en-US" sz="2800" dirty="0" smtClean="0"/>
              <a:t> </a:t>
            </a:r>
          </a:p>
          <a:p>
            <a:pPr lvl="0"/>
            <a:endParaRPr lang="en-US" sz="2800" dirty="0" smtClean="0"/>
          </a:p>
          <a:p>
            <a:endParaRPr lang="en-US" sz="2800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 eaLnBrk="1" hangingPunct="1"/>
            <a:r>
              <a:rPr lang="ar-SA" b="1" dirty="0" smtClean="0">
                <a:solidFill>
                  <a:srgbClr val="C00000"/>
                </a:solidFill>
              </a:rPr>
              <a:t>توزيع الدرجات</a:t>
            </a:r>
            <a:endParaRPr lang="ar-SA" sz="28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924580580"/>
              </p:ext>
            </p:extLst>
          </p:nvPr>
        </p:nvGraphicFramePr>
        <p:xfrm>
          <a:off x="1371600" y="2362200"/>
          <a:ext cx="7086600" cy="222567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701011"/>
                <a:gridCol w="2385589"/>
              </a:tblGrid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النشاط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/>
                        <a:t>المشاركة في منتديات الحوار على البلاك</a:t>
                      </a:r>
                      <a:r>
                        <a:rPr lang="ar-SA" sz="1800" b="1" baseline="0" dirty="0" smtClean="0"/>
                        <a:t> بورد</a:t>
                      </a:r>
                      <a:endParaRPr lang="ar-SA" sz="1800" b="1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b="1" dirty="0" smtClean="0"/>
                        <a:t>10 درجات</a:t>
                      </a:r>
                      <a:endParaRPr lang="en-US" sz="1800" b="1" dirty="0" smtClean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/>
                        <a:t>حضور المحاضرات المسجلة والمحاضرات المباشرة</a:t>
                      </a:r>
                      <a:endParaRPr lang="ar-SA" sz="1800" b="1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b="1" dirty="0" smtClean="0"/>
                        <a:t>10 درجات</a:t>
                      </a:r>
                      <a:endParaRPr lang="en-US" sz="1800" b="1" dirty="0" smtClean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/>
                        <a:t>الواجبات المنزلية </a:t>
                      </a:r>
                      <a:endParaRPr lang="ar-SA" sz="1800" b="1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/>
                        <a:t>10 درجات</a:t>
                      </a:r>
                      <a:endParaRPr lang="ar-SA" sz="1800" b="1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/>
                        <a:t>الاختبار النهائي </a:t>
                      </a:r>
                      <a:endParaRPr lang="ar-SA" sz="1800" b="1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/>
                        <a:t>70 درجة</a:t>
                      </a:r>
                      <a:endParaRPr lang="ar-SA" sz="1800" b="1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/>
                        <a:t>المجموع النهائي </a:t>
                      </a:r>
                      <a:endParaRPr lang="ar-SA" sz="1800" b="1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/>
                        <a:t>100 درجة</a:t>
                      </a:r>
                      <a:endParaRPr lang="ar-SA" sz="1800" b="1" dirty="0"/>
                    </a:p>
                  </a:txBody>
                  <a:tcPr marT="45733" marB="45733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600200" y="1524000"/>
          <a:ext cx="7239001" cy="28956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802108"/>
                <a:gridCol w="2436893"/>
              </a:tblGrid>
              <a:tr h="482600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اليوم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الوقت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482600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>
                          <a:solidFill>
                            <a:srgbClr val="FF0000"/>
                          </a:solidFill>
                        </a:rPr>
                        <a:t>السبت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>
                          <a:solidFill>
                            <a:srgbClr val="FF0000"/>
                          </a:solidFill>
                        </a:rPr>
                        <a:t>9,30-10,30</a:t>
                      </a:r>
                      <a:endParaRPr lang="en-US" sz="1800" dirty="0" smtClean="0"/>
                    </a:p>
                  </a:txBody>
                  <a:tcPr marT="45733" marB="45733"/>
                </a:tc>
              </a:tr>
              <a:tr h="482600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>
                          <a:solidFill>
                            <a:srgbClr val="FF0000"/>
                          </a:solidFill>
                        </a:rPr>
                        <a:t>السبت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>
                          <a:solidFill>
                            <a:srgbClr val="FF0000"/>
                          </a:solidFill>
                        </a:rPr>
                        <a:t>10,30-11,30</a:t>
                      </a:r>
                      <a:endParaRPr lang="en-US" sz="1800" dirty="0" smtClean="0"/>
                    </a:p>
                  </a:txBody>
                  <a:tcPr marT="45733" marB="45733"/>
                </a:tc>
              </a:tr>
              <a:tr h="482600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>
                          <a:solidFill>
                            <a:srgbClr val="FF0000"/>
                          </a:solidFill>
                        </a:rPr>
                        <a:t>الثلاثاء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smtClean="0">
                          <a:solidFill>
                            <a:srgbClr val="FF0000"/>
                          </a:solidFill>
                        </a:rPr>
                        <a:t>9,30-10،30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482600"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733" marB="45733"/>
                </a:tc>
              </a:tr>
              <a:tr h="482600"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733" marB="45733"/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 bwMode="auto">
          <a:xfrm>
            <a:off x="304800" y="304800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الساعات المكتبية الجوالة</a:t>
            </a:r>
            <a:endParaRPr kumimoji="0" lang="ar-SA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Arial" pitchFamily="34" charset="0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228600" y="4343400"/>
            <a:ext cx="86868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400" dirty="0" smtClean="0">
                <a:solidFill>
                  <a:srgbClr val="0070C0"/>
                </a:solidFill>
              </a:rPr>
              <a:t>رقم جوال المقرر: </a:t>
            </a:r>
            <a:r>
              <a:rPr lang="ar-SA" sz="3200" dirty="0" smtClean="0"/>
              <a:t> </a:t>
            </a:r>
            <a:endParaRPr lang="en-US" sz="3200" dirty="0" smtClean="0"/>
          </a:p>
          <a:p>
            <a:r>
              <a:rPr lang="ar-SA" dirty="0" smtClean="0">
                <a:solidFill>
                  <a:srgbClr val="FF0000"/>
                </a:solidFill>
              </a:rPr>
              <a:t>سيكون الجوال مفتوح في الأوقات المحددة بعالية وسيتم إغلاقه خارج هذه الأوقات، لذا على الجميع </a:t>
            </a:r>
            <a:r>
              <a:rPr lang="ar-SA" dirty="0" err="1" smtClean="0">
                <a:solidFill>
                  <a:srgbClr val="FF0000"/>
                </a:solidFill>
              </a:rPr>
              <a:t>التقيد</a:t>
            </a:r>
            <a:r>
              <a:rPr lang="ar-SA" dirty="0" smtClean="0">
                <a:solidFill>
                  <a:srgbClr val="FF0000"/>
                </a:solidFill>
              </a:rPr>
              <a:t> بهذه المواعيد</a:t>
            </a:r>
            <a:endParaRPr lang="ar-SA" sz="3200" dirty="0" smtClean="0"/>
          </a:p>
          <a:p>
            <a:r>
              <a:rPr lang="ar-SA" sz="2400" dirty="0" smtClean="0">
                <a:solidFill>
                  <a:srgbClr val="0070C0"/>
                </a:solidFill>
              </a:rPr>
              <a:t>البريد الإلكتروني:</a:t>
            </a:r>
            <a:r>
              <a:rPr lang="en-US" sz="2400" smtClean="0">
                <a:solidFill>
                  <a:srgbClr val="0070C0"/>
                </a:solidFill>
              </a:rPr>
              <a:t>eimoosa@kfu.edu.sa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1705</TotalTime>
  <Words>181</Words>
  <Application>Microsoft Office PowerPoint</Application>
  <PresentationFormat>A4 Paper (210x297 mm)‎</PresentationFormat>
  <Paragraphs>80</Paragraphs>
  <Slides>11</Slides>
  <Notes>2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2" baseType="lpstr">
      <vt:lpstr>Office Theme</vt:lpstr>
      <vt:lpstr>الشريحة 1</vt:lpstr>
      <vt:lpstr>المحاضرة التمهيدية</vt:lpstr>
      <vt:lpstr>عناصر المحاضرة</vt:lpstr>
      <vt:lpstr>1)وصف المقرر</vt:lpstr>
      <vt:lpstr>2)محتوى المقرر</vt:lpstr>
      <vt:lpstr>3)أهداف المقرر</vt:lpstr>
      <vt:lpstr>4)المراجع والمصادر التعليمية</vt:lpstr>
      <vt:lpstr>المراجع والمصادر المساعدة</vt:lpstr>
      <vt:lpstr>توزيع الدرجات</vt:lpstr>
      <vt:lpstr>الشريحة 10</vt:lpstr>
      <vt:lpstr>الشريحة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kfu</cp:lastModifiedBy>
  <cp:revision>123</cp:revision>
  <dcterms:created xsi:type="dcterms:W3CDTF">2009-10-14T19:14:34Z</dcterms:created>
  <dcterms:modified xsi:type="dcterms:W3CDTF">2011-09-28T04:50:41Z</dcterms:modified>
</cp:coreProperties>
</file>