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7" r:id="rId3"/>
    <p:sldId id="268" r:id="rId4"/>
    <p:sldId id="269" r:id="rId5"/>
    <p:sldId id="270" r:id="rId6"/>
    <p:sldId id="271" r:id="rId7"/>
    <p:sldId id="280" r:id="rId8"/>
    <p:sldId id="272" r:id="rId9"/>
    <p:sldId id="273" r:id="rId10"/>
    <p:sldId id="274" r:id="rId11"/>
    <p:sldId id="275" r:id="rId12"/>
    <p:sldId id="276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1296" y="-3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9/27/2011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44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أصول الفقه </a:t>
            </a:r>
            <a:r>
              <a:rPr lang="ar-SA" sz="3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(3)</a:t>
            </a:r>
          </a:p>
          <a:p>
            <a:pPr algn="ctr"/>
            <a:r>
              <a:rPr lang="ar-SA" sz="2800" b="1" dirty="0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د. عبد الله إبراهيم الموسى</a:t>
            </a: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المحاضرة الثانية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>
                <a:solidFill>
                  <a:schemeClr val="tx1"/>
                </a:solidFill>
              </a:rPr>
              <a:t>تابع ..لأنواع الاستحسان</a:t>
            </a:r>
            <a:endParaRPr lang="ar-SA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خطط انسيابي: محطة طرفية 3"/>
          <p:cNvSpPr/>
          <p:nvPr/>
        </p:nvSpPr>
        <p:spPr>
          <a:xfrm>
            <a:off x="5700192" y="631776"/>
            <a:ext cx="3456384" cy="504056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200" b="1" dirty="0" smtClean="0"/>
              <a:t>  </a:t>
            </a:r>
            <a:r>
              <a:rPr lang="ar-SA" sz="2200" b="1" dirty="0"/>
              <a:t>رابعاً: </a:t>
            </a:r>
            <a:r>
              <a:rPr lang="ar-SA" sz="2200" b="1" dirty="0" smtClean="0"/>
              <a:t> استحسان بالضرورة :</a:t>
            </a:r>
            <a:endParaRPr lang="en-US" sz="2200" b="1" dirty="0"/>
          </a:p>
        </p:txBody>
      </p:sp>
      <p:sp>
        <p:nvSpPr>
          <p:cNvPr id="5" name="شكل بيضاوي 4"/>
          <p:cNvSpPr/>
          <p:nvPr/>
        </p:nvSpPr>
        <p:spPr>
          <a:xfrm>
            <a:off x="8220472" y="1567880"/>
            <a:ext cx="1152128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200" b="1" dirty="0" smtClean="0"/>
              <a:t>أمثلته:</a:t>
            </a:r>
            <a:endParaRPr lang="ar-SA" sz="2200" b="1" dirty="0"/>
          </a:p>
        </p:txBody>
      </p:sp>
      <p:sp>
        <p:nvSpPr>
          <p:cNvPr id="6" name="مربع نص 5"/>
          <p:cNvSpPr txBox="1"/>
          <p:nvPr/>
        </p:nvSpPr>
        <p:spPr>
          <a:xfrm>
            <a:off x="1019672" y="1519679"/>
            <a:ext cx="712879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-العفو </a:t>
            </a:r>
            <a:r>
              <a:rPr lang="ar-SA" sz="2400" b="1" dirty="0"/>
              <a:t>عن رشاش البول ، والغبن اليسير في المعاملات لعدم إمكان التحرّز منه </a:t>
            </a:r>
            <a:r>
              <a:rPr lang="ar-SA" sz="2400" b="1" dirty="0" smtClean="0"/>
              <a:t>. </a:t>
            </a:r>
            <a:endParaRPr lang="en-US" sz="2400" b="1" dirty="0"/>
          </a:p>
          <a:p>
            <a:endParaRPr lang="ar-SA" sz="2400" b="1" dirty="0"/>
          </a:p>
        </p:txBody>
      </p:sp>
      <p:sp>
        <p:nvSpPr>
          <p:cNvPr id="7" name="مربع نص 6"/>
          <p:cNvSpPr txBox="1"/>
          <p:nvPr/>
        </p:nvSpPr>
        <p:spPr>
          <a:xfrm>
            <a:off x="731640" y="2321059"/>
            <a:ext cx="799288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-ومنه </a:t>
            </a:r>
            <a:r>
              <a:rPr lang="ar-SA" sz="2400" b="1" dirty="0"/>
              <a:t>أيضاً تطهير الآبار التي تقع فيها النجاسة </a:t>
            </a:r>
            <a:r>
              <a:rPr lang="ar-SA" sz="2400" b="1" dirty="0" err="1"/>
              <a:t>بنزح</a:t>
            </a:r>
            <a:r>
              <a:rPr lang="ar-SA" sz="2400" b="1" dirty="0"/>
              <a:t> قدر معين من الماء </a:t>
            </a:r>
            <a:r>
              <a:rPr lang="ar-SA" sz="2400" b="1" dirty="0" smtClean="0"/>
              <a:t>منها ،</a:t>
            </a:r>
          </a:p>
          <a:p>
            <a:r>
              <a:rPr lang="ar-SA" sz="2400" b="1" dirty="0"/>
              <a:t>استحساناً للضرورة ، ودفعاً للحرج عن </a:t>
            </a:r>
            <a:r>
              <a:rPr lang="ar-SA" sz="2400" b="1" dirty="0" smtClean="0"/>
              <a:t>الناس .</a:t>
            </a:r>
            <a:endParaRPr lang="ar-SA" sz="2400" b="1" dirty="0"/>
          </a:p>
        </p:txBody>
      </p:sp>
      <p:sp>
        <p:nvSpPr>
          <p:cNvPr id="8" name="مخطط انسيابي: محطة طرفية 7"/>
          <p:cNvSpPr/>
          <p:nvPr/>
        </p:nvSpPr>
        <p:spPr>
          <a:xfrm>
            <a:off x="5340152" y="3224064"/>
            <a:ext cx="3816424" cy="504056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200" b="1" dirty="0" smtClean="0"/>
              <a:t>  </a:t>
            </a:r>
            <a:r>
              <a:rPr lang="ar-SA" sz="2400" b="1" dirty="0"/>
              <a:t>خامساً : استحسان بالمصلحة </a:t>
            </a:r>
            <a:r>
              <a:rPr lang="ar-SA" sz="2400" b="1" dirty="0" smtClean="0"/>
              <a:t>:</a:t>
            </a:r>
            <a:endParaRPr lang="en-US" sz="2400" b="1" dirty="0"/>
          </a:p>
        </p:txBody>
      </p:sp>
      <p:sp>
        <p:nvSpPr>
          <p:cNvPr id="9" name="شكل بيضاوي 8"/>
          <p:cNvSpPr/>
          <p:nvPr/>
        </p:nvSpPr>
        <p:spPr>
          <a:xfrm>
            <a:off x="8220472" y="3944144"/>
            <a:ext cx="1152128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200" b="1" dirty="0" smtClean="0"/>
              <a:t>مثاله :</a:t>
            </a:r>
            <a:endParaRPr lang="ar-SA" sz="2200" b="1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1019672" y="3823935"/>
            <a:ext cx="7056784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/>
              <a:t>تضمين الأجير المشترك ما يهلك عنده من أمتعة الناس إلا إذا كان الهلاك بقوة قاهرة لا يمكن دفعها أو التحرّز منها ، مع أن الأصل العام يقضي بعدم تضمينه </a:t>
            </a:r>
            <a:r>
              <a:rPr lang="ar-SA" sz="2400" b="1" dirty="0" smtClean="0"/>
              <a:t>إلا بالتعدي </a:t>
            </a:r>
            <a:r>
              <a:rPr lang="ar-SA" sz="2400" b="1" dirty="0"/>
              <a:t>أو بالتقصير لأنه أمين . </a:t>
            </a:r>
          </a:p>
        </p:txBody>
      </p:sp>
      <p:sp>
        <p:nvSpPr>
          <p:cNvPr id="11" name="مربع نص 10"/>
          <p:cNvSpPr txBox="1"/>
          <p:nvPr/>
        </p:nvSpPr>
        <p:spPr>
          <a:xfrm>
            <a:off x="515616" y="5048071"/>
            <a:ext cx="820891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/>
              <a:t>ولكن أفتى كثير من الفقهاء بوجوب الضمان عليه استحساناً ، رعاية لمصلحة الناس بالمحافظة على أموالهم نظراً لخراب الذمم وشيوع الخيانة وضعف الوازع الديني 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8" grpId="0" animBg="1"/>
      <p:bldP spid="9" grpId="0" animBg="1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خطط انسيابي: محطة طرفية 3"/>
          <p:cNvSpPr/>
          <p:nvPr/>
        </p:nvSpPr>
        <p:spPr>
          <a:xfrm>
            <a:off x="5086672" y="609600"/>
            <a:ext cx="4032448" cy="504056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200" b="1" dirty="0" smtClean="0"/>
              <a:t> </a:t>
            </a:r>
            <a:r>
              <a:rPr lang="ar-SA" sz="2400" b="1" dirty="0"/>
              <a:t>سادساً : استحسان بالقياس </a:t>
            </a:r>
            <a:r>
              <a:rPr lang="ar-SA" sz="2400" b="1" dirty="0" smtClean="0"/>
              <a:t>الخفي.</a:t>
            </a:r>
            <a:endParaRPr lang="en-US" sz="2200" b="1" dirty="0"/>
          </a:p>
        </p:txBody>
      </p:sp>
      <p:sp>
        <p:nvSpPr>
          <p:cNvPr id="5" name="شكل بيضاوي 4"/>
          <p:cNvSpPr/>
          <p:nvPr/>
        </p:nvSpPr>
        <p:spPr>
          <a:xfrm>
            <a:off x="8255024" y="1689720"/>
            <a:ext cx="1224136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200" b="1" dirty="0" smtClean="0"/>
              <a:t>أمثلته :</a:t>
            </a:r>
            <a:endParaRPr lang="ar-SA" sz="2200" b="1" dirty="0"/>
          </a:p>
        </p:txBody>
      </p:sp>
      <p:sp>
        <p:nvSpPr>
          <p:cNvPr id="6" name="مربع نص 5"/>
          <p:cNvSpPr txBox="1"/>
          <p:nvPr/>
        </p:nvSpPr>
        <p:spPr>
          <a:xfrm>
            <a:off x="1126232" y="1761728"/>
            <a:ext cx="705678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- مثلنا </a:t>
            </a:r>
            <a:r>
              <a:rPr lang="ar-SA" sz="2400" b="1" dirty="0"/>
              <a:t>له بوقف الأرض الزراعية دون النص على حقوقها الارتفاقية .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838200" y="2625824"/>
            <a:ext cx="7992888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Tx/>
              <a:buChar char="-"/>
            </a:pPr>
            <a:r>
              <a:rPr lang="ar-SA" sz="2400" b="1" dirty="0" smtClean="0"/>
              <a:t> الحكم </a:t>
            </a:r>
            <a:r>
              <a:rPr lang="ar-SA" sz="2400" b="1" dirty="0"/>
              <a:t>بطهارة سؤر سباع الطير . فالقياس الجلي – وهو قياسه على سؤر سباع البهائم – يقضي بنجاسته ، ولكن قالوا بطهارته اعتباراً بقياسه على سؤر </a:t>
            </a:r>
            <a:r>
              <a:rPr lang="ar-SA" sz="2400" b="1" dirty="0" smtClean="0"/>
              <a:t>الآدمي، لأنها تشرب بمناقيرها وهي عظام طاهرة .</a:t>
            </a:r>
          </a:p>
          <a:p>
            <a:endParaRPr lang="ar-SA" sz="2400" b="1" dirty="0" smtClean="0"/>
          </a:p>
          <a:p>
            <a:r>
              <a:rPr lang="ar-SA" sz="2400" b="1" dirty="0" smtClean="0"/>
              <a:t>وهذا </a:t>
            </a:r>
            <a:r>
              <a:rPr lang="ar-SA" sz="2400" b="1" dirty="0"/>
              <a:t>قياس خفي ، فكان الحكم به استحساناً 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6564288" y="692696"/>
            <a:ext cx="2376264" cy="504056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 </a:t>
            </a:r>
            <a:r>
              <a:rPr lang="ar-SA" sz="2400" dirty="0" smtClean="0">
                <a:cs typeface="AL-Mateen" pitchFamily="2" charset="-78"/>
              </a:rPr>
              <a:t>حجية </a:t>
            </a:r>
            <a:r>
              <a:rPr lang="ar-SA" sz="2400" dirty="0">
                <a:cs typeface="AL-Mateen" pitchFamily="2" charset="-78"/>
              </a:rPr>
              <a:t>الاستحسان : </a:t>
            </a:r>
            <a:endParaRPr lang="en-US" sz="2400" dirty="0">
              <a:cs typeface="AL-Mateen" pitchFamily="2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731640" y="2156663"/>
            <a:ext cx="864096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2400" b="1" dirty="0" smtClean="0"/>
              <a:t>-أخذ </a:t>
            </a:r>
            <a:r>
              <a:rPr lang="ar-SA" sz="2400" b="1" dirty="0"/>
              <a:t>كثير من العلماء بالاستحسان واعتبروه دليلاً من أدلة الأحكام </a:t>
            </a:r>
            <a:r>
              <a:rPr lang="ar-SA" sz="2400" b="1" dirty="0" smtClean="0"/>
              <a:t>.</a:t>
            </a:r>
          </a:p>
          <a:p>
            <a:pPr algn="just"/>
            <a:endParaRPr lang="ar-SA" sz="2400" b="1" dirty="0"/>
          </a:p>
          <a:p>
            <a:pPr algn="just"/>
            <a:r>
              <a:rPr lang="ar-SA" sz="2400" b="1" dirty="0" smtClean="0"/>
              <a:t> - وأنكره </a:t>
            </a:r>
            <a:r>
              <a:rPr lang="ar-SA" sz="2400" b="1" dirty="0"/>
              <a:t>بعضهم كالشافعية ، حتى نقل عن الإمام الشافعي </a:t>
            </a:r>
            <a:r>
              <a:rPr lang="ar-SA" sz="2400" b="1" dirty="0" smtClean="0"/>
              <a:t>أنه </a:t>
            </a:r>
            <a:r>
              <a:rPr lang="ar-SA" sz="2400" b="1" dirty="0"/>
              <a:t>قال : (( الاستحسان تلذذ وقول بالهوى )) ، وقال : (( من استحسن فقد شرع </a:t>
            </a:r>
            <a:r>
              <a:rPr lang="ar-SA" sz="2400" b="1" dirty="0" smtClean="0"/>
              <a:t>)).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799456" y="1451550"/>
            <a:ext cx="849694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2300" b="1" u="sng" dirty="0" smtClean="0">
                <a:solidFill>
                  <a:schemeClr val="accent6">
                    <a:lumMod val="75000"/>
                  </a:schemeClr>
                </a:solidFill>
              </a:rPr>
              <a:t>والظاهر</a:t>
            </a:r>
            <a:r>
              <a:rPr lang="ar-SA" sz="2300" b="1" dirty="0" smtClean="0"/>
              <a:t> أن إطلاق لفظ الاستحسان أثار عند بعض العلماء معنى (</a:t>
            </a:r>
            <a:r>
              <a:rPr lang="ar-SA" sz="2300" b="1" u="sng" dirty="0" smtClean="0"/>
              <a:t>التشريع بالهوى</a:t>
            </a:r>
            <a:r>
              <a:rPr lang="ar-SA" sz="2300" b="1" dirty="0" smtClean="0"/>
              <a:t>) فأنكروه ولم يتبينوا حقيقته عند القائلين به ، ولم يدركوا مرادهم منه ، فظنوه من التشريع بلا دليل فشنوا عليه الغارة وقالوا فيه ما قالوا .. </a:t>
            </a:r>
          </a:p>
          <a:p>
            <a:pPr algn="just"/>
            <a:endParaRPr lang="ar-SA" sz="2300" b="1" dirty="0" smtClean="0"/>
          </a:p>
          <a:p>
            <a:pPr algn="just"/>
            <a:r>
              <a:rPr lang="ar-SA" sz="2300" b="1" dirty="0" smtClean="0"/>
              <a:t>فالاستحسان بالهوى وبلا دليل ليس بدليل بلا خلاف بين العلماء .. وعلى هذا النوع من الاستحسان – إذا أمكن تسميته استحساناً – يحمل إنكار المنكرين ، لأن الاستحسان عند القائلين به لا يعدو -كما عرفنا حقيقته – أن يكون ترجيحاً لدليل على دليل ، ومثل هذا لا ينبغي أن يكون محل خلاف بين العلماء (فلا يوجد في الاستحسان ما يصلح محلاً للنزاع ) . </a:t>
            </a:r>
          </a:p>
          <a:p>
            <a:pPr algn="just"/>
            <a:endParaRPr lang="en-US" sz="2300" b="1" dirty="0" smtClean="0"/>
          </a:p>
          <a:p>
            <a:pPr algn="just"/>
            <a:r>
              <a:rPr lang="ar-SA" sz="2300" b="1" dirty="0" smtClean="0"/>
              <a:t>ومع هذا فنحن نؤثر أن نسمي الحكم الثابت استحساناً بالنص حكماً ثابتاً بالنص لا بالاستحسان، ولكن الحنفية اصطلحوا على تسميته استحساناً ولا مشاحة في الاصطلاح ..</a:t>
            </a:r>
            <a:endParaRPr lang="ar-SA" sz="23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المصلحة المرسلة</a:t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5768008" y="692696"/>
            <a:ext cx="3312368" cy="504056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ctr"/>
            <a:r>
              <a:rPr lang="ar-SA" sz="2400" b="1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تعريف المصلحة المرسلة :</a:t>
            </a:r>
            <a:endParaRPr kumimoji="0" lang="en-US" sz="900" b="1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Arial" pitchFamily="34" charset="0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015480" y="1556792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المصلحة :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هي جلب المنفعة ودفع المضرة ، أي المفسدة فلها جانب إيجابي هو ايجاد المنفعة ، وجانب سلبي هو دفع المفسدة . </a:t>
            </a:r>
            <a:endParaRPr lang="ar-SA" sz="2400" b="1" dirty="0"/>
          </a:p>
        </p:txBody>
      </p:sp>
      <p:sp>
        <p:nvSpPr>
          <p:cNvPr id="6" name="مستطيل 5"/>
          <p:cNvSpPr/>
          <p:nvPr/>
        </p:nvSpPr>
        <p:spPr>
          <a:xfrm>
            <a:off x="871464" y="2564904"/>
            <a:ext cx="75608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وقد تطلق المصلحة على جانبها الإيجابي فقط فيقرن معها درء المفسدة ، كما في قول الفقهاء : (( دفع المفسدة مقدم على جلب المصلحة )) </a:t>
            </a:r>
            <a:endParaRPr kumimoji="0" lang="en-US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1447528" y="3933056"/>
            <a:ext cx="72362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8892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والمصالح .. </a:t>
            </a:r>
          </a:p>
          <a:p>
            <a:pPr lvl="0" indent="288925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منها ما شهد الشارع له بالاعتبار ،</a:t>
            </a:r>
          </a:p>
          <a:p>
            <a:pPr lvl="0" indent="1778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 ومنها ما شهد له الشارع بالإلغاء ، </a:t>
            </a:r>
          </a:p>
          <a:p>
            <a:pPr lvl="0" indent="288925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ومنها ما سكت عنه .</a:t>
            </a:r>
            <a:endParaRPr kumimoji="0" lang="en-US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6551712" y="1965176"/>
            <a:ext cx="2592288" cy="936104"/>
          </a:xfrm>
          <a:prstGeom prst="roundRect">
            <a:avLst/>
          </a:prstGeom>
          <a:effectLst>
            <a:outerShdw blurRad="850900" dist="63500" dir="13140000" sx="103000" sy="103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ما شهد الشارع له بالاعتبار</a:t>
            </a:r>
            <a:endParaRPr lang="ar-SA" sz="2400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3743400" y="1965176"/>
            <a:ext cx="2592288" cy="936104"/>
          </a:xfrm>
          <a:prstGeom prst="roundRect">
            <a:avLst/>
          </a:prstGeom>
          <a:effectLst>
            <a:outerShdw blurRad="850900" dist="63500" dir="13140000" sx="103000" sy="103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ما شهد له الشارع بالإلغاء</a:t>
            </a:r>
            <a:endParaRPr lang="ar-SA" sz="2400" dirty="0"/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935088" y="1965176"/>
            <a:ext cx="2592288" cy="936104"/>
          </a:xfrm>
          <a:prstGeom prst="roundRect">
            <a:avLst/>
          </a:prstGeom>
          <a:effectLst>
            <a:outerShdw blurRad="850900" dist="63500" dir="13140000" sx="103000" sy="103000" algn="ctr" rotWithShape="0">
              <a:srgbClr val="000000"/>
            </a:outerShdw>
          </a:effectLst>
          <a:scene3d>
            <a:camera prst="orthographicFront">
              <a:rot lat="0" lon="300002" rev="0"/>
            </a:camera>
            <a:lightRig rig="threePt" dir="t"/>
          </a:scene3d>
          <a:sp3d prstMaterial="metal">
            <a:bevelT/>
          </a:sp3d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ما سكت عنه</a:t>
            </a:r>
            <a:endParaRPr lang="ar-SA" sz="2800" dirty="0"/>
          </a:p>
        </p:txBody>
      </p:sp>
      <p:sp>
        <p:nvSpPr>
          <p:cNvPr id="7" name="مستطيل ذو زاويتين مستديرتين في نفس الجانب 6"/>
          <p:cNvSpPr/>
          <p:nvPr/>
        </p:nvSpPr>
        <p:spPr>
          <a:xfrm>
            <a:off x="6695728" y="4197424"/>
            <a:ext cx="2232248" cy="936104"/>
          </a:xfrm>
          <a:prstGeom prst="round2SameRect">
            <a:avLst/>
          </a:prstGeom>
          <a:effectLst>
            <a:outerShdw blurRad="850900" dist="63500" dir="13140000" sx="103000" sy="103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المصلحة المعتبرة</a:t>
            </a:r>
          </a:p>
        </p:txBody>
      </p:sp>
      <p:sp>
        <p:nvSpPr>
          <p:cNvPr id="8" name="مستطيل ذو زاويتين مستديرتين في نفس الجانب 7"/>
          <p:cNvSpPr/>
          <p:nvPr/>
        </p:nvSpPr>
        <p:spPr>
          <a:xfrm>
            <a:off x="3887416" y="4197424"/>
            <a:ext cx="2232248" cy="936104"/>
          </a:xfrm>
          <a:prstGeom prst="round2SameRect">
            <a:avLst/>
          </a:prstGeom>
          <a:effectLst>
            <a:outerShdw blurRad="850900" dist="63500" dir="13140000" sx="103000" sy="103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المصلحة </a:t>
            </a:r>
            <a:r>
              <a:rPr lang="ar-SA" sz="2400" b="1" dirty="0" smtClean="0">
                <a:solidFill>
                  <a:schemeClr val="tx1"/>
                </a:solidFill>
              </a:rPr>
              <a:t>الملغاة</a:t>
            </a:r>
            <a:endParaRPr lang="ar-SA" sz="2400" b="1" dirty="0">
              <a:solidFill>
                <a:schemeClr val="tx1"/>
              </a:solidFill>
            </a:endParaRPr>
          </a:p>
        </p:txBody>
      </p:sp>
      <p:sp>
        <p:nvSpPr>
          <p:cNvPr id="9" name="مستطيل ذو زاويتين مستديرتين في نفس الجانب 8"/>
          <p:cNvSpPr/>
          <p:nvPr/>
        </p:nvSpPr>
        <p:spPr>
          <a:xfrm>
            <a:off x="1151112" y="4197424"/>
            <a:ext cx="2232248" cy="936104"/>
          </a:xfrm>
          <a:prstGeom prst="round2SameRect">
            <a:avLst/>
          </a:prstGeom>
          <a:effectLst>
            <a:outerShdw blurRad="850900" dist="63500" dir="13140000" sx="103000" sy="103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المصالح </a:t>
            </a:r>
            <a:r>
              <a:rPr lang="ar-SA" sz="2400" b="1" dirty="0" smtClean="0">
                <a:solidFill>
                  <a:schemeClr val="tx1"/>
                </a:solidFill>
              </a:rPr>
              <a:t>المرسلة</a:t>
            </a:r>
            <a:endParaRPr lang="ar-SA" sz="2400" b="1" dirty="0">
              <a:solidFill>
                <a:schemeClr val="tx1"/>
              </a:solidFill>
            </a:endParaRPr>
          </a:p>
        </p:txBody>
      </p:sp>
      <p:sp>
        <p:nvSpPr>
          <p:cNvPr id="10" name="سهم للأسفل 9"/>
          <p:cNvSpPr/>
          <p:nvPr/>
        </p:nvSpPr>
        <p:spPr>
          <a:xfrm>
            <a:off x="7343800" y="3261320"/>
            <a:ext cx="720080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سهم للأسفل 10"/>
          <p:cNvSpPr/>
          <p:nvPr/>
        </p:nvSpPr>
        <p:spPr>
          <a:xfrm>
            <a:off x="4607496" y="3261320"/>
            <a:ext cx="720080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سهم للأسفل 11"/>
          <p:cNvSpPr/>
          <p:nvPr/>
        </p:nvSpPr>
        <p:spPr>
          <a:xfrm>
            <a:off x="1943200" y="3261320"/>
            <a:ext cx="720080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وسيلة شرح مع سهم إلى الأسفل 12"/>
          <p:cNvSpPr/>
          <p:nvPr/>
        </p:nvSpPr>
        <p:spPr>
          <a:xfrm>
            <a:off x="3887416" y="381000"/>
            <a:ext cx="2448272" cy="1008112"/>
          </a:xfrm>
          <a:prstGeom prst="downArrow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 smtClean="0"/>
              <a:t>توضيح ..</a:t>
            </a:r>
            <a:endParaRPr lang="ar-SA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6051848" y="620688"/>
            <a:ext cx="2952328" cy="648072"/>
          </a:xfrm>
          <a:prstGeom prst="roundRect">
            <a:avLst/>
          </a:prstGeom>
          <a:effectLst>
            <a:outerShdw blurRad="558800" dist="50800" dir="5400000" algn="ctr" rotWithShape="0">
              <a:srgbClr val="000000">
                <a:alpha val="6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/>
              <a:t>المصالح المعتبرة :</a:t>
            </a:r>
            <a:endParaRPr lang="ar-SA" sz="24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71736" y="4091588"/>
            <a:ext cx="8723489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892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</a:rPr>
              <a:t>وعلى أساس هذه المصالح المعتبرة وربطها بعللها وجوداً وعدماً جاء دليل</a:t>
            </a:r>
            <a:r>
              <a:rPr kumimoji="0" lang="ar-SA" sz="24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</a:rPr>
              <a:t>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</a:rPr>
              <a:t>القياس .</a:t>
            </a:r>
          </a:p>
          <a:p>
            <a:pPr marL="0" marR="0" lvl="0" indent="28892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400" b="1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</a:endParaRPr>
          </a:p>
          <a:p>
            <a:pPr marL="0" marR="0" lvl="0" indent="28892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</a:rPr>
              <a:t> فكل واقعة لم ينص الشارع على حكمها وهي تساوي واقعة اخرى ، نص الشارع على حكمها ، في علة هذا الحكم ، فإنها تأخذ نفس الحكم المنصوص عليه . </a:t>
            </a:r>
            <a:endParaRPr kumimoji="0" lang="ar-SA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1126544" y="1628800"/>
            <a:ext cx="61494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هي ما اعتبرها الشارع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بأن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شرع لها الأحكام الموصلة إليها</a:t>
            </a:r>
            <a:endParaRPr lang="ar-SA" sz="2400" b="1" dirty="0"/>
          </a:p>
        </p:txBody>
      </p:sp>
      <p:sp>
        <p:nvSpPr>
          <p:cNvPr id="7" name="خماسي 6"/>
          <p:cNvSpPr/>
          <p:nvPr/>
        </p:nvSpPr>
        <p:spPr>
          <a:xfrm flipH="1">
            <a:off x="7420000" y="1628800"/>
            <a:ext cx="1512168" cy="504056"/>
          </a:xfrm>
          <a:prstGeom prst="homePlate">
            <a:avLst>
              <a:gd name="adj" fmla="val 61780"/>
            </a:avLst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تعريفها :</a:t>
            </a:r>
            <a:endParaRPr lang="ar-SA" sz="2400" b="1" dirty="0"/>
          </a:p>
        </p:txBody>
      </p:sp>
      <p:sp>
        <p:nvSpPr>
          <p:cNvPr id="8" name="وسيلة شرح مع سهم إلى الأسفل 7"/>
          <p:cNvSpPr/>
          <p:nvPr/>
        </p:nvSpPr>
        <p:spPr>
          <a:xfrm>
            <a:off x="7780040" y="2564904"/>
            <a:ext cx="1440160" cy="720080"/>
          </a:xfrm>
          <a:prstGeom prst="downArrowCallout">
            <a:avLst>
              <a:gd name="adj1" fmla="val 26387"/>
              <a:gd name="adj2" fmla="val 31597"/>
              <a:gd name="adj3" fmla="val 28299"/>
              <a:gd name="adj4" fmla="val 6497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حفظ الدين </a:t>
            </a:r>
            <a:endParaRPr lang="ar-SA" sz="2400" b="1" dirty="0"/>
          </a:p>
        </p:txBody>
      </p:sp>
      <p:sp>
        <p:nvSpPr>
          <p:cNvPr id="9" name="وسيلة شرح مع سهم إلى الأسفل 8"/>
          <p:cNvSpPr/>
          <p:nvPr/>
        </p:nvSpPr>
        <p:spPr>
          <a:xfrm>
            <a:off x="6123856" y="2564904"/>
            <a:ext cx="1440160" cy="720080"/>
          </a:xfrm>
          <a:prstGeom prst="downArrowCallout">
            <a:avLst>
              <a:gd name="adj1" fmla="val 26387"/>
              <a:gd name="adj2" fmla="val 31597"/>
              <a:gd name="adj3" fmla="val 28299"/>
              <a:gd name="adj4" fmla="val 6497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حفظ النفس </a:t>
            </a:r>
            <a:endParaRPr lang="ar-SA" sz="2400" b="1" dirty="0"/>
          </a:p>
        </p:txBody>
      </p:sp>
      <p:sp>
        <p:nvSpPr>
          <p:cNvPr id="10" name="وسيلة شرح مع سهم إلى الأسفل 9"/>
          <p:cNvSpPr/>
          <p:nvPr/>
        </p:nvSpPr>
        <p:spPr>
          <a:xfrm>
            <a:off x="4395664" y="2564904"/>
            <a:ext cx="1440160" cy="720080"/>
          </a:xfrm>
          <a:prstGeom prst="downArrowCallout">
            <a:avLst>
              <a:gd name="adj1" fmla="val 26387"/>
              <a:gd name="adj2" fmla="val 31597"/>
              <a:gd name="adj3" fmla="val 28299"/>
              <a:gd name="adj4" fmla="val 6497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حفظ العقل </a:t>
            </a:r>
            <a:endParaRPr lang="ar-SA" sz="2400" b="1" dirty="0"/>
          </a:p>
        </p:txBody>
      </p:sp>
      <p:sp>
        <p:nvSpPr>
          <p:cNvPr id="11" name="وسيلة شرح مع سهم إلى الأسفل 10"/>
          <p:cNvSpPr/>
          <p:nvPr/>
        </p:nvSpPr>
        <p:spPr>
          <a:xfrm>
            <a:off x="2667472" y="2564904"/>
            <a:ext cx="1440160" cy="720080"/>
          </a:xfrm>
          <a:prstGeom prst="downArrowCallout">
            <a:avLst>
              <a:gd name="adj1" fmla="val 26387"/>
              <a:gd name="adj2" fmla="val 31597"/>
              <a:gd name="adj3" fmla="val 28299"/>
              <a:gd name="adj4" fmla="val 6497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حفظ العرض </a:t>
            </a:r>
            <a:endParaRPr lang="ar-SA" sz="2400" b="1" dirty="0"/>
          </a:p>
        </p:txBody>
      </p:sp>
      <p:sp>
        <p:nvSpPr>
          <p:cNvPr id="12" name="وسيلة شرح مع سهم إلى الأسفل 11"/>
          <p:cNvSpPr/>
          <p:nvPr/>
        </p:nvSpPr>
        <p:spPr>
          <a:xfrm>
            <a:off x="939280" y="2564904"/>
            <a:ext cx="1440160" cy="720080"/>
          </a:xfrm>
          <a:prstGeom prst="downArrowCallout">
            <a:avLst>
              <a:gd name="adj1" fmla="val 26387"/>
              <a:gd name="adj2" fmla="val 31597"/>
              <a:gd name="adj3" fmla="val 28299"/>
              <a:gd name="adj4" fmla="val 6497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حفظ المال </a:t>
            </a:r>
            <a:endParaRPr lang="ar-SA" sz="2400" b="1" dirty="0"/>
          </a:p>
        </p:txBody>
      </p:sp>
      <p:sp>
        <p:nvSpPr>
          <p:cNvPr id="13" name="مستطيل ذو زاويتين مستديرتين في نفس الجانب 12"/>
          <p:cNvSpPr/>
          <p:nvPr/>
        </p:nvSpPr>
        <p:spPr>
          <a:xfrm>
            <a:off x="7780040" y="3429000"/>
            <a:ext cx="1440160" cy="504056"/>
          </a:xfrm>
          <a:prstGeom prst="round2Same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شرع الجهاد</a:t>
            </a:r>
            <a:endParaRPr lang="ar-SA" b="1" dirty="0"/>
          </a:p>
        </p:txBody>
      </p:sp>
      <p:sp>
        <p:nvSpPr>
          <p:cNvPr id="14" name="مستطيل ذو زاويتين مستديرتين في نفس الجانب 13"/>
          <p:cNvSpPr/>
          <p:nvPr/>
        </p:nvSpPr>
        <p:spPr>
          <a:xfrm>
            <a:off x="6123856" y="3429000"/>
            <a:ext cx="1440160" cy="504056"/>
          </a:xfrm>
          <a:prstGeom prst="round2Same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شرع القصاص</a:t>
            </a:r>
            <a:endParaRPr lang="ar-SA" b="1" dirty="0"/>
          </a:p>
        </p:txBody>
      </p:sp>
      <p:sp>
        <p:nvSpPr>
          <p:cNvPr id="15" name="مستطيل ذو زاويتين مستديرتين في نفس الجانب 14"/>
          <p:cNvSpPr/>
          <p:nvPr/>
        </p:nvSpPr>
        <p:spPr>
          <a:xfrm>
            <a:off x="4395664" y="3429000"/>
            <a:ext cx="1440160" cy="504056"/>
          </a:xfrm>
          <a:prstGeom prst="round2Same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شرع حد الشرب</a:t>
            </a:r>
            <a:endParaRPr lang="ar-SA" b="1" dirty="0"/>
          </a:p>
        </p:txBody>
      </p:sp>
      <p:sp>
        <p:nvSpPr>
          <p:cNvPr id="16" name="مستطيل ذو زاويتين مستديرتين في نفس الجانب 15"/>
          <p:cNvSpPr/>
          <p:nvPr/>
        </p:nvSpPr>
        <p:spPr>
          <a:xfrm>
            <a:off x="2667472" y="3429000"/>
            <a:ext cx="1440160" cy="504056"/>
          </a:xfrm>
          <a:prstGeom prst="round2Same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شرع حد الزنا</a:t>
            </a:r>
            <a:endParaRPr lang="ar-SA" b="1" dirty="0"/>
          </a:p>
        </p:txBody>
      </p:sp>
      <p:sp>
        <p:nvSpPr>
          <p:cNvPr id="17" name="مستطيل ذو زاويتين مستديرتين في نفس الجانب 16"/>
          <p:cNvSpPr/>
          <p:nvPr/>
        </p:nvSpPr>
        <p:spPr>
          <a:xfrm>
            <a:off x="939280" y="3429000"/>
            <a:ext cx="1440160" cy="504056"/>
          </a:xfrm>
          <a:prstGeom prst="round2Same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شرع حد السرقة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5992416" y="620688"/>
            <a:ext cx="2952328" cy="648072"/>
          </a:xfrm>
          <a:prstGeom prst="roundRect">
            <a:avLst/>
          </a:prstGeom>
          <a:effectLst>
            <a:outerShdw blurRad="558800" dist="50800" dir="5400000" algn="ctr" rotWithShape="0">
              <a:srgbClr val="000000">
                <a:alpha val="6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/>
              <a:t>المصالح الملغاة :</a:t>
            </a:r>
            <a:endParaRPr lang="ar-SA" sz="2400" dirty="0"/>
          </a:p>
        </p:txBody>
      </p:sp>
      <p:sp>
        <p:nvSpPr>
          <p:cNvPr id="5" name="مستطيل 4"/>
          <p:cNvSpPr/>
          <p:nvPr/>
        </p:nvSpPr>
        <p:spPr>
          <a:xfrm>
            <a:off x="807840" y="1628800"/>
            <a:ext cx="81003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raditional Arabic" pitchFamily="2" charset="-78"/>
              </a:rPr>
              <a:t>- وبجانب المصالح المعتبرة توجد مصالح متوهمة غير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raditional Arabic" pitchFamily="2" charset="-78"/>
              </a:rPr>
              <a:t>حقيقية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raditional Arabic" pitchFamily="2" charset="-78"/>
              </a:rPr>
              <a:t> أو مرجوحة ، أهدرها الشارع ولم يعتد بها بما شرع من أحكام تدل على عدم اعتبارها ، وهذه هي (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Traditional Arabic" pitchFamily="2" charset="-78"/>
              </a:rPr>
              <a:t>المصالح الملغاة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Traditional Arabic" pitchFamily="2" charset="-78"/>
              </a:rPr>
              <a:t>)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Traditional Arabic" pitchFamily="2" charset="-78"/>
              </a:rPr>
              <a:t>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raditional Arabic" pitchFamily="2" charset="-78"/>
              </a:rPr>
              <a:t>.</a:t>
            </a:r>
            <a:endParaRPr kumimoji="0" lang="en-US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شكل بيضاوي 5"/>
          <p:cNvSpPr/>
          <p:nvPr/>
        </p:nvSpPr>
        <p:spPr>
          <a:xfrm>
            <a:off x="8224664" y="2564904"/>
            <a:ext cx="1224136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200" b="1" dirty="0" smtClean="0"/>
              <a:t>الأمثلة:</a:t>
            </a:r>
            <a:endParaRPr lang="ar-SA" sz="2200" b="1" dirty="0"/>
          </a:p>
        </p:txBody>
      </p:sp>
      <p:sp>
        <p:nvSpPr>
          <p:cNvPr id="7" name="مستطيل 6"/>
          <p:cNvSpPr/>
          <p:nvPr/>
        </p:nvSpPr>
        <p:spPr>
          <a:xfrm>
            <a:off x="879848" y="2710661"/>
            <a:ext cx="7344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- مصلحة الأنثى في مساواتها لأخيها بالميراث ، فقد ألغاها الشارع بدليل قوله تعالى : </a:t>
            </a:r>
            <a:r>
              <a:rPr lang="ar-SA" sz="2000" dirty="0">
                <a:cs typeface="Traditional Arabic" pitchFamily="2" charset="-78"/>
              </a:rPr>
              <a:t>{</a:t>
            </a:r>
            <a:r>
              <a:rPr lang="ar-SA" sz="2000" b="1" dirty="0"/>
              <a:t>يوصيكم الله في أولادكم للذكر مثل حظ الأنثيين</a:t>
            </a:r>
            <a:r>
              <a:rPr lang="ar-SA" sz="2000" dirty="0" smtClean="0">
                <a:cs typeface="Traditional Arabic" pitchFamily="2" charset="-78"/>
              </a:rPr>
              <a:t>}</a:t>
            </a:r>
            <a:r>
              <a:rPr lang="ar-SA" sz="2000" dirty="0" smtClean="0"/>
              <a:t> </a:t>
            </a:r>
            <a:r>
              <a:rPr kumimoji="0" lang="ar-SA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[النساء : 11] 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lang="ar-SA" sz="2000" b="1" dirty="0"/>
          </a:p>
        </p:txBody>
      </p:sp>
      <p:sp>
        <p:nvSpPr>
          <p:cNvPr id="8" name="مستطيل 7"/>
          <p:cNvSpPr/>
          <p:nvPr/>
        </p:nvSpPr>
        <p:spPr>
          <a:xfrm>
            <a:off x="591816" y="3501008"/>
            <a:ext cx="77048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-</a:t>
            </a:r>
            <a:r>
              <a:rPr kumimoji="0" lang="ar-SA" sz="20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raditional Arabic" pitchFamily="2" charset="-78"/>
              </a:rPr>
              <a:t> 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ومثل مصلحة المرابي في زيادة ماله عن طريق الربا ، فقد ألغاها الشارع بما نص عليه من حرمة الربا ، قال تعالى : </a:t>
            </a:r>
            <a:r>
              <a:rPr kumimoji="0" lang="ar-SA" sz="20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raditional Arabic" pitchFamily="2" charset="-78"/>
              </a:rPr>
              <a:t>{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وأحل الله البيع وحرم الربا </a:t>
            </a:r>
            <a:r>
              <a:rPr kumimoji="0" lang="ar-SA" sz="20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raditional Arabic" pitchFamily="2" charset="-78"/>
              </a:rPr>
              <a:t>} ، 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فلا يصح الربا طريقاً لإستثمار المال وزيادته .</a:t>
            </a:r>
            <a:endParaRPr lang="ar-SA" sz="2000" b="1" dirty="0"/>
          </a:p>
        </p:txBody>
      </p:sp>
      <p:sp>
        <p:nvSpPr>
          <p:cNvPr id="9" name="مستطيل 8"/>
          <p:cNvSpPr/>
          <p:nvPr/>
        </p:nvSpPr>
        <p:spPr>
          <a:xfrm>
            <a:off x="1023864" y="4509120"/>
            <a:ext cx="72362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- ومثل مصلحة الجبناء القاعدين عن الجهاد في حفظ نفوسهم من العطب والهلاك ، فقد ألغى الشارع هذه المصلحة المرجوحة بما شرعه من أحكام الجهاد .. وهكذا .</a:t>
            </a:r>
            <a:endParaRPr lang="ar-SA" sz="2000" b="1" dirty="0"/>
          </a:p>
        </p:txBody>
      </p:sp>
      <p:sp>
        <p:nvSpPr>
          <p:cNvPr id="10" name="مستطيل 9"/>
          <p:cNvSpPr/>
          <p:nvPr/>
        </p:nvSpPr>
        <p:spPr>
          <a:xfrm>
            <a:off x="1023864" y="5301208"/>
            <a:ext cx="78488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88925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raditional Arabic" pitchFamily="2" charset="-78"/>
              </a:rPr>
              <a:t>ولا خلاف بين العلماء في أن المصالح الملغاة لا يصح بناء الأحكام عليها .</a:t>
            </a: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5916216" y="620688"/>
            <a:ext cx="2952328" cy="648072"/>
          </a:xfrm>
          <a:prstGeom prst="roundRect">
            <a:avLst/>
          </a:prstGeom>
          <a:effectLst>
            <a:outerShdw blurRad="558800" dist="50800" dir="5400000" algn="ctr" rotWithShape="0">
              <a:srgbClr val="000000">
                <a:alpha val="6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/>
              <a:t>المصالح المرسلة :</a:t>
            </a:r>
            <a:endParaRPr lang="ar-SA" sz="24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15616" y="5013176"/>
            <a:ext cx="878396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8925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فهي إذن ، تكون في الوقائع المسكوت عنها وليس لها نظير </a:t>
            </a:r>
            <a:r>
              <a:rPr kumimoji="0" lang="ar-SA" sz="2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منصوص على 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حكمه حتى نقيسها عليه ، وفيها وصف مناسب لتشريع حكم معين من شأنه أن يحقق منفعة ، أو يدفع مفسدة .. </a:t>
            </a:r>
            <a:endParaRPr kumimoji="0" lang="ar-SA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803648" y="1772816"/>
            <a:ext cx="82444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وبجانب المصالح المعتبرة والمصالح الملغاة توجد مصالح لم ينص الشارع على إلغائها ولا على اعتبارها .. وهذه هي (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المصالح المرسلة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) عند الأصوليين .</a:t>
            </a:r>
            <a:endParaRPr lang="ar-SA" sz="2400" b="1" dirty="0"/>
          </a:p>
        </p:txBody>
      </p:sp>
      <p:sp>
        <p:nvSpPr>
          <p:cNvPr id="7" name="مستطيل 6"/>
          <p:cNvSpPr/>
          <p:nvPr/>
        </p:nvSpPr>
        <p:spPr>
          <a:xfrm>
            <a:off x="4116281" y="3759423"/>
            <a:ext cx="4967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فهي مصلحة : لأنها تجلب نفعاً وتدفع ضرراً.</a:t>
            </a:r>
            <a:endParaRPr lang="ar-SA" sz="2400" b="1" dirty="0"/>
          </a:p>
        </p:txBody>
      </p:sp>
      <p:sp>
        <p:nvSpPr>
          <p:cNvPr id="8" name="مستطيل 7"/>
          <p:cNvSpPr/>
          <p:nvPr/>
        </p:nvSpPr>
        <p:spPr>
          <a:xfrm>
            <a:off x="2891880" y="4221088"/>
            <a:ext cx="61929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وهي مرسلة : لأنها مطلقة عن اعتبار الشارع أو إلغائه .. </a:t>
            </a:r>
            <a:endParaRPr lang="ar-SA" sz="2400" b="1" dirty="0"/>
          </a:p>
        </p:txBody>
      </p:sp>
      <p:sp>
        <p:nvSpPr>
          <p:cNvPr id="9" name="مستطيل 8"/>
          <p:cNvSpPr/>
          <p:nvPr/>
        </p:nvSpPr>
        <p:spPr>
          <a:xfrm>
            <a:off x="875656" y="2780928"/>
            <a:ext cx="71642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مثل المصلحة التي اقتضت جمع القرآن ، وتدوين الدواوين ، وتضمين الصناع ، وقتل الجماعة بالواحد .</a:t>
            </a:r>
            <a:endParaRPr lang="ar-SA" sz="2400" b="1" dirty="0"/>
          </a:p>
        </p:txBody>
      </p:sp>
      <p:sp>
        <p:nvSpPr>
          <p:cNvPr id="10" name="شكل بيضاوي 9"/>
          <p:cNvSpPr/>
          <p:nvPr/>
        </p:nvSpPr>
        <p:spPr>
          <a:xfrm>
            <a:off x="8148464" y="2708920"/>
            <a:ext cx="1224136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200" b="1" dirty="0" smtClean="0"/>
              <a:t>الأمثلة:</a:t>
            </a:r>
            <a:endParaRPr lang="ar-SA" sz="2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  <p:bldP spid="9" grpId="0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1726</TotalTime>
  <Words>822</Words>
  <Application>Microsoft Office PowerPoint</Application>
  <PresentationFormat>A4 Paper (210x297 mm)</PresentationFormat>
  <Paragraphs>79</Paragraphs>
  <Slides>13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Office Theme</vt:lpstr>
      <vt:lpstr>عرض تقديمي في PowerPoint</vt:lpstr>
      <vt:lpstr>المحاضرة الثانية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المصلحة المرسلة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127</cp:revision>
  <dcterms:created xsi:type="dcterms:W3CDTF">2009-10-14T19:14:34Z</dcterms:created>
  <dcterms:modified xsi:type="dcterms:W3CDTF">2011-09-27T17:18:19Z</dcterms:modified>
</cp:coreProperties>
</file>