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310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" initials="D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07" autoAdjust="0"/>
  </p:normalViewPr>
  <p:slideViewPr>
    <p:cSldViewPr>
      <p:cViewPr>
        <p:scale>
          <a:sx n="82" d="100"/>
          <a:sy n="82" d="100"/>
        </p:scale>
        <p:origin x="-102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7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10/18/2014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10/18/2014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10/18/2014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8EC70-A173-47FD-BE06-6ECB10B88EAC}" type="datetimeFigureOut">
              <a:rPr lang="en-US" smtClean="0"/>
              <a:pPr/>
              <a:t>10/18/2014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8261A-77E9-4CC0-B8A7-BB4C492474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3886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تابع للأقسام الحكم التكليفي وبداية لأقسام الحكم الوضعي  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295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المحاضرةالخامسة </a:t>
            </a:r>
          </a:p>
          <a:p>
            <a:r>
              <a:rPr lang="ar-SA" dirty="0" smtClean="0"/>
              <a:t>د جهاد البشير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5791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ar-SA" b="1" dirty="0" smtClean="0"/>
              <a:t>العزيمة والرخصة </a:t>
            </a:r>
            <a:r>
              <a:rPr lang="ar-SA" dirty="0" smtClean="0"/>
              <a:t>:</a:t>
            </a:r>
            <a:r>
              <a:rPr lang="ar-SA" b="1" dirty="0" smtClean="0">
                <a:solidFill>
                  <a:srgbClr val="C00000"/>
                </a:solidFill>
              </a:rPr>
              <a:t>مسألة :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هل العزيمة والرخصة من أقسام الحكم التكليفي :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القول الأول :</a:t>
            </a:r>
          </a:p>
          <a:p>
            <a:pPr algn="r" rtl="1">
              <a:buNone/>
            </a:pPr>
            <a:r>
              <a:rPr lang="ar-SA" dirty="0" smtClean="0"/>
              <a:t>أن العزيمة والرخصة من أقسام الحكم التكليفي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حجتهم :</a:t>
            </a:r>
          </a:p>
          <a:p>
            <a:pPr algn="r" rtl="1">
              <a:buNone/>
            </a:pPr>
            <a:r>
              <a:rPr lang="ar-SA" dirty="0" smtClean="0"/>
              <a:t>التعريف الإصطلاحي للعزيمة والرخصة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القول الثاني 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</a:p>
          <a:p>
            <a:pPr algn="r" rtl="1">
              <a:buNone/>
            </a:pPr>
            <a:r>
              <a:rPr lang="ar-SA" dirty="0" smtClean="0"/>
              <a:t>أن العزيمة والرخصة من أقسام الحكم الوضعي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حجتهم بإعتبارأن </a:t>
            </a:r>
            <a:r>
              <a:rPr lang="ar-SA" dirty="0" smtClean="0"/>
              <a:t>: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العزيمة :</a:t>
            </a:r>
            <a:r>
              <a:rPr lang="ar-SA" dirty="0" smtClean="0"/>
              <a:t> ترجع إلى  جعل الشارع الأحوال العادية للمكلفين :</a:t>
            </a:r>
          </a:p>
          <a:p>
            <a:pPr algn="r" rtl="1">
              <a:buNone/>
            </a:pPr>
            <a:r>
              <a:rPr lang="ar-SA" dirty="0" smtClean="0"/>
              <a:t>سبباً لبقاء الأحكام الأصلية وإستمرارها  </a:t>
            </a:r>
          </a:p>
          <a:p>
            <a:pPr algn="r" rtl="1">
              <a:buNone/>
            </a:pPr>
            <a:endParaRPr lang="ar-SA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686800" cy="63246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الرخصة :</a:t>
            </a:r>
          </a:p>
          <a:p>
            <a:pPr algn="r" rtl="1">
              <a:buNone/>
            </a:pPr>
            <a:r>
              <a:rPr lang="ar-SA" dirty="0" smtClean="0"/>
              <a:t>ترجع إلى جعل الشارع الأحوال الطارئة غير الإعتيادية :</a:t>
            </a:r>
          </a:p>
          <a:p>
            <a:pPr algn="r" rtl="1">
              <a:buNone/>
            </a:pPr>
            <a:r>
              <a:rPr lang="ar-SA" dirty="0" smtClean="0"/>
              <a:t>سبباً للتخفيف عن المكلفين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الراجح :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70C0"/>
                </a:solidFill>
              </a:rPr>
              <a:t>ما ذهب إليه أصحاب القول الأول </a:t>
            </a:r>
            <a:r>
              <a:rPr lang="ar-SA" dirty="0" smtClean="0">
                <a:solidFill>
                  <a:srgbClr val="0070C0"/>
                </a:solidFill>
              </a:rPr>
              <a:t>:</a:t>
            </a:r>
          </a:p>
          <a:p>
            <a:pPr algn="r" rtl="1">
              <a:buNone/>
            </a:pPr>
            <a:r>
              <a:rPr lang="ar-SA" dirty="0" smtClean="0">
                <a:solidFill>
                  <a:srgbClr val="0070C0"/>
                </a:solidFill>
              </a:rPr>
              <a:t>أن الطلب والإباحة من أقسام الحكم التكليفي </a:t>
            </a:r>
          </a:p>
          <a:p>
            <a:pPr algn="r" rtl="1">
              <a:buNone/>
            </a:pPr>
            <a:r>
              <a:rPr lang="ar-SA" dirty="0" smtClean="0">
                <a:solidFill>
                  <a:srgbClr val="0070C0"/>
                </a:solidFill>
              </a:rPr>
              <a:t>من التعريف الإصطلاحي :</a:t>
            </a:r>
          </a:p>
          <a:p>
            <a:pPr algn="r" rtl="1">
              <a:buNone/>
            </a:pPr>
            <a:r>
              <a:rPr lang="ar-SA" dirty="0" smtClean="0">
                <a:solidFill>
                  <a:srgbClr val="0070C0"/>
                </a:solidFill>
              </a:rPr>
              <a:t>العزيمة :أسم لما طلبه الشارع أو أباحه </a:t>
            </a:r>
          </a:p>
          <a:p>
            <a:pPr algn="r" rtl="1">
              <a:buNone/>
            </a:pPr>
            <a:r>
              <a:rPr lang="ar-SA" dirty="0" smtClean="0">
                <a:solidFill>
                  <a:srgbClr val="0070C0"/>
                </a:solidFill>
              </a:rPr>
              <a:t>الرخصة :إسم لما أباحه الشارع 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4007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تعريف العزيمة لغة :</a:t>
            </a:r>
          </a:p>
          <a:p>
            <a:pPr algn="r" rtl="1">
              <a:buNone/>
            </a:pPr>
            <a:r>
              <a:rPr lang="ar-SA" dirty="0" smtClean="0"/>
              <a:t>القصد على وجه التأكيد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الدليل:</a:t>
            </a:r>
            <a:r>
              <a:rPr lang="ar-SA" dirty="0" smtClean="0"/>
              <a:t> في قوله تعا</a:t>
            </a:r>
            <a:r>
              <a:rPr lang="ar-SA" dirty="0" smtClean="0">
                <a:sym typeface="Wingdings" pitchFamily="2" charset="2"/>
              </a:rPr>
              <a:t>لى </a:t>
            </a:r>
            <a:r>
              <a:rPr lang="en-US" dirty="0" smtClean="0">
                <a:sym typeface="Wingdings" pitchFamily="2" charset="2"/>
              </a:rPr>
              <a:t>)</a:t>
            </a:r>
            <a:r>
              <a:rPr lang="ar-SA" dirty="0" smtClean="0">
                <a:sym typeface="Wingdings" pitchFamily="2" charset="2"/>
              </a:rPr>
              <a:t> </a:t>
            </a:r>
            <a:r>
              <a:rPr lang="ar-SA" b="1" dirty="0" smtClean="0"/>
              <a:t>فَنَسِيَ وَلَمْ نَجِدْ لَهُ عَزْمًا </a:t>
            </a:r>
            <a:r>
              <a:rPr lang="en-US" b="1" dirty="0" smtClean="0"/>
              <a:t>(</a:t>
            </a:r>
            <a:r>
              <a:rPr lang="ar-SA" dirty="0" smtClean="0">
                <a:sym typeface="Wingdings" pitchFamily="2" charset="2"/>
              </a:rPr>
              <a:t>         </a:t>
            </a:r>
            <a:endParaRPr lang="en-US" dirty="0" smtClean="0">
              <a:sym typeface="Wingdings" pitchFamily="2" charset="2"/>
            </a:endParaRPr>
          </a:p>
          <a:p>
            <a:pPr algn="r" rtl="1">
              <a:buNone/>
            </a:pPr>
            <a:r>
              <a:rPr lang="ar-SA" dirty="0" smtClean="0">
                <a:sym typeface="Wingdings" pitchFamily="2" charset="2"/>
              </a:rPr>
              <a:t> </a:t>
            </a:r>
            <a:r>
              <a:rPr lang="ar-SA" b="1" dirty="0" smtClean="0">
                <a:solidFill>
                  <a:srgbClr val="C00000"/>
                </a:solidFill>
                <a:sym typeface="Wingdings" pitchFamily="2" charset="2"/>
              </a:rPr>
              <a:t>تعريف العزيمة إصطلاحاً </a:t>
            </a:r>
            <a:r>
              <a:rPr lang="ar-SA" dirty="0" smtClean="0">
                <a:sym typeface="Wingdings" pitchFamily="2" charset="2"/>
              </a:rPr>
              <a:t>: </a:t>
            </a:r>
          </a:p>
          <a:p>
            <a:pPr algn="r" rtl="1">
              <a:buNone/>
            </a:pPr>
            <a:r>
              <a:rPr lang="ar-SA" dirty="0" smtClean="0">
                <a:sym typeface="Wingdings" pitchFamily="2" charset="2"/>
              </a:rPr>
              <a:t>إسم لما طلبه الشارع أو أباحه على وجه العموم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  <a:sym typeface="Wingdings" pitchFamily="2" charset="2"/>
              </a:rPr>
              <a:t>أيضاً عرفها البعض </a:t>
            </a:r>
            <a:r>
              <a:rPr lang="ar-SA" dirty="0" smtClean="0">
                <a:sym typeface="Wingdings" pitchFamily="2" charset="2"/>
              </a:rPr>
              <a:t>:</a:t>
            </a:r>
          </a:p>
          <a:p>
            <a:pPr algn="r" rtl="1">
              <a:buNone/>
            </a:pPr>
            <a:r>
              <a:rPr lang="ar-SA" dirty="0" smtClean="0">
                <a:sym typeface="Wingdings" pitchFamily="2" charset="2"/>
              </a:rPr>
              <a:t>إسم لما هو أصل من الأحكام غير متعلق بالعوارض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  <a:sym typeface="Wingdings" pitchFamily="2" charset="2"/>
              </a:rPr>
              <a:t>أحكام العزيمة </a:t>
            </a:r>
            <a:r>
              <a:rPr lang="ar-SA" dirty="0" smtClean="0">
                <a:solidFill>
                  <a:srgbClr val="C00000"/>
                </a:solidFill>
                <a:sym typeface="Wingdings" pitchFamily="2" charset="2"/>
              </a:rPr>
              <a:t>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ym typeface="Wingdings" pitchFamily="2" charset="2"/>
              </a:rPr>
              <a:t>أحكام أصلية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ym typeface="Wingdings" pitchFamily="2" charset="2"/>
              </a:rPr>
              <a:t>تطلق على الأحكام الشرعية لعموم المكلفين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ym typeface="Wingdings" pitchFamily="2" charset="2"/>
              </a:rPr>
              <a:t>تتنوع إلى أنواع الحكم التكليفي من (ندب ،كراهة ،إباحة )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ym typeface="Wingdings" pitchFamily="2" charset="2"/>
              </a:rPr>
              <a:t>لم ينظر إلى تشريعها إلى أي ضرورة أو عذر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8229600" cy="61721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sz="11200" b="1" dirty="0" smtClean="0">
                <a:solidFill>
                  <a:srgbClr val="C00000"/>
                </a:solidFill>
              </a:rPr>
              <a:t>تعريف الرخصة لغة </a:t>
            </a:r>
            <a:r>
              <a:rPr lang="ar-SA" sz="11200" dirty="0" smtClean="0">
                <a:solidFill>
                  <a:srgbClr val="C00000"/>
                </a:solidFill>
              </a:rPr>
              <a:t>: </a:t>
            </a:r>
            <a:r>
              <a:rPr lang="ar-SA" sz="11200" dirty="0" smtClean="0"/>
              <a:t>السهولة واليسر </a:t>
            </a:r>
          </a:p>
          <a:p>
            <a:pPr algn="r" rtl="1">
              <a:buNone/>
            </a:pPr>
            <a:r>
              <a:rPr lang="ar-SA" sz="11200" b="1" dirty="0" smtClean="0">
                <a:solidFill>
                  <a:srgbClr val="C00000"/>
                </a:solidFill>
              </a:rPr>
              <a:t>تعريف الرخصة إصطلاحاً </a:t>
            </a:r>
            <a:r>
              <a:rPr lang="ar-SA" sz="11200" dirty="0" smtClean="0">
                <a:solidFill>
                  <a:srgbClr val="C00000"/>
                </a:solidFill>
              </a:rPr>
              <a:t>: </a:t>
            </a:r>
          </a:p>
          <a:p>
            <a:pPr algn="r" rtl="1">
              <a:buNone/>
            </a:pPr>
            <a:r>
              <a:rPr lang="ar-SA" sz="11200" dirty="0" smtClean="0"/>
              <a:t>إسم لما أباحه الشارع عند الضرورة تخفيفاً عن المكلفين </a:t>
            </a:r>
          </a:p>
          <a:p>
            <a:pPr algn="r" rtl="1">
              <a:buNone/>
            </a:pPr>
            <a:r>
              <a:rPr lang="ar-SA" sz="11200" dirty="0" smtClean="0"/>
              <a:t>ودفعاً للحرج عنهم </a:t>
            </a:r>
          </a:p>
          <a:p>
            <a:pPr algn="r" rtl="1">
              <a:buNone/>
            </a:pPr>
            <a:r>
              <a:rPr lang="ar-SA" sz="11200" b="1" dirty="0" smtClean="0">
                <a:solidFill>
                  <a:srgbClr val="C00000"/>
                </a:solidFill>
              </a:rPr>
              <a:t>عرفها البعض </a:t>
            </a:r>
            <a:r>
              <a:rPr lang="ar-SA" sz="11200" dirty="0" smtClean="0">
                <a:solidFill>
                  <a:srgbClr val="C00000"/>
                </a:solidFill>
              </a:rPr>
              <a:t>: </a:t>
            </a:r>
          </a:p>
          <a:p>
            <a:pPr algn="r" rtl="1">
              <a:buNone/>
            </a:pPr>
            <a:r>
              <a:rPr lang="ar-SA" sz="11200" dirty="0" smtClean="0"/>
              <a:t>ما وسع للمكلف في فعله لعذر وعجز عنه مع قيام السبب المحرم </a:t>
            </a:r>
          </a:p>
          <a:p>
            <a:pPr algn="r" rtl="1">
              <a:buNone/>
            </a:pPr>
            <a:r>
              <a:rPr lang="ar-SA" sz="11200" dirty="0" smtClean="0"/>
              <a:t>أو ما شرع من الأحكام لعذر مع قيام المحرم لو لا العذر لثبتت الحرمة </a:t>
            </a:r>
          </a:p>
          <a:p>
            <a:pPr algn="r" rtl="1">
              <a:buNone/>
            </a:pPr>
            <a:r>
              <a:rPr lang="ar-SA" sz="11200" b="1" dirty="0" smtClean="0">
                <a:solidFill>
                  <a:srgbClr val="C00000"/>
                </a:solidFill>
              </a:rPr>
              <a:t>أحكام تتعلق بالرخصة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>
                <a:solidFill>
                  <a:srgbClr val="00B050"/>
                </a:solidFill>
              </a:rPr>
              <a:t>أحكام شرعها الشارع بناء على أعذار المكلفين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>
                <a:solidFill>
                  <a:srgbClr val="00B050"/>
                </a:solidFill>
              </a:rPr>
              <a:t>حكم إستثاني من أصل كلي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>
                <a:solidFill>
                  <a:srgbClr val="00B050"/>
                </a:solidFill>
              </a:rPr>
              <a:t>تنقل الحكم الأصلي من مرتبة اللزوم إلى مرتبة الإباحة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>
                <a:solidFill>
                  <a:srgbClr val="00B050"/>
                </a:solidFill>
              </a:rPr>
              <a:t>ترفع المشقة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>
                <a:solidFill>
                  <a:srgbClr val="00B050"/>
                </a:solidFill>
              </a:rPr>
              <a:t>الحكم الأصلي باقِ لم ينعدم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>
                <a:solidFill>
                  <a:srgbClr val="00B050"/>
                </a:solidFill>
              </a:rPr>
              <a:t>أطلق عليها الحنفية رخصة الترفيه رخص فيها للمكلف ترفيهاً وتخفيفاً</a:t>
            </a:r>
          </a:p>
          <a:p>
            <a:pPr algn="r" rtl="1">
              <a:buFont typeface="Wingdings" pitchFamily="2" charset="2"/>
              <a:buChar char="§"/>
            </a:pPr>
            <a:endParaRPr lang="ar-SA" sz="11200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أنواع الرخص </a:t>
            </a:r>
            <a:r>
              <a:rPr lang="ar-SA" dirty="0" smtClean="0"/>
              <a:t>: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أولاً:</a:t>
            </a:r>
            <a:r>
              <a:rPr lang="ar-SA" dirty="0" smtClean="0"/>
              <a:t> </a:t>
            </a:r>
            <a:r>
              <a:rPr lang="ar-SA" b="1" dirty="0" smtClean="0"/>
              <a:t>إباحة المحرم عند الضرورة :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 :</a:t>
            </a:r>
          </a:p>
          <a:p>
            <a:pPr algn="r" rtl="1">
              <a:buNone/>
            </a:pPr>
            <a:r>
              <a:rPr lang="ar-SA" dirty="0" smtClean="0"/>
              <a:t>التلفظ بكلمة الكفر مع إطمئنان القلب إذا اُكره على ذلك بالقتل </a:t>
            </a:r>
          </a:p>
          <a:p>
            <a:pPr algn="r" rtl="1">
              <a:buNone/>
            </a:pPr>
            <a:r>
              <a:rPr lang="ar-SA" dirty="0" smtClean="0"/>
              <a:t>الدليل : قوله تعالى (</a:t>
            </a:r>
            <a:r>
              <a:rPr lang="ar-SA" i="1" dirty="0" smtClean="0"/>
              <a:t>إِلَّا</a:t>
            </a:r>
            <a:r>
              <a:rPr lang="ar-SA" dirty="0" smtClean="0"/>
              <a:t> مَنْ </a:t>
            </a:r>
            <a:r>
              <a:rPr lang="ar-SA" i="1" dirty="0" smtClean="0"/>
              <a:t>أُكْرِهَ وَقَلْبُهُ مُطْمَئِنٌّ بِالْإِيمَانِ</a:t>
            </a:r>
            <a:r>
              <a:rPr lang="ar-SA" dirty="0" smtClean="0"/>
              <a:t> </a:t>
            </a:r>
            <a:r>
              <a:rPr lang="en-US" dirty="0" smtClean="0"/>
              <a:t>(</a:t>
            </a:r>
            <a:endParaRPr lang="ar-SA" dirty="0" smtClean="0"/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 2:</a:t>
            </a:r>
            <a:r>
              <a:rPr lang="ar-SA" dirty="0" smtClean="0"/>
              <a:t> </a:t>
            </a:r>
          </a:p>
          <a:p>
            <a:pPr algn="r" rtl="1">
              <a:buNone/>
            </a:pPr>
            <a:r>
              <a:rPr lang="ar-SA" dirty="0" smtClean="0"/>
              <a:t>أكل الميتة : لأن حفظ الحياة ضروري </a:t>
            </a:r>
          </a:p>
          <a:p>
            <a:pPr algn="r" rtl="1">
              <a:buNone/>
            </a:pPr>
            <a:r>
              <a:rPr lang="ar-SA" dirty="0" smtClean="0"/>
              <a:t>فأباح الشارع أكل الميتة عند الجوع الشديد الذي يخاف فيه تلف النفس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 3</a:t>
            </a:r>
            <a:r>
              <a:rPr lang="ar-SA" dirty="0" smtClean="0"/>
              <a:t>: </a:t>
            </a:r>
          </a:p>
          <a:p>
            <a:pPr algn="r" rtl="1">
              <a:buNone/>
            </a:pPr>
            <a:r>
              <a:rPr lang="ar-SA" dirty="0" smtClean="0"/>
              <a:t>إتلاف مال الغير عند الإكراه عليه إكراهاً يؤدي إلى تلف النفس أوعضو منها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3246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sz="3300" b="1" dirty="0" smtClean="0"/>
              <a:t>ثانياً :إباحة ترك الواجب </a:t>
            </a:r>
            <a:r>
              <a:rPr lang="ar-SA" sz="3300" dirty="0" smtClean="0"/>
              <a:t>:</a:t>
            </a:r>
          </a:p>
          <a:p>
            <a:pPr algn="r" rtl="1">
              <a:buNone/>
            </a:pPr>
            <a:r>
              <a:rPr lang="ar-SA" sz="3300" b="1" dirty="0" smtClean="0">
                <a:solidFill>
                  <a:srgbClr val="FF0000"/>
                </a:solidFill>
              </a:rPr>
              <a:t>مثال 1 :</a:t>
            </a:r>
          </a:p>
          <a:p>
            <a:pPr algn="r" rtl="1">
              <a:buNone/>
            </a:pPr>
            <a:r>
              <a:rPr lang="ar-SA" sz="3300" dirty="0" smtClean="0"/>
              <a:t>الفطر في شهر رمضان للمسافر والمريض دفعاً للمشقة </a:t>
            </a:r>
          </a:p>
          <a:p>
            <a:pPr algn="r" rtl="1">
              <a:buNone/>
            </a:pPr>
            <a:r>
              <a:rPr lang="ar-SA" sz="3300" b="1" dirty="0" smtClean="0">
                <a:solidFill>
                  <a:srgbClr val="FF0000"/>
                </a:solidFill>
              </a:rPr>
              <a:t>مثال 2:</a:t>
            </a:r>
          </a:p>
          <a:p>
            <a:pPr algn="r" rtl="1">
              <a:buNone/>
            </a:pPr>
            <a:r>
              <a:rPr lang="ar-SA" sz="3300" dirty="0" smtClean="0"/>
              <a:t>ترك الأمر بالمعروف والنهي عن المنكر إذا كان الحاكم طاغية ظالماًمن يأمره وينهاه </a:t>
            </a:r>
          </a:p>
          <a:p>
            <a:pPr algn="r" rtl="1">
              <a:buNone/>
            </a:pPr>
            <a:r>
              <a:rPr lang="ar-SA" sz="3300" b="1" dirty="0" smtClean="0"/>
              <a:t>ثالثاً: تصحيح بعض العقود التي يحتاجها إن لم تجرٍعلى القواعد العامة  </a:t>
            </a:r>
          </a:p>
          <a:p>
            <a:pPr algn="r" rtl="1">
              <a:buNone/>
            </a:pPr>
            <a:r>
              <a:rPr lang="ar-SA" sz="3300" b="1" dirty="0" smtClean="0">
                <a:solidFill>
                  <a:srgbClr val="FF0000"/>
                </a:solidFill>
              </a:rPr>
              <a:t>مثال : </a:t>
            </a:r>
          </a:p>
          <a:p>
            <a:pPr algn="r" rtl="1">
              <a:buNone/>
            </a:pPr>
            <a:r>
              <a:rPr lang="ar-SA" sz="3300" b="1" dirty="0" smtClean="0">
                <a:solidFill>
                  <a:srgbClr val="00B050"/>
                </a:solidFill>
              </a:rPr>
              <a:t>بيع السلم</a:t>
            </a:r>
            <a:r>
              <a:rPr lang="ar-SA" sz="3300" dirty="0" smtClean="0"/>
              <a:t>:  أباحه الشارع : إنه بيع معدوم : بيع المعدوم باطل </a:t>
            </a:r>
          </a:p>
          <a:p>
            <a:pPr algn="r" rtl="1">
              <a:buNone/>
            </a:pPr>
            <a:r>
              <a:rPr lang="ar-SA" sz="3300" dirty="0" smtClean="0"/>
              <a:t>أجازه الشارع إستثناء ًمن القواعد العامة في البيوع : </a:t>
            </a:r>
          </a:p>
          <a:p>
            <a:pPr algn="r" rtl="1">
              <a:buNone/>
            </a:pPr>
            <a:r>
              <a:rPr lang="ar-SA" sz="3300" dirty="0" smtClean="0"/>
              <a:t>تخفيفاً وتيسيراً على المكلفين </a:t>
            </a:r>
          </a:p>
          <a:p>
            <a:pPr algn="r" rtl="1">
              <a:buNone/>
            </a:pPr>
            <a:r>
              <a:rPr lang="ar-SA" sz="3300" b="1" dirty="0" smtClean="0">
                <a:solidFill>
                  <a:srgbClr val="00B050"/>
                </a:solidFill>
              </a:rPr>
              <a:t>وبيع الإستصناع </a:t>
            </a:r>
            <a:r>
              <a:rPr lang="ar-SA" sz="3300" dirty="0" smtClean="0"/>
              <a:t>: بيع معدوم أباحه الشارع لحاجة الناس إليه </a:t>
            </a:r>
          </a:p>
          <a:p>
            <a:pPr algn="r" rtl="1">
              <a:buNone/>
            </a:pPr>
            <a:r>
              <a:rPr lang="ar-SA" sz="3300" dirty="0" smtClean="0"/>
              <a:t>في المنع ضيق وحرج </a:t>
            </a:r>
          </a:p>
          <a:p>
            <a:pPr algn="r" rt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248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sz="11200" b="1" u="sng" dirty="0" smtClean="0">
                <a:solidFill>
                  <a:srgbClr val="C00000"/>
                </a:solidFill>
              </a:rPr>
              <a:t>حكم الرخصة </a:t>
            </a:r>
            <a:r>
              <a:rPr lang="ar-SA" sz="11200" dirty="0" smtClean="0">
                <a:solidFill>
                  <a:srgbClr val="C00000"/>
                </a:solidFill>
              </a:rPr>
              <a:t>:</a:t>
            </a:r>
          </a:p>
          <a:p>
            <a:pPr algn="r" rtl="1">
              <a:buNone/>
            </a:pPr>
            <a:r>
              <a:rPr lang="ar-SA" sz="11200" dirty="0" smtClean="0"/>
              <a:t>الإباحة </a:t>
            </a:r>
          </a:p>
          <a:p>
            <a:pPr algn="r" rtl="1">
              <a:buNone/>
            </a:pPr>
            <a:r>
              <a:rPr lang="ar-SA" sz="11200" dirty="0" smtClean="0"/>
              <a:t>تنقل الحكم الأصلي من اللزوم إلى التخيير بين الفعل والترك </a:t>
            </a:r>
          </a:p>
          <a:p>
            <a:pPr algn="r" rtl="1">
              <a:buNone/>
            </a:pPr>
            <a:endParaRPr lang="ar-SA" sz="11200" dirty="0" smtClean="0"/>
          </a:p>
          <a:p>
            <a:pPr algn="r" rtl="1">
              <a:buNone/>
            </a:pPr>
            <a:r>
              <a:rPr lang="ar-SA" sz="11200" b="1" u="sng" dirty="0" smtClean="0">
                <a:solidFill>
                  <a:srgbClr val="C00000"/>
                </a:solidFill>
              </a:rPr>
              <a:t>ملاحظات  على الرخصة والعزيمة </a:t>
            </a:r>
            <a:r>
              <a:rPr lang="ar-SA" sz="11200" dirty="0" smtClean="0">
                <a:solidFill>
                  <a:srgbClr val="C00000"/>
                </a:solidFill>
              </a:rPr>
              <a:t>:</a:t>
            </a:r>
          </a:p>
          <a:p>
            <a:pPr algn="r" rtl="1">
              <a:buNone/>
            </a:pPr>
            <a:r>
              <a:rPr lang="ar-SA" sz="11200" dirty="0" smtClean="0"/>
              <a:t>قد يكون الأخذ بالعزيمة أولى مع إباحة الأخذ بالرخصة :</a:t>
            </a:r>
          </a:p>
          <a:p>
            <a:pPr algn="r" rtl="1">
              <a:buNone/>
            </a:pPr>
            <a:r>
              <a:rPr lang="ar-SA" sz="11200" b="1" u="sng" dirty="0" smtClean="0">
                <a:solidFill>
                  <a:srgbClr val="FF0000"/>
                </a:solidFill>
              </a:rPr>
              <a:t>مثال:</a:t>
            </a:r>
            <a:r>
              <a:rPr lang="ar-SA" sz="11200" dirty="0" smtClean="0"/>
              <a:t> </a:t>
            </a:r>
            <a:r>
              <a:rPr lang="ar-SA" sz="11200" b="1" dirty="0" smtClean="0">
                <a:solidFill>
                  <a:srgbClr val="7030A0"/>
                </a:solidFill>
              </a:rPr>
              <a:t>عند لفظ الكفر على اللسان مع إطمنان القلب عند الإكراه :</a:t>
            </a:r>
          </a:p>
          <a:p>
            <a:pPr algn="r" rtl="1">
              <a:buNone/>
            </a:pPr>
            <a:r>
              <a:rPr lang="ar-SA" sz="11200" b="1" dirty="0" smtClean="0">
                <a:solidFill>
                  <a:srgbClr val="7030A0"/>
                </a:solidFill>
              </a:rPr>
              <a:t> الأولى العزيمة لما فيها من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/>
              <a:t>إظهار الإعتزاز بالدين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/>
              <a:t>والصلابة بالحق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/>
              <a:t>إغاظة الكافرين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/>
              <a:t>إضعاف النفوس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/>
              <a:t>وتقوية معنويات المؤمنين </a:t>
            </a:r>
          </a:p>
          <a:p>
            <a:pPr algn="r" rtl="1">
              <a:buNone/>
            </a:pPr>
            <a:r>
              <a:rPr lang="ar-SA" sz="11200" dirty="0" smtClean="0"/>
              <a:t/>
            </a:r>
            <a:br>
              <a:rPr lang="ar-SA" sz="11200" dirty="0" smtClean="0"/>
            </a:br>
            <a:endParaRPr lang="ar-SA" sz="11200" dirty="0" smtClean="0"/>
          </a:p>
          <a:p>
            <a:pPr algn="r" rtl="1">
              <a:buNone/>
            </a:pPr>
            <a:r>
              <a:rPr lang="ar-SA" dirty="0" smtClean="0"/>
              <a:t>: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r" rtl="1">
              <a:buNone/>
            </a:pPr>
            <a:endParaRPr lang="ar-SA" dirty="0" smtClean="0">
              <a:solidFill>
                <a:srgbClr val="FF0000"/>
              </a:solidFill>
            </a:endParaRP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قد يكون الأخذ بالرخص واجباً :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مثال:</a:t>
            </a:r>
            <a:r>
              <a:rPr lang="ar-SA" dirty="0" smtClean="0"/>
              <a:t> </a:t>
            </a:r>
            <a:r>
              <a:rPr lang="ar-SA" b="1" dirty="0" smtClean="0"/>
              <a:t>تناول الميتة عند الضرورة :فإذالم يفعل كان :</a:t>
            </a:r>
          </a:p>
          <a:p>
            <a:pPr algn="r" rtl="1">
              <a:buNone/>
            </a:pPr>
            <a:r>
              <a:rPr lang="ar-SA" dirty="0" smtClean="0"/>
              <a:t>آثماً لتسببه في قتل نفسه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الدليل:</a:t>
            </a:r>
            <a:r>
              <a:rPr lang="ar-SA" dirty="0" smtClean="0"/>
              <a:t> قوله تعالى (</a:t>
            </a:r>
            <a:r>
              <a:rPr lang="ar-SA" i="1" dirty="0" smtClean="0"/>
              <a:t>وَلا تَقْتُلُوا النَّفْسَ الَّتِي حَرَّمَ اللَّهُ</a:t>
            </a:r>
            <a:r>
              <a:rPr lang="ar-SA" dirty="0" smtClean="0"/>
              <a:t> إِلاَّ بِالْحَقِّ </a:t>
            </a:r>
            <a:r>
              <a:rPr lang="en-US" dirty="0" smtClean="0"/>
              <a:t>(</a:t>
            </a:r>
            <a:endParaRPr lang="ar-SA" dirty="0" smtClean="0"/>
          </a:p>
          <a:p>
            <a:pPr algn="r" rtl="1">
              <a:buNone/>
            </a:pPr>
            <a:r>
              <a:rPr lang="en-US" dirty="0" smtClean="0"/>
              <a:t> </a:t>
            </a:r>
            <a:r>
              <a:rPr lang="ar-SA" dirty="0" smtClean="0"/>
              <a:t>(</a:t>
            </a:r>
            <a:r>
              <a:rPr lang="ar-SA" b="1" dirty="0" smtClean="0"/>
              <a:t>لاَ تُلْقُواْ بِأَيْدِيكُمْ إِلَى التَّهْلُكَةِ </a:t>
            </a:r>
            <a:r>
              <a:rPr lang="en-US" b="1" dirty="0" smtClean="0"/>
              <a:t>(</a:t>
            </a:r>
            <a:endParaRPr lang="ar-SA" b="1" dirty="0" smtClean="0"/>
          </a:p>
          <a:p>
            <a:pPr algn="r" rtl="1">
              <a:buNone/>
            </a:pPr>
            <a:r>
              <a:rPr lang="ar-SA" smtClean="0"/>
              <a:t>  </a:t>
            </a:r>
            <a:endParaRPr lang="ar-SA" dirty="0" smtClean="0"/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ليس من حق الإنسان أن يتلف أو يعرض نفسه للتلف </a:t>
            </a:r>
          </a:p>
          <a:p>
            <a:pPr algn="r" rtl="1">
              <a:buNone/>
            </a:pPr>
            <a:r>
              <a:rPr lang="ar-SA" dirty="0" smtClean="0"/>
              <a:t>في غير الحالات المشروع له فيها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النفس ليس ملك الإنسان حقيقة إنما ملك خالقها قد أودعها عند </a:t>
            </a:r>
          </a:p>
          <a:p>
            <a:pPr algn="r" rtl="1">
              <a:buNone/>
            </a:pPr>
            <a:r>
              <a:rPr lang="ar-SA" dirty="0" smtClean="0"/>
              <a:t>الإنسان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ليس من حق الوديع أن يتصرف بغير إذن المالك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سماها الحنفية برخصة الإسقاط (</a:t>
            </a:r>
            <a:r>
              <a:rPr lang="ar-SA" dirty="0" smtClean="0">
                <a:solidFill>
                  <a:srgbClr val="7030A0"/>
                </a:solidFill>
              </a:rPr>
              <a:t>لأن الحكم الأصلي سقط ولم يبقى إلا حكم واحد : هو الأخذ بالرخصة 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763000" cy="64007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b="1" dirty="0" smtClean="0"/>
              <a:t>أ</a:t>
            </a:r>
            <a:r>
              <a:rPr lang="ar-SA" b="1" dirty="0" smtClean="0">
                <a:solidFill>
                  <a:srgbClr val="00B050"/>
                </a:solidFill>
              </a:rPr>
              <a:t>قسام الحكم الوضعي </a:t>
            </a:r>
            <a:r>
              <a:rPr lang="ar-SA" b="1" dirty="0" smtClean="0"/>
              <a:t>: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أولاً :</a:t>
            </a:r>
            <a:r>
              <a:rPr lang="ar-SA" b="1" dirty="0" smtClean="0"/>
              <a:t> السبب :</a:t>
            </a:r>
          </a:p>
          <a:p>
            <a:pPr algn="r" rtl="1">
              <a:buNone/>
            </a:pPr>
            <a:r>
              <a:rPr lang="ar-SA" dirty="0" smtClean="0">
                <a:solidFill>
                  <a:srgbClr val="00B050"/>
                </a:solidFill>
              </a:rPr>
              <a:t>تعريف السبب لغةً </a:t>
            </a:r>
            <a:r>
              <a:rPr lang="ar-SA" b="1" dirty="0" smtClean="0"/>
              <a:t>:هو </a:t>
            </a:r>
            <a:r>
              <a:rPr lang="ar-SA" dirty="0" smtClean="0"/>
              <a:t> ما يتوصل به الى مقصود ما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تعريف السبب إصطلاحاً</a:t>
            </a:r>
            <a:r>
              <a:rPr lang="ar-SA" b="1" dirty="0" smtClean="0"/>
              <a:t>: هو </a:t>
            </a:r>
            <a:r>
              <a:rPr lang="ar-SA" dirty="0" smtClean="0"/>
              <a:t>ما جعله الشرع معروفا لحكم شرعي </a:t>
            </a:r>
          </a:p>
          <a:p>
            <a:pPr algn="r" rtl="1">
              <a:buNone/>
            </a:pPr>
            <a:r>
              <a:rPr lang="ar-SA" dirty="0" smtClean="0"/>
              <a:t>بحيث يوجد الحكم عند وجوده وينعدم عند عدمه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أو أنه : </a:t>
            </a:r>
          </a:p>
          <a:p>
            <a:pPr algn="r" rtl="1">
              <a:buNone/>
            </a:pPr>
            <a:r>
              <a:rPr lang="ar-SA" dirty="0" smtClean="0"/>
              <a:t>كل أمر جعل الشارع وجوده علامة على وجود الحكم </a:t>
            </a:r>
          </a:p>
          <a:p>
            <a:pPr algn="r" rtl="1">
              <a:buNone/>
            </a:pPr>
            <a:r>
              <a:rPr lang="ar-SA" dirty="0" smtClean="0"/>
              <a:t> وعدمه علامة على عدمه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 </a:t>
            </a:r>
            <a:r>
              <a:rPr lang="ar-SA" dirty="0" smtClean="0"/>
              <a:t>: الزنا:  لوجوب الحد </a:t>
            </a:r>
          </a:p>
          <a:p>
            <a:pPr algn="r" rtl="1">
              <a:buNone/>
            </a:pPr>
            <a:r>
              <a:rPr lang="ar-SA" dirty="0" smtClean="0"/>
              <a:t>الجنون:  لوجوب الحجر </a:t>
            </a:r>
          </a:p>
          <a:p>
            <a:pPr algn="r" rtl="1">
              <a:buNone/>
            </a:pPr>
            <a:r>
              <a:rPr lang="ar-SA" dirty="0" smtClean="0"/>
              <a:t>إذا أنتفى الزنا والجنون أنتفى وجوب الحد  العقوبة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477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أقسام السبب: </a:t>
            </a:r>
          </a:p>
          <a:p>
            <a:pPr algn="r" rtl="1">
              <a:buNone/>
            </a:pPr>
            <a:r>
              <a:rPr lang="ar-SA" dirty="0" smtClean="0"/>
              <a:t> بإعتباره فعلا للمكلف او ليس فعلا له: </a:t>
            </a:r>
          </a:p>
          <a:p>
            <a:pPr algn="r" rtl="1">
              <a:buNone/>
            </a:pPr>
            <a:r>
              <a:rPr lang="ar-SA" dirty="0" smtClean="0"/>
              <a:t> </a:t>
            </a:r>
            <a:r>
              <a:rPr lang="ar-SA" b="1" dirty="0" smtClean="0"/>
              <a:t>ينقسم إلى قسمين :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القسم الأول :</a:t>
            </a:r>
            <a:endParaRPr lang="en-US" b="1" dirty="0" smtClean="0">
              <a:solidFill>
                <a:schemeClr val="accent2"/>
              </a:solidFill>
            </a:endParaRPr>
          </a:p>
          <a:p>
            <a:pPr algn="r" rtl="1">
              <a:buNone/>
            </a:pPr>
            <a:r>
              <a:rPr lang="ar-SA" dirty="0" smtClean="0"/>
              <a:t>سبب ليس فعلا للمكلف و لا مقدوراً له                        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دلوك الشمس لوجوب الصلاة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شهر رمضان لوجوب الصيام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 الإضطرار لإباحة الميتة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الجنون والصغر لوجوب الحجر 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 algn="r" rt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632459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b="1" dirty="0" smtClean="0">
                <a:solidFill>
                  <a:schemeClr val="accent1"/>
                </a:solidFill>
              </a:rPr>
              <a:t>أي إذا وجد السبب </a:t>
            </a:r>
            <a:r>
              <a:rPr lang="ar-SA" dirty="0" smtClean="0"/>
              <a:t>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olidFill>
                  <a:srgbClr val="92D050"/>
                </a:solidFill>
              </a:rPr>
              <a:t>وجد الحكم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olidFill>
                  <a:srgbClr val="92D050"/>
                </a:solidFill>
              </a:rPr>
              <a:t>ربط الشارع الحكم به وجوداً وعدماً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olidFill>
                  <a:srgbClr val="92D050"/>
                </a:solidFill>
              </a:rPr>
              <a:t>هو إمارة لوجود الحكم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olidFill>
                  <a:srgbClr val="92D050"/>
                </a:solidFill>
              </a:rPr>
              <a:t>علامة لظهور الحكم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القسم الثاني </a:t>
            </a:r>
            <a:r>
              <a:rPr lang="ar-SA" dirty="0" smtClean="0"/>
              <a:t>: </a:t>
            </a:r>
          </a:p>
          <a:p>
            <a:pPr algn="r" rtl="1">
              <a:buNone/>
            </a:pPr>
            <a:r>
              <a:rPr lang="ar-SA" dirty="0" smtClean="0"/>
              <a:t>سبب هو فعل المكلف وفي قدرته أي ما كان فعلاً للمكلف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 :</a:t>
            </a:r>
          </a:p>
          <a:p>
            <a:pPr algn="r" rtl="1">
              <a:buNone/>
            </a:pPr>
            <a:r>
              <a:rPr lang="ar-SA" dirty="0" smtClean="0"/>
              <a:t>السفر لإباحة الفطر</a:t>
            </a:r>
          </a:p>
          <a:p>
            <a:pPr algn="r" rtl="1">
              <a:buNone/>
            </a:pPr>
            <a:r>
              <a:rPr lang="ar-SA" dirty="0" smtClean="0"/>
              <a:t>القتل العمد العدوان لوجوب القصاص </a:t>
            </a:r>
          </a:p>
          <a:p>
            <a:pPr algn="r" rtl="1">
              <a:buNone/>
            </a:pPr>
            <a:r>
              <a:rPr lang="ar-SA" dirty="0" smtClean="0"/>
              <a:t>البيع أداة للتملك 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chemeClr val="accent2"/>
                </a:solidFill>
              </a:rPr>
              <a:t>ننظر اليه نظرين </a:t>
            </a:r>
            <a:r>
              <a:rPr lang="ar-SA" sz="2800" dirty="0" smtClean="0"/>
              <a:t>:</a:t>
            </a:r>
            <a:endParaRPr lang="en-US" sz="2800" dirty="0" smtClean="0"/>
          </a:p>
          <a:p>
            <a:pPr algn="r" rtl="1">
              <a:buNone/>
            </a:pPr>
            <a:r>
              <a:rPr lang="ar-SA" sz="2800" b="1" dirty="0" smtClean="0">
                <a:solidFill>
                  <a:schemeClr val="accent2"/>
                </a:solidFill>
              </a:rPr>
              <a:t>الأول</a:t>
            </a:r>
            <a:r>
              <a:rPr lang="ar-SA" sz="2800" dirty="0" smtClean="0"/>
              <a:t>  : بإعتباره فعلا للمكلف : يكون :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 داخلا في خطاب التكليف :</a:t>
            </a:r>
            <a:endParaRPr lang="en-US" sz="2800" dirty="0" smtClean="0"/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 تجري عليه احكامه  يكون :                                           </a:t>
            </a:r>
            <a:endParaRPr lang="en-US" sz="2800" dirty="0" smtClean="0"/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مطلوبا فعله أو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 مطلوبا تركه </a:t>
            </a:r>
            <a:endParaRPr lang="ar-SA" sz="2800" dirty="0" smtClean="0">
              <a:latin typeface="Arial" pitchFamily="34" charset="0"/>
              <a:cs typeface="Arial" pitchFamily="34" charset="0"/>
            </a:endParaRP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 مخير فيه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chemeClr val="accent2"/>
                </a:solidFill>
              </a:rPr>
              <a:t>الثاني </a:t>
            </a:r>
            <a:r>
              <a:rPr lang="ar-SA" sz="2800" dirty="0" smtClean="0"/>
              <a:t>: </a:t>
            </a:r>
          </a:p>
          <a:p>
            <a:pPr algn="r" rtl="1">
              <a:buNone/>
            </a:pPr>
            <a:r>
              <a:rPr lang="ar-SA" sz="2800" dirty="0" smtClean="0"/>
              <a:t>باعتبار ما رتب عليه الشارع من أحكام أخرى </a:t>
            </a:r>
          </a:p>
          <a:p>
            <a:pPr algn="r" rtl="1">
              <a:buNone/>
            </a:pPr>
            <a:r>
              <a:rPr lang="ar-SA" sz="2800" dirty="0" smtClean="0"/>
              <a:t>يعد من أقسام الحكم الوضعي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chemeClr val="accent2"/>
                </a:solidFill>
              </a:rPr>
              <a:t>مثال :</a:t>
            </a:r>
            <a:r>
              <a:rPr lang="ar-SA" sz="2800" dirty="0" smtClean="0"/>
              <a:t> النكاح يكون واجباً :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عند خوف الوقوع في الزنا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مع القدرة على تكاليف النكاح  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en-US" dirty="0" smtClean="0"/>
          </a:p>
          <a:p>
            <a:pPr algn="r" rtl="1">
              <a:buNone/>
            </a:pPr>
            <a:endParaRPr lang="ar-SA" sz="2800" dirty="0" smtClean="0"/>
          </a:p>
          <a:p>
            <a:pPr algn="r" rtl="1">
              <a:buNone/>
            </a:pPr>
            <a:endParaRPr lang="ar-SA" sz="2800" dirty="0" smtClean="0"/>
          </a:p>
          <a:p>
            <a:pPr algn="r" rtl="1">
              <a:buNone/>
            </a:pPr>
            <a:r>
              <a:rPr lang="ar-SA" sz="2800" dirty="0" smtClean="0"/>
              <a:t>       </a:t>
            </a:r>
          </a:p>
          <a:p>
            <a:pPr algn="just" rtl="1"/>
            <a:r>
              <a:rPr lang="ar-SA" sz="2800" dirty="0" smtClean="0"/>
              <a:t>           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3245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مثال 1:</a:t>
            </a:r>
          </a:p>
          <a:p>
            <a:pPr algn="r" rtl="1">
              <a:buNone/>
            </a:pPr>
            <a:r>
              <a:rPr lang="ar-SA" dirty="0" smtClean="0"/>
              <a:t>أصبح النكاح واجباً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الوجوب</a:t>
            </a:r>
            <a:r>
              <a:rPr lang="ar-SA" dirty="0" smtClean="0">
                <a:solidFill>
                  <a:schemeClr val="accent2"/>
                </a:solidFill>
              </a:rPr>
              <a:t> </a:t>
            </a:r>
            <a:r>
              <a:rPr lang="ar-SA" dirty="0" smtClean="0"/>
              <a:t>:حكم تكليفي  </a:t>
            </a:r>
          </a:p>
          <a:p>
            <a:pPr algn="r" rtl="1">
              <a:buNone/>
            </a:pPr>
            <a:r>
              <a:rPr lang="ar-SA" dirty="0" smtClean="0"/>
              <a:t>سبب ترتيب  الآثار الشرعية من وجوب :</a:t>
            </a:r>
          </a:p>
          <a:p>
            <a:pPr algn="r" rtl="1">
              <a:buNone/>
            </a:pPr>
            <a:r>
              <a:rPr lang="ar-SA" dirty="0" smtClean="0"/>
              <a:t>المهر ، النفقة ، التوارث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حكم وضعي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مثال</a:t>
            </a:r>
            <a:r>
              <a:rPr lang="ar-SA" dirty="0" smtClean="0">
                <a:solidFill>
                  <a:schemeClr val="accent2"/>
                </a:solidFill>
              </a:rPr>
              <a:t> 2:</a:t>
            </a:r>
            <a:r>
              <a:rPr lang="ar-SA" dirty="0" smtClean="0"/>
              <a:t> القتل العمد العدوان </a:t>
            </a:r>
          </a:p>
          <a:p>
            <a:pPr algn="r" rtl="1">
              <a:buNone/>
            </a:pPr>
            <a:r>
              <a:rPr lang="ar-SA" dirty="0" smtClean="0"/>
              <a:t>مطلوب الترك جزماً هو حكم تكليفي </a:t>
            </a:r>
          </a:p>
          <a:p>
            <a:pPr algn="r" rtl="1">
              <a:buNone/>
            </a:pPr>
            <a:r>
              <a:rPr lang="ar-SA" dirty="0" smtClean="0"/>
              <a:t>سبب وجوب القصاص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حكم وضعي </a:t>
            </a:r>
          </a:p>
          <a:p>
            <a:pPr algn="r" rtl="1">
              <a:buNone/>
            </a:pPr>
            <a:endParaRPr lang="ar-SA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2483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ينقسم السبب بإعتبارما يترتب عليه إلى قسمين </a:t>
            </a:r>
            <a:r>
              <a:rPr lang="ar-SA" dirty="0" smtClean="0"/>
              <a:t>: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الأول :</a:t>
            </a:r>
            <a:r>
              <a:rPr lang="ar-SA" dirty="0" smtClean="0"/>
              <a:t> سبب لحكم تكليفي :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 :</a:t>
            </a:r>
          </a:p>
          <a:p>
            <a:pPr algn="r" rtl="1">
              <a:buNone/>
            </a:pPr>
            <a:r>
              <a:rPr lang="ar-SA" dirty="0" smtClean="0"/>
              <a:t>السفر :لإباحة الفطر </a:t>
            </a:r>
          </a:p>
          <a:p>
            <a:pPr algn="r" rtl="1">
              <a:buNone/>
            </a:pPr>
            <a:r>
              <a:rPr lang="ar-SA" dirty="0" smtClean="0"/>
              <a:t>ملك النصاب : لوجوب الزكاة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الثاني</a:t>
            </a:r>
            <a:r>
              <a:rPr lang="ar-SA" dirty="0" smtClean="0">
                <a:solidFill>
                  <a:schemeClr val="accent2"/>
                </a:solidFill>
              </a:rPr>
              <a:t> </a:t>
            </a:r>
            <a:r>
              <a:rPr lang="ar-SA" dirty="0" smtClean="0"/>
              <a:t>:سبب لحكم هو أثر لفعل المكلف :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 :</a:t>
            </a:r>
            <a:r>
              <a:rPr lang="ar-SA" dirty="0" smtClean="0"/>
              <a:t>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البيع : لملك المبيع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النكاح : سبب للحل بين الزوجين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الطلاق : لإزالة الحل بين الزوجين </a:t>
            </a:r>
          </a:p>
          <a:p>
            <a:pPr algn="r" rt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2483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ربط الأسباب بالمسببات </a:t>
            </a:r>
            <a:r>
              <a:rPr lang="ar-SA" dirty="0" smtClean="0"/>
              <a:t>:</a:t>
            </a:r>
          </a:p>
          <a:p>
            <a:pPr algn="r" rtl="1">
              <a:buNone/>
            </a:pPr>
            <a:r>
              <a:rPr lang="ar-SA" dirty="0" smtClean="0"/>
              <a:t>المسببات تترتب  على  أسبابها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 إذا وجدت هذه الأسباب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و تحققت شرعا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وترتبت الأحكام عليها</a:t>
            </a:r>
          </a:p>
          <a:p>
            <a:pPr algn="r" rtl="1">
              <a:buNone/>
            </a:pPr>
            <a:r>
              <a:rPr lang="ar-SA" b="1" dirty="0" smtClean="0"/>
              <a:t> مثال :</a:t>
            </a:r>
          </a:p>
          <a:p>
            <a:pPr algn="r" rtl="1">
              <a:buNone/>
            </a:pPr>
            <a:r>
              <a:rPr lang="ar-SA" dirty="0" smtClean="0"/>
              <a:t>القرابة سبب للإرث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شروطها :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موت الموٍرُث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تحقيق حياة الوارث حقيقة أو حكماً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المانع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القتل العمد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إختلاف الدين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3245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تترتب المسببات على أسبابها الشرعية </a:t>
            </a:r>
            <a:r>
              <a:rPr lang="ar-SA" dirty="0" smtClean="0"/>
              <a:t>: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بحكم الشارع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الشارع هو الذي جعل الأسباب مفضية إلى مسبباتها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لا دخل لرضا المكلف أوعدمه وسواء أرادها أم لم يردها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 : </a:t>
            </a:r>
          </a:p>
          <a:p>
            <a:pPr algn="r" rtl="1">
              <a:buNone/>
            </a:pPr>
            <a:r>
              <a:rPr lang="ar-SA" dirty="0" smtClean="0"/>
              <a:t>الأبن يرث أباه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لأن:</a:t>
            </a:r>
            <a:r>
              <a:rPr lang="ar-SA" dirty="0" smtClean="0"/>
              <a:t> البنوة سبب الميراث بحكم الشارع ووضعه </a:t>
            </a:r>
          </a:p>
          <a:p>
            <a:pPr algn="r" rtl="1">
              <a:buNone/>
            </a:pPr>
            <a:r>
              <a:rPr lang="ar-SA" dirty="0" smtClean="0"/>
              <a:t>لو لم يرده المورث أو رده الوارث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الحكم : </a:t>
            </a:r>
            <a:r>
              <a:rPr lang="ar-SA" dirty="0" smtClean="0"/>
              <a:t>يعتبر لغواً لاقيمة له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أن الأسبباب تفضي إلى آثارها المقررة لها شرعاً ولو لم يردها المكلف </a:t>
            </a:r>
          </a:p>
          <a:p>
            <a:pPr algn="r" rt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5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السبب والعلة عند :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1"/>
                </a:solidFill>
              </a:rPr>
              <a:t>الرأي الأول للأصوليين </a:t>
            </a:r>
            <a:r>
              <a:rPr lang="ar-SA" dirty="0" smtClean="0"/>
              <a:t>:</a:t>
            </a:r>
          </a:p>
          <a:p>
            <a:pPr algn="r" rtl="1">
              <a:buNone/>
            </a:pPr>
            <a:r>
              <a:rPr lang="ar-SA" dirty="0" smtClean="0"/>
              <a:t>هو ماجعله الشارع على الحكم وجوداًوعدماً </a:t>
            </a:r>
          </a:p>
          <a:p>
            <a:pPr algn="r" rtl="1">
              <a:buNone/>
            </a:pPr>
            <a:r>
              <a:rPr lang="ar-SA" dirty="0" smtClean="0"/>
              <a:t>إما أن يكون مؤثراًفي الحكم بمعنى : </a:t>
            </a:r>
          </a:p>
          <a:p>
            <a:pPr algn="r" rtl="1">
              <a:buNone/>
            </a:pPr>
            <a:r>
              <a:rPr lang="ar-SA" dirty="0" smtClean="0"/>
              <a:t>أن العقل يدرك وجه المناسبة بينه وبين الحكم:</a:t>
            </a:r>
          </a:p>
          <a:p>
            <a:pPr algn="r" rtl="1">
              <a:buNone/>
            </a:pPr>
            <a:r>
              <a:rPr lang="ar-SA" dirty="0" smtClean="0">
                <a:solidFill>
                  <a:schemeClr val="accent2"/>
                </a:solidFill>
              </a:rPr>
              <a:t> أي: </a:t>
            </a:r>
            <a:r>
              <a:rPr lang="ar-SA" dirty="0" smtClean="0">
                <a:solidFill>
                  <a:srgbClr val="00B050"/>
                </a:solidFill>
              </a:rPr>
              <a:t>سمي ما عرفت مناسبته  </a:t>
            </a:r>
            <a:r>
              <a:rPr lang="ar-SA" dirty="0" smtClean="0"/>
              <a:t>:</a:t>
            </a:r>
          </a:p>
          <a:p>
            <a:pPr algn="r" rtl="1">
              <a:buNone/>
            </a:pPr>
            <a:r>
              <a:rPr lang="ar-SA" dirty="0" smtClean="0"/>
              <a:t>     </a:t>
            </a:r>
            <a:r>
              <a:rPr lang="ar-SA" b="1" dirty="0" smtClean="0">
                <a:solidFill>
                  <a:schemeClr val="accent2"/>
                </a:solidFill>
              </a:rPr>
              <a:t>علة وسبباً </a:t>
            </a:r>
          </a:p>
          <a:p>
            <a:pPr algn="r" rtl="1">
              <a:buNone/>
            </a:pPr>
            <a:r>
              <a:rPr lang="ar-SA" dirty="0" smtClean="0"/>
              <a:t>إن كانت مناسبته خفية لا يدركها العقل أي ما لم تعرف مناسبته للحكم :</a:t>
            </a:r>
          </a:p>
          <a:p>
            <a:pPr algn="r" rtl="1">
              <a:buNone/>
            </a:pPr>
            <a:r>
              <a:rPr lang="ar-SA" dirty="0" smtClean="0"/>
              <a:t>سمي سبباً فقط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مثال1</a:t>
            </a:r>
            <a:r>
              <a:rPr lang="ar-SA" dirty="0" smtClean="0"/>
              <a:t> لما عرفت مناسبته :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السفر : لإباحة الفطر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العقل: يدرك وجه المناسبة بين السبب والحكم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السفر :مظنة المشقة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فيناسبه : الترخيص </a:t>
            </a:r>
          </a:p>
          <a:p>
            <a:pPr algn="r" rtl="1">
              <a:buNone/>
            </a:pPr>
            <a:endParaRPr lang="ar-SA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2483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 الأول: </a:t>
            </a:r>
          </a:p>
          <a:p>
            <a:pPr algn="r" rtl="1">
              <a:buNone/>
            </a:pPr>
            <a:r>
              <a:rPr lang="ar-SA" dirty="0" smtClean="0"/>
              <a:t>الإسكار لتحريم الخمر </a:t>
            </a:r>
          </a:p>
          <a:p>
            <a:pPr algn="r" rtl="1">
              <a:buNone/>
            </a:pPr>
            <a:r>
              <a:rPr lang="ar-SA" dirty="0" smtClean="0"/>
              <a:t>العقل : يدرك وجه المناسبة بين السبب والحكم </a:t>
            </a:r>
          </a:p>
          <a:p>
            <a:pPr algn="r" rtl="1">
              <a:buNone/>
            </a:pPr>
            <a:r>
              <a:rPr lang="ar-SA" dirty="0" smtClean="0"/>
              <a:t>الإسكار : يفسد العقول </a:t>
            </a:r>
          </a:p>
          <a:p>
            <a:pPr algn="r" rtl="1">
              <a:buNone/>
            </a:pPr>
            <a:r>
              <a:rPr lang="ar-SA" dirty="0" smtClean="0"/>
              <a:t>فيناسبه : الحكم بتحريم الخمر </a:t>
            </a:r>
          </a:p>
          <a:p>
            <a:pPr algn="r" rtl="1">
              <a:buNone/>
            </a:pPr>
            <a:r>
              <a:rPr lang="ar-SA" dirty="0" smtClean="0"/>
              <a:t>حفظاً للعقول من الفساد </a:t>
            </a:r>
          </a:p>
          <a:p>
            <a:pPr algn="r" rtl="1">
              <a:buNone/>
            </a:pPr>
            <a:r>
              <a:rPr lang="ar-SA" dirty="0" smtClean="0">
                <a:solidFill>
                  <a:srgbClr val="FF0000"/>
                </a:solidFill>
              </a:rPr>
              <a:t>مثال الثاني </a:t>
            </a:r>
            <a:r>
              <a:rPr lang="ar-SA" dirty="0" smtClean="0"/>
              <a:t>:ما لم تعرف مناسبته للحكم : </a:t>
            </a:r>
          </a:p>
          <a:p>
            <a:pPr algn="r" rtl="1">
              <a:buNone/>
            </a:pPr>
            <a:r>
              <a:rPr lang="ar-SA" dirty="0" smtClean="0"/>
              <a:t>شهود رمضان:  لوجوب الصيام </a:t>
            </a:r>
          </a:p>
          <a:p>
            <a:pPr algn="r" rtl="1">
              <a:buNone/>
            </a:pPr>
            <a:r>
              <a:rPr lang="ar-SA" dirty="0" smtClean="0"/>
              <a:t>العقل: لا يدرك وجه المناسبة بين السبب وتشريع الحكم لوجوب الصيام </a:t>
            </a:r>
          </a:p>
          <a:p>
            <a:pPr algn="r" rtl="1">
              <a:buNone/>
            </a:pPr>
            <a:r>
              <a:rPr lang="ar-SA" dirty="0" smtClean="0"/>
              <a:t>سمي سبباً لعدم معرفة المناسبة بين السبب وتشريع الحكم </a:t>
            </a:r>
          </a:p>
          <a:p>
            <a:pPr algn="r" rtl="1">
              <a:buNone/>
            </a:pPr>
            <a:r>
              <a:rPr lang="ar-SA" dirty="0" smtClean="0"/>
              <a:t>ولا يسمى علة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كل علة سبب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ليس كل سبب علة </a:t>
            </a:r>
          </a:p>
          <a:p>
            <a:pPr algn="r" rtl="1">
              <a:buNone/>
            </a:pPr>
            <a:r>
              <a:rPr lang="ar-SA" dirty="0" smtClean="0"/>
              <a:t> </a:t>
            </a:r>
          </a:p>
          <a:p>
            <a:pPr algn="r" rt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2483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الرأي  الثاني للأصوليين :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olidFill>
                  <a:srgbClr val="00B050"/>
                </a:solidFill>
              </a:rPr>
              <a:t>قصر إسم العلة على ما عرفت مناسبته للحكم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olidFill>
                  <a:srgbClr val="00B050"/>
                </a:solidFill>
              </a:rPr>
              <a:t>قصر إسم السبب على ما لم تعرف مناسبته للحكم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olidFill>
                  <a:srgbClr val="00B050"/>
                </a:solidFill>
              </a:rPr>
              <a:t>العلة لا تسمى سبباً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olidFill>
                  <a:srgbClr val="00B050"/>
                </a:solidFill>
              </a:rPr>
              <a:t>السبب لا يسمى علة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الراجح : </a:t>
            </a:r>
          </a:p>
          <a:p>
            <a:pPr algn="r" rtl="1">
              <a:buNone/>
            </a:pPr>
            <a:r>
              <a:rPr lang="ar-SA" dirty="0" smtClean="0"/>
              <a:t>أن الخلاف هين :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الرأي الأول هم القائلون </a:t>
            </a:r>
            <a:r>
              <a:rPr lang="ar-SA" dirty="0" smtClean="0"/>
              <a:t>:</a:t>
            </a:r>
          </a:p>
          <a:p>
            <a:pPr algn="r" rtl="1">
              <a:buNone/>
            </a:pPr>
            <a:r>
              <a:rPr lang="ar-SA" dirty="0" smtClean="0"/>
              <a:t>بدخول العلة في معنى السبب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olidFill>
                  <a:srgbClr val="0070C0"/>
                </a:solidFill>
              </a:rPr>
              <a:t>ويجمعون بينهما بأعتباركلاً علامة للحكم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olidFill>
                  <a:srgbClr val="0070C0"/>
                </a:solidFill>
              </a:rPr>
              <a:t>ويفرقون بإعتبار المناسبة للحكم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olidFill>
                  <a:srgbClr val="0070C0"/>
                </a:solidFill>
              </a:rPr>
              <a:t>فيسمون المناسبة علة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>
                <a:solidFill>
                  <a:srgbClr val="0070C0"/>
                </a:solidFill>
              </a:rPr>
              <a:t>ولايسمون غير المناسبة علة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وآخر دعوانا الحمد لله رب العالمين والصلاة على أشرف خلق الله أجمعين </a:t>
            </a:r>
            <a:endParaRPr lang="en-US" dirty="0"/>
          </a:p>
        </p:txBody>
      </p:sp>
      <p:pic>
        <p:nvPicPr>
          <p:cNvPr id="5" name="Picture Placeholder 4" descr="Hydrangea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المصدر  الأساسي هو الوجيز في أصول الفقه للدكتور   عبد الكريم زيدان             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1811</TotalTime>
  <Words>1285</Words>
  <Application>Microsoft Office PowerPoint</Application>
  <PresentationFormat>On-screen Show (4:3)</PresentationFormat>
  <Paragraphs>247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تابع للأقسام الحكم التكليفي وبداية لأقسام الحكم الوضعي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وآخر دعوانا الحمد لله رب العالمين والصلاة على أشرف خلق الله أجمعين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</dc:creator>
  <cp:lastModifiedBy>De</cp:lastModifiedBy>
  <cp:revision>167</cp:revision>
  <dcterms:created xsi:type="dcterms:W3CDTF">2014-09-17T17:37:18Z</dcterms:created>
  <dcterms:modified xsi:type="dcterms:W3CDTF">2014-10-18T05:44:56Z</dcterms:modified>
</cp:coreProperties>
</file>