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34" r:id="rId2"/>
    <p:sldId id="310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20" r:id="rId12"/>
    <p:sldId id="319" r:id="rId13"/>
    <p:sldId id="321" r:id="rId14"/>
    <p:sldId id="322" r:id="rId15"/>
    <p:sldId id="323" r:id="rId16"/>
    <p:sldId id="324" r:id="rId17"/>
    <p:sldId id="325" r:id="rId18"/>
    <p:sldId id="326" r:id="rId19"/>
    <p:sldId id="327" r:id="rId20"/>
    <p:sldId id="328" r:id="rId21"/>
    <p:sldId id="329" r:id="rId22"/>
    <p:sldId id="330" r:id="rId23"/>
    <p:sldId id="331" r:id="rId24"/>
    <p:sldId id="332" r:id="rId25"/>
    <p:sldId id="333" r:id="rId26"/>
    <p:sldId id="280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" initials="D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07" autoAdjust="0"/>
  </p:normalViewPr>
  <p:slideViewPr>
    <p:cSldViewPr>
      <p:cViewPr>
        <p:scale>
          <a:sx n="77" d="100"/>
          <a:sy n="77" d="100"/>
        </p:scale>
        <p:origin x="-116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908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410497-CED9-449E-AC1D-F2B2C8BCA40A}" type="datetimeFigureOut">
              <a:rPr lang="en-US" smtClean="0"/>
              <a:pPr/>
              <a:t>10/22/2014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B29948-7B28-4231-AEB9-CF5843ADFD6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29948-7B28-4231-AEB9-CF5843ADFD6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EC70-A173-47FD-BE06-6ECB10B88EAC}" type="datetimeFigureOut">
              <a:rPr lang="en-US" smtClean="0"/>
              <a:pPr/>
              <a:t>10/22/2014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261A-77E9-4CC0-B8A7-BB4C492474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EC70-A173-47FD-BE06-6ECB10B88EAC}" type="datetimeFigureOut">
              <a:rPr lang="en-US" smtClean="0"/>
              <a:pPr/>
              <a:t>10/22/2014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261A-77E9-4CC0-B8A7-BB4C492474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EC70-A173-47FD-BE06-6ECB10B88EAC}" type="datetimeFigureOut">
              <a:rPr lang="en-US" smtClean="0"/>
              <a:pPr/>
              <a:t>10/22/2014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261A-77E9-4CC0-B8A7-BB4C492474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EC70-A173-47FD-BE06-6ECB10B88EAC}" type="datetimeFigureOut">
              <a:rPr lang="en-US" smtClean="0"/>
              <a:pPr/>
              <a:t>10/22/2014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261A-77E9-4CC0-B8A7-BB4C492474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EC70-A173-47FD-BE06-6ECB10B88EAC}" type="datetimeFigureOut">
              <a:rPr lang="en-US" smtClean="0"/>
              <a:pPr/>
              <a:t>10/22/2014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261A-77E9-4CC0-B8A7-BB4C492474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EC70-A173-47FD-BE06-6ECB10B88EAC}" type="datetimeFigureOut">
              <a:rPr lang="en-US" smtClean="0"/>
              <a:pPr/>
              <a:t>10/22/2014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261A-77E9-4CC0-B8A7-BB4C492474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EC70-A173-47FD-BE06-6ECB10B88EAC}" type="datetimeFigureOut">
              <a:rPr lang="en-US" smtClean="0"/>
              <a:pPr/>
              <a:t>10/22/2014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261A-77E9-4CC0-B8A7-BB4C492474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EC70-A173-47FD-BE06-6ECB10B88EAC}" type="datetimeFigureOut">
              <a:rPr lang="en-US" smtClean="0"/>
              <a:pPr/>
              <a:t>10/22/2014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261A-77E9-4CC0-B8A7-BB4C492474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EC70-A173-47FD-BE06-6ECB10B88EAC}" type="datetimeFigureOut">
              <a:rPr lang="en-US" smtClean="0"/>
              <a:pPr/>
              <a:t>10/22/2014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261A-77E9-4CC0-B8A7-BB4C492474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EC70-A173-47FD-BE06-6ECB10B88EAC}" type="datetimeFigureOut">
              <a:rPr lang="en-US" smtClean="0"/>
              <a:pPr/>
              <a:t>10/22/2014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261A-77E9-4CC0-B8A7-BB4C492474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EC70-A173-47FD-BE06-6ECB10B88EAC}" type="datetimeFigureOut">
              <a:rPr lang="en-US" smtClean="0"/>
              <a:pPr/>
              <a:t>10/22/2014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261A-77E9-4CC0-B8A7-BB4C492474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8EC70-A173-47FD-BE06-6ECB10B88EAC}" type="datetimeFigureOut">
              <a:rPr lang="en-US" smtClean="0"/>
              <a:pPr/>
              <a:t>10/22/2014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8261A-77E9-4CC0-B8A7-BB4C4924740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14400"/>
            <a:ext cx="7772400" cy="485457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SA" dirty="0" smtClean="0"/>
              <a:t>              تابع لأقسام الحكم الوضعي </a:t>
            </a:r>
            <a:br>
              <a:rPr lang="ar-SA" dirty="0" smtClean="0"/>
            </a:br>
            <a:r>
              <a:rPr lang="ar-SA" dirty="0" smtClean="0"/>
              <a:t> </a:t>
            </a:r>
            <a:r>
              <a:rPr lang="ar-SA" dirty="0" smtClean="0"/>
              <a:t>            </a:t>
            </a:r>
            <a:br>
              <a:rPr lang="ar-SA" dirty="0" smtClean="0"/>
            </a:br>
            <a:r>
              <a:rPr lang="ar-SA" dirty="0" smtClean="0"/>
              <a:t> </a:t>
            </a:r>
            <a:r>
              <a:rPr lang="ar-SA" dirty="0" smtClean="0"/>
              <a:t>             المحاضرة المباشرة الثانية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                             </a:t>
            </a:r>
            <a:r>
              <a:rPr lang="ar-SA" sz="4400" dirty="0" smtClean="0"/>
              <a:t>   دجهاد البشير                </a:t>
            </a:r>
          </a:p>
          <a:p>
            <a:pPr algn="r" rtl="1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458200" cy="624839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algn="r" rtl="1">
              <a:buNone/>
            </a:pPr>
            <a:r>
              <a:rPr lang="ar-SA" sz="11200" b="1" dirty="0" smtClean="0">
                <a:solidFill>
                  <a:schemeClr val="accent2"/>
                </a:solidFill>
              </a:rPr>
              <a:t>القسم الثاني من أقسام الحكم الوضعي:</a:t>
            </a:r>
          </a:p>
          <a:p>
            <a:pPr algn="r" rtl="1">
              <a:buNone/>
            </a:pPr>
            <a:r>
              <a:rPr lang="ar-SA" sz="11200" dirty="0" smtClean="0"/>
              <a:t>ا</a:t>
            </a:r>
            <a:r>
              <a:rPr lang="ar-SA" sz="11200" b="1" dirty="0" smtClean="0">
                <a:solidFill>
                  <a:srgbClr val="7030A0"/>
                </a:solidFill>
              </a:rPr>
              <a:t>لشرط :</a:t>
            </a:r>
          </a:p>
          <a:p>
            <a:pPr algn="r" rtl="1">
              <a:buNone/>
            </a:pPr>
            <a:r>
              <a:rPr lang="ar-SA" sz="11200" b="1" dirty="0" smtClean="0">
                <a:solidFill>
                  <a:schemeClr val="accent2"/>
                </a:solidFill>
              </a:rPr>
              <a:t>تعريف الشرط لغة </a:t>
            </a:r>
            <a:r>
              <a:rPr lang="ar-SA" sz="11200" dirty="0" smtClean="0"/>
              <a:t>:العلامة اللازمة </a:t>
            </a:r>
          </a:p>
          <a:p>
            <a:pPr algn="r" rtl="1">
              <a:buNone/>
            </a:pPr>
            <a:r>
              <a:rPr lang="ar-SA" sz="11200" b="1" dirty="0" smtClean="0">
                <a:solidFill>
                  <a:srgbClr val="C00000"/>
                </a:solidFill>
              </a:rPr>
              <a:t>تعريف الشرط إصطلاحاً</a:t>
            </a:r>
            <a:r>
              <a:rPr lang="ar-SA" sz="11200" dirty="0" smtClean="0">
                <a:solidFill>
                  <a:srgbClr val="C00000"/>
                </a:solidFill>
              </a:rPr>
              <a:t> </a:t>
            </a:r>
            <a:r>
              <a:rPr lang="ar-SA" sz="11200" dirty="0" smtClean="0"/>
              <a:t>: ما يتوقف وجود الشيء على وجوده،  وكان خارجا عن حقيقته ، ولا يلزم من وجوده وجود الشيء، ولكن يلزم من عدمه عدم ذلك الشيء.</a:t>
            </a:r>
          </a:p>
          <a:p>
            <a:pPr algn="r" rtl="1">
              <a:buNone/>
            </a:pPr>
            <a:r>
              <a:rPr lang="ar-SA" sz="11200" dirty="0" smtClean="0"/>
              <a:t> </a:t>
            </a:r>
            <a:r>
              <a:rPr lang="ar-SA" sz="11200" b="1" dirty="0" smtClean="0">
                <a:solidFill>
                  <a:srgbClr val="FF0000"/>
                </a:solidFill>
              </a:rPr>
              <a:t>ما المراد بوجود الشيء</a:t>
            </a:r>
            <a:r>
              <a:rPr lang="ar-SA" sz="11200" dirty="0" smtClean="0">
                <a:solidFill>
                  <a:srgbClr val="FF0000"/>
                </a:solidFill>
              </a:rPr>
              <a:t> :</a:t>
            </a:r>
            <a:r>
              <a:rPr lang="ar-SA" sz="11200" dirty="0" smtClean="0"/>
              <a:t>أي  وجوده الشرعي الذي تترتب عليه أثاره الشرعية</a:t>
            </a:r>
          </a:p>
          <a:p>
            <a:pPr algn="r" rtl="1">
              <a:buNone/>
            </a:pPr>
            <a:r>
              <a:rPr lang="ar-SA" sz="11200" b="1" dirty="0" smtClean="0">
                <a:solidFill>
                  <a:schemeClr val="accent2"/>
                </a:solidFill>
              </a:rPr>
              <a:t>  مثال :</a:t>
            </a:r>
          </a:p>
          <a:p>
            <a:pPr algn="r" rtl="1">
              <a:buNone/>
            </a:pPr>
            <a:r>
              <a:rPr lang="ar-SA" sz="11200" dirty="0" smtClean="0"/>
              <a:t>  الوضوء للصلاة </a:t>
            </a:r>
          </a:p>
          <a:p>
            <a:pPr algn="r" rtl="1">
              <a:buNone/>
            </a:pPr>
            <a:r>
              <a:rPr lang="ar-SA" sz="11200" b="1" dirty="0" smtClean="0">
                <a:solidFill>
                  <a:srgbClr val="0070C0"/>
                </a:solidFill>
              </a:rPr>
              <a:t>ا لوضوء</a:t>
            </a:r>
            <a:r>
              <a:rPr lang="ar-SA" sz="11200" dirty="0" smtClean="0"/>
              <a:t>: شرط للصلاة الشرعية تترتب عليها أثارهامن كونها  :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11200" dirty="0" smtClean="0"/>
              <a:t>  صحيحة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11200" dirty="0" smtClean="0"/>
              <a:t>  مجزية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11200" dirty="0" smtClean="0"/>
              <a:t>  مبرئة للذمة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11200" dirty="0" smtClean="0"/>
              <a:t>الوضوء :ليس جزءً من حقيقة الصلاة فد يوجد قد لا يوجد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11200" dirty="0" smtClean="0"/>
              <a:t>.</a:t>
            </a:r>
          </a:p>
          <a:p>
            <a:pPr algn="r" rtl="1">
              <a:buNone/>
            </a:pPr>
            <a:r>
              <a:rPr lang="ar-SA" sz="2800" dirty="0" smtClean="0"/>
              <a:t> 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839200" cy="647700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مثال 2:</a:t>
            </a:r>
          </a:p>
          <a:p>
            <a:pPr algn="r" rtl="1">
              <a:buNone/>
            </a:pPr>
            <a:r>
              <a:rPr lang="ar-SA" sz="2800" dirty="0" smtClean="0">
                <a:solidFill>
                  <a:srgbClr val="00B050"/>
                </a:solidFill>
              </a:rPr>
              <a:t>حضور الشاهدين لعقد النكاح </a:t>
            </a:r>
            <a:r>
              <a:rPr lang="ar-SA" sz="2800" dirty="0" smtClean="0"/>
              <a:t>:شرط لوجوده الشرعي تترتب عليه أثاره </a:t>
            </a:r>
          </a:p>
          <a:p>
            <a:pPr algn="r" rtl="1">
              <a:buNone/>
            </a:pPr>
            <a:r>
              <a:rPr lang="ar-SA" sz="2800" dirty="0" smtClean="0"/>
              <a:t>وليس جزءً من حقيقة عقد النكاح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مقارنة بين الشرط و الركن </a:t>
            </a:r>
            <a:r>
              <a:rPr lang="ar-SA" sz="2800" b="1" dirty="0" smtClean="0"/>
              <a:t>: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أولاً الإتفاق </a:t>
            </a:r>
            <a:r>
              <a:rPr lang="ar-SA" sz="2800" b="1" dirty="0" smtClean="0"/>
              <a:t>:</a:t>
            </a:r>
          </a:p>
          <a:p>
            <a:pPr algn="r" rtl="1">
              <a:buNone/>
            </a:pPr>
            <a:r>
              <a:rPr lang="ar-SA" sz="2800" b="1" dirty="0" smtClean="0"/>
              <a:t>كل من الشرط والركن :</a:t>
            </a:r>
          </a:p>
          <a:p>
            <a:pPr algn="r" rtl="1">
              <a:buNone/>
            </a:pPr>
            <a:r>
              <a:rPr lang="ar-SA" sz="2800" dirty="0" smtClean="0"/>
              <a:t>يتوقف عليه وجود الشيئ وجوداً شرعياً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ثانياً الإختلاف </a:t>
            </a:r>
            <a:r>
              <a:rPr lang="ar-SA" sz="2800" b="1" dirty="0" smtClean="0"/>
              <a:t>:</a:t>
            </a:r>
            <a:r>
              <a:rPr lang="ar-SA" sz="2800" b="1" dirty="0" smtClean="0">
                <a:solidFill>
                  <a:srgbClr val="00B050"/>
                </a:solidFill>
              </a:rPr>
              <a:t>الشرط </a:t>
            </a:r>
            <a:r>
              <a:rPr lang="ar-SA" sz="2800" b="1" dirty="0" smtClean="0"/>
              <a:t>:</a:t>
            </a:r>
            <a:r>
              <a:rPr lang="ar-SA" sz="2800" dirty="0" smtClean="0"/>
              <a:t> أمر خارج عن حقيقة الشيئ وماهيته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مثال :الوضوء</a:t>
            </a:r>
            <a:r>
              <a:rPr lang="ar-SA" sz="2800" dirty="0" smtClean="0"/>
              <a:t>: شرط لصحة الصلاة </a:t>
            </a:r>
          </a:p>
          <a:p>
            <a:pPr algn="r" rtl="1">
              <a:buNone/>
            </a:pPr>
            <a:r>
              <a:rPr lang="ar-SA" sz="2800" dirty="0" smtClean="0"/>
              <a:t>لا وجود لصلاة  بدون الوضوء </a:t>
            </a:r>
          </a:p>
          <a:p>
            <a:pPr algn="r" rtl="1">
              <a:buNone/>
            </a:pPr>
            <a:r>
              <a:rPr lang="ar-SA" sz="2800" dirty="0" smtClean="0"/>
              <a:t>لكنه أمر خارج عن حقيقة الصلاة </a:t>
            </a:r>
          </a:p>
          <a:p>
            <a:pPr algn="r" rtl="1">
              <a:buNone/>
            </a:pPr>
            <a:r>
              <a:rPr lang="ar-SA" sz="2800" dirty="0" smtClean="0"/>
              <a:t>يمكن أن يكون الضوء بدون صلاة 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763000" cy="6019799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الركن :</a:t>
            </a:r>
          </a:p>
          <a:p>
            <a:pPr algn="r" rtl="1">
              <a:buNone/>
            </a:pPr>
            <a:r>
              <a:rPr lang="ar-SA" sz="2800" dirty="0" smtClean="0"/>
              <a:t>هو جزء من حقيقة الشيئ وماهيته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مثال </a:t>
            </a:r>
            <a:r>
              <a:rPr lang="ar-SA" sz="2800" dirty="0" smtClean="0"/>
              <a:t>:الركوع في الصلاة </a:t>
            </a:r>
          </a:p>
          <a:p>
            <a:pPr algn="r" rtl="1">
              <a:buNone/>
            </a:pPr>
            <a:r>
              <a:rPr lang="ar-SA" sz="2800" dirty="0" smtClean="0"/>
              <a:t>جزء من حقيقة الصلاة </a:t>
            </a:r>
          </a:p>
          <a:p>
            <a:pPr algn="r" rtl="1">
              <a:buNone/>
            </a:pPr>
            <a:r>
              <a:rPr lang="ar-SA" sz="2800" dirty="0" smtClean="0"/>
              <a:t>ولايتحقق وجودها الشرعي بدون ركوع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مقارنة بين الشرط والسبب :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أولاً الإتفاق </a:t>
            </a:r>
            <a:r>
              <a:rPr lang="ar-SA" sz="2800" dirty="0" smtClean="0"/>
              <a:t>:</a:t>
            </a:r>
            <a:r>
              <a:rPr lang="ar-SA" sz="2800" b="1" dirty="0" smtClean="0"/>
              <a:t> </a:t>
            </a:r>
            <a:r>
              <a:rPr lang="ar-SA" sz="2800" dirty="0" smtClean="0"/>
              <a:t>كل من الشرط والسبب  مرتبط بشيء آخر بحيث :</a:t>
            </a:r>
          </a:p>
          <a:p>
            <a:pPr algn="r" rtl="1">
              <a:buNone/>
            </a:pPr>
            <a:r>
              <a:rPr lang="ar-SA" sz="2800" dirty="0" smtClean="0"/>
              <a:t>  لا يوجد هذا الشيء بدون الشرط والسبب</a:t>
            </a:r>
          </a:p>
          <a:p>
            <a:pPr algn="r" rtl="1">
              <a:buNone/>
            </a:pPr>
            <a:r>
              <a:rPr lang="ar-SA" sz="2800" dirty="0" smtClean="0"/>
              <a:t>وليس إحدهما بجزء  من حقيقة الشيئ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الإختلاف</a:t>
            </a:r>
            <a:r>
              <a:rPr lang="ar-SA" sz="2800" dirty="0" smtClean="0"/>
              <a:t> :</a:t>
            </a:r>
            <a:r>
              <a:rPr lang="ar-SA" sz="2800" b="1" dirty="0" smtClean="0">
                <a:solidFill>
                  <a:srgbClr val="00B050"/>
                </a:solidFill>
              </a:rPr>
              <a:t>السبب:</a:t>
            </a:r>
            <a:r>
              <a:rPr lang="ar-SA" sz="2800" dirty="0" smtClean="0"/>
              <a:t> يستلزم وجود المسبب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0070C0"/>
                </a:solidFill>
              </a:rPr>
              <a:t>أي</a:t>
            </a:r>
            <a:r>
              <a:rPr lang="ar-SA" sz="2800" dirty="0" smtClean="0"/>
              <a:t> :يفضي إلى مسببه من الشارع</a:t>
            </a:r>
          </a:p>
          <a:p>
            <a:pPr algn="r" rtl="1">
              <a:buNone/>
            </a:pPr>
            <a:r>
              <a:rPr lang="ar-SA" sz="2800" dirty="0" smtClean="0"/>
              <a:t>الشرط : لا يلزم من وجوده وجود المشروط فيه 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04800"/>
            <a:ext cx="8229600" cy="582136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أقسام الشرط من حيث تعلقه بالسبب أوالمسبب إلى قسمين</a:t>
            </a:r>
            <a:r>
              <a:rPr lang="ar-SA" sz="2800" dirty="0" smtClean="0"/>
              <a:t>: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شرط للسبب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شرط للمسبب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00B050"/>
                </a:solidFill>
              </a:rPr>
              <a:t>شرط للسبب </a:t>
            </a:r>
            <a:r>
              <a:rPr lang="ar-SA" sz="2800" dirty="0" smtClean="0"/>
              <a:t>:هو الذي يكمل السبب ويقوي معنى السببية </a:t>
            </a:r>
          </a:p>
          <a:p>
            <a:pPr algn="r" rtl="1">
              <a:buNone/>
            </a:pPr>
            <a:r>
              <a:rPr lang="ar-SA" sz="2800" dirty="0" smtClean="0"/>
              <a:t>ويجعل أثره مترتباًعليه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مثال 1: </a:t>
            </a:r>
          </a:p>
          <a:p>
            <a:pPr algn="r" rtl="1">
              <a:buNone/>
            </a:pPr>
            <a:r>
              <a:rPr lang="ar-SA" sz="2800" dirty="0" smtClean="0">
                <a:solidFill>
                  <a:srgbClr val="00B050"/>
                </a:solidFill>
              </a:rPr>
              <a:t>العمد العدوان</a:t>
            </a:r>
            <a:r>
              <a:rPr lang="ar-SA" sz="2800" dirty="0" smtClean="0"/>
              <a:t>: هو شرط للقتل الذي هو :سبب إيجاب القصاص من القاتل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مثال 2 :</a:t>
            </a:r>
          </a:p>
          <a:p>
            <a:pPr algn="r" rtl="1">
              <a:buNone/>
            </a:pPr>
            <a:r>
              <a:rPr lang="ar-SA" sz="2800" dirty="0" smtClean="0">
                <a:solidFill>
                  <a:srgbClr val="00B050"/>
                </a:solidFill>
              </a:rPr>
              <a:t>مرور الحول على نصاب المال </a:t>
            </a:r>
            <a:r>
              <a:rPr lang="ar-SA" sz="2800" dirty="0" smtClean="0"/>
              <a:t>:شرط للنصاب الذي هو:سبب وجوب إخراج الزكاة من هذا المال </a:t>
            </a:r>
          </a:p>
          <a:p>
            <a:pPr algn="r" rtl="1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582136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القسم الثاني الشرط للمسبب</a:t>
            </a:r>
            <a:r>
              <a:rPr lang="ar-SA" sz="2800" dirty="0" smtClean="0"/>
              <a:t>: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مثال :</a:t>
            </a:r>
          </a:p>
          <a:p>
            <a:pPr algn="r" rtl="1">
              <a:buNone/>
            </a:pPr>
            <a:r>
              <a:rPr lang="ar-SA" sz="2800" dirty="0" smtClean="0"/>
              <a:t>موت المُورث حقيقة أو حكماً</a:t>
            </a:r>
          </a:p>
          <a:p>
            <a:pPr algn="r" rtl="1">
              <a:buNone/>
            </a:pPr>
            <a:r>
              <a:rPr lang="ar-SA" sz="2800" dirty="0" smtClean="0"/>
              <a:t>حياة الوارث وقت وفاة المُورث </a:t>
            </a:r>
          </a:p>
          <a:p>
            <a:pPr algn="r" rtl="1">
              <a:buNone/>
            </a:pPr>
            <a:r>
              <a:rPr lang="ar-SA" sz="2800" dirty="0" smtClean="0">
                <a:solidFill>
                  <a:srgbClr val="00B050"/>
                </a:solidFill>
              </a:rPr>
              <a:t>شرطان للإرث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سبب الإرث هو </a:t>
            </a:r>
            <a:r>
              <a:rPr lang="ar-SA" sz="2800" dirty="0" smtClean="0"/>
              <a:t>: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القرابة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الزوجية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العصوبة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ينقسم الشرط بإعتبار مصدر إشتراطه إلى </a:t>
            </a:r>
            <a:r>
              <a:rPr lang="ar-SA" sz="2800" dirty="0" smtClean="0"/>
              <a:t>: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شرط شرعي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شرط جعلي 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582136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الشرط الشرعي : </a:t>
            </a:r>
          </a:p>
          <a:p>
            <a:pPr algn="r" rtl="1">
              <a:buNone/>
            </a:pPr>
            <a:r>
              <a:rPr lang="ar-SA" sz="2800" dirty="0" smtClean="0">
                <a:solidFill>
                  <a:srgbClr val="00B050"/>
                </a:solidFill>
              </a:rPr>
              <a:t>هو ما كان مصدر إشتراطه الشارع </a:t>
            </a:r>
            <a:r>
              <a:rPr lang="ar-SA" sz="2800" dirty="0" smtClean="0"/>
              <a:t>:أي أن الشارع هو الذي إشترطه لتحقيق الشيئ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مثال : </a:t>
            </a:r>
          </a:p>
          <a:p>
            <a:pPr algn="r" rtl="1">
              <a:buNone/>
            </a:pPr>
            <a:r>
              <a:rPr lang="ar-SA" sz="2800" dirty="0" smtClean="0"/>
              <a:t>بلوغ الصغير سن الرشد لتسليم المال إليه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الشرط الجعلي </a:t>
            </a:r>
            <a:r>
              <a:rPr lang="ar-SA" sz="2800" dirty="0" smtClean="0"/>
              <a:t>:</a:t>
            </a:r>
          </a:p>
          <a:p>
            <a:pPr algn="r" rtl="1">
              <a:buNone/>
            </a:pPr>
            <a:r>
              <a:rPr lang="ar-SA" sz="2800" dirty="0" smtClean="0"/>
              <a:t>هو ما كان مصدر إشتراطه إرادة المكلف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مثال :</a:t>
            </a:r>
            <a:r>
              <a:rPr lang="ar-SA" sz="2800" dirty="0" smtClean="0"/>
              <a:t> </a:t>
            </a:r>
          </a:p>
          <a:p>
            <a:pPr algn="r" rtl="1">
              <a:buNone/>
            </a:pPr>
            <a:r>
              <a:rPr lang="ar-SA" sz="2800" dirty="0" smtClean="0"/>
              <a:t>الشروط التي يشترطها الناس على بعضهم البعض أو</a:t>
            </a:r>
          </a:p>
          <a:p>
            <a:pPr algn="r" rtl="1">
              <a:buNone/>
            </a:pPr>
            <a:r>
              <a:rPr lang="ar-SA" sz="2800" dirty="0" smtClean="0"/>
              <a:t>الشروط التي يشترطها المكلف في تصرفه الذي يتم بإرادته المنفردة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مثال : الوقف – الوصية </a:t>
            </a:r>
          </a:p>
          <a:p>
            <a:pPr algn="r" rtl="1">
              <a:buNone/>
            </a:pPr>
            <a:endParaRPr lang="ar-SA" sz="2800" dirty="0" smtClean="0"/>
          </a:p>
          <a:p>
            <a:pPr algn="r" rtl="1">
              <a:buNone/>
            </a:pPr>
            <a:r>
              <a:rPr lang="ar-SA" sz="2800" dirty="0" smtClean="0"/>
              <a:t> 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1"/>
            <a:ext cx="8229600" cy="597376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ينقسم على نوعين </a:t>
            </a:r>
            <a:r>
              <a:rPr lang="ar-SA" sz="2800" dirty="0" smtClean="0"/>
              <a:t>: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النوع الأول </a:t>
            </a:r>
            <a:r>
              <a:rPr lang="ar-SA" sz="2800" dirty="0" smtClean="0"/>
              <a:t>:</a:t>
            </a:r>
          </a:p>
          <a:p>
            <a:pPr algn="r" rtl="1">
              <a:buNone/>
            </a:pPr>
            <a:r>
              <a:rPr lang="ar-SA" sz="2800" dirty="0" smtClean="0">
                <a:solidFill>
                  <a:srgbClr val="00B050"/>
                </a:solidFill>
              </a:rPr>
              <a:t>ما يتوقف عليه وجود العقد </a:t>
            </a:r>
            <a:r>
              <a:rPr lang="ar-SA" sz="2800" dirty="0" smtClean="0"/>
              <a:t>:أي أن المكلف يجعل تحقق العقد معلقاً على تحقيق الشرط الذي إشترطه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يسمى هذا النوع  </a:t>
            </a:r>
            <a:r>
              <a:rPr lang="ar-SA" sz="2800" dirty="0" smtClean="0"/>
              <a:t>:بالشرط المعلق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ويسمى العقد المشتمل </a:t>
            </a:r>
            <a:r>
              <a:rPr lang="ar-SA" sz="2800" dirty="0" smtClean="0"/>
              <a:t>عليه : بالعقد المعلق 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مثال :</a:t>
            </a:r>
            <a:r>
              <a:rPr lang="ar-SA" sz="2800" dirty="0" smtClean="0"/>
              <a:t> </a:t>
            </a:r>
          </a:p>
          <a:p>
            <a:pPr algn="r" rtl="1">
              <a:buNone/>
            </a:pPr>
            <a:r>
              <a:rPr lang="ar-SA" sz="2800" dirty="0" smtClean="0"/>
              <a:t>تعليق الطلاق على أمر </a:t>
            </a:r>
          </a:p>
          <a:p>
            <a:pPr algn="r" rtl="1">
              <a:buNone/>
            </a:pPr>
            <a:r>
              <a:rPr lang="ar-SA" sz="2800" dirty="0" smtClean="0"/>
              <a:t>العقود والتصرفات التي لايصح تعليقها على شرط  :</a:t>
            </a:r>
          </a:p>
          <a:p>
            <a:pPr algn="r" rtl="1">
              <a:buNone/>
            </a:pPr>
            <a:r>
              <a:rPr lang="ar-SA" sz="2400" b="1" dirty="0" smtClean="0">
                <a:solidFill>
                  <a:srgbClr val="FF0000"/>
                </a:solidFill>
              </a:rPr>
              <a:t>مثال :</a:t>
            </a:r>
            <a:r>
              <a:rPr lang="ar-SA" sz="2400" dirty="0" smtClean="0"/>
              <a:t>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400" dirty="0" smtClean="0"/>
              <a:t>عقود التمليكات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400" dirty="0" smtClean="0"/>
              <a:t>عقود المنافع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400" dirty="0" smtClean="0"/>
              <a:t>عقد النكاح والخلع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400" dirty="0" smtClean="0"/>
              <a:t>العقود والتصرفات : ما يقبل التعليق على الشرط الملائم </a:t>
            </a:r>
            <a:r>
              <a:rPr lang="ar-SA" sz="2400" b="1" dirty="0" smtClean="0">
                <a:solidFill>
                  <a:srgbClr val="FF0000"/>
                </a:solidFill>
              </a:rPr>
              <a:t>مثال</a:t>
            </a:r>
            <a:r>
              <a:rPr lang="ar-SA" sz="2400" dirty="0" smtClean="0">
                <a:solidFill>
                  <a:srgbClr val="00B050"/>
                </a:solidFill>
              </a:rPr>
              <a:t> : كفالة الثمن على شرط إستحقاق المبيع </a:t>
            </a:r>
            <a:endParaRPr lang="en-US" sz="2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1"/>
            <a:ext cx="8229600" cy="566896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من العقود ما يقبل التعليق على الشرط الملائم </a:t>
            </a:r>
            <a:r>
              <a:rPr lang="ar-SA" sz="2800" dirty="0" smtClean="0"/>
              <a:t>: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مثال :</a:t>
            </a:r>
          </a:p>
          <a:p>
            <a:pPr algn="r" rtl="1">
              <a:buNone/>
            </a:pPr>
            <a:r>
              <a:rPr lang="ar-SA" sz="2800" dirty="0" smtClean="0"/>
              <a:t> كفالة الثمن على شرط إستحقاق المبيع </a:t>
            </a:r>
          </a:p>
          <a:p>
            <a:pPr algn="r" rtl="1">
              <a:buNone/>
            </a:pPr>
            <a:r>
              <a:rPr lang="ar-SA" sz="2800" dirty="0" smtClean="0"/>
              <a:t>من العقود ما يصح تعليقه على أي شرط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مثال </a:t>
            </a:r>
            <a:r>
              <a:rPr lang="ar-SA" sz="2800" dirty="0" smtClean="0"/>
              <a:t>: </a:t>
            </a:r>
          </a:p>
          <a:p>
            <a:pPr algn="r" rtl="1">
              <a:buNone/>
            </a:pPr>
            <a:r>
              <a:rPr lang="ar-SA" sz="2800" dirty="0" smtClean="0"/>
              <a:t>الوصية –الوكالة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النوع الثاني </a:t>
            </a:r>
            <a:r>
              <a:rPr lang="ar-SA" sz="2800" dirty="0" smtClean="0"/>
              <a:t>:</a:t>
            </a:r>
          </a:p>
          <a:p>
            <a:pPr algn="r" rtl="1">
              <a:buNone/>
            </a:pPr>
            <a:r>
              <a:rPr lang="ar-SA" sz="2800" dirty="0" smtClean="0"/>
              <a:t>الشرط المقترن بالعقد :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مثال :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النكاح بشرط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المبيع بشرط </a:t>
            </a:r>
          </a:p>
          <a:p>
            <a:pPr algn="r" rtl="1">
              <a:buNone/>
            </a:pP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582136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مسألة :</a:t>
            </a:r>
          </a:p>
          <a:p>
            <a:pPr algn="r" rtl="1">
              <a:buNone/>
            </a:pPr>
            <a:r>
              <a:rPr lang="ar-SA" sz="2800" dirty="0" smtClean="0"/>
              <a:t>أختلف الفقهاء فيما يجوز إقترانه من الشروط بالعقود : منهم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00B050"/>
                </a:solidFill>
              </a:rPr>
              <a:t>المضيقون</a:t>
            </a:r>
            <a:r>
              <a:rPr lang="ar-SA" sz="2800" dirty="0" smtClean="0"/>
              <a:t> : هم الظاهرية </a:t>
            </a:r>
          </a:p>
          <a:p>
            <a:pPr algn="r" rtl="1">
              <a:buNone/>
            </a:pPr>
            <a:r>
              <a:rPr lang="ar-SA" sz="2800" dirty="0" smtClean="0"/>
              <a:t>يلغون إرادة المكلف </a:t>
            </a:r>
          </a:p>
          <a:p>
            <a:pPr algn="r" rtl="1">
              <a:buNone/>
            </a:pPr>
            <a:r>
              <a:rPr lang="ar-SA" sz="2800" dirty="0" smtClean="0"/>
              <a:t>يجعلون الأصل في العقود والشروط : التحريم إلا إذا ورد النص الشرعي بالإباحة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00B050"/>
                </a:solidFill>
              </a:rPr>
              <a:t>الموسعون</a:t>
            </a:r>
            <a:r>
              <a:rPr lang="ar-SA" sz="2800" dirty="0" smtClean="0"/>
              <a:t> : هم الحنابلة (ابن تيمية )</a:t>
            </a:r>
          </a:p>
          <a:p>
            <a:pPr algn="r" rtl="1">
              <a:buNone/>
            </a:pPr>
            <a:r>
              <a:rPr lang="ar-SA" sz="2800" dirty="0" smtClean="0"/>
              <a:t>يطلقون إرادة المكلف </a:t>
            </a:r>
          </a:p>
          <a:p>
            <a:pPr algn="r" rtl="1">
              <a:buNone/>
            </a:pPr>
            <a:r>
              <a:rPr lang="ar-SA" sz="2800" dirty="0" smtClean="0"/>
              <a:t>ويجعلون لها سلطاناً كبيراً في باب العقود والشروط </a:t>
            </a:r>
          </a:p>
          <a:p>
            <a:pPr algn="r" rtl="1">
              <a:buNone/>
            </a:pPr>
            <a:r>
              <a:rPr lang="ar-SA" sz="2800" dirty="0" smtClean="0"/>
              <a:t>والأصل عندهم : الإباحة في الشروط والعقود إلا إذا ورد النص بالتحريم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الراجح </a:t>
            </a:r>
            <a:r>
              <a:rPr lang="ar-SA" sz="2800" dirty="0" smtClean="0"/>
              <a:t>: قول الموسعون 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67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قسم الحنفية الشروط إلى ثلاثة أقسام </a:t>
            </a:r>
            <a:r>
              <a:rPr lang="ar-SA" sz="2800" dirty="0" smtClean="0"/>
              <a:t>: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النوع الأول </a:t>
            </a:r>
            <a:r>
              <a:rPr lang="ar-SA" sz="2800" dirty="0" smtClean="0"/>
              <a:t>: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00B050"/>
                </a:solidFill>
              </a:rPr>
              <a:t>شرط صحيح </a:t>
            </a:r>
            <a:r>
              <a:rPr lang="ar-SA" sz="2800" dirty="0" smtClean="0"/>
              <a:t>: وهوما كان موافقاً لمقتضى العقد أو مؤكداً</a:t>
            </a:r>
          </a:p>
          <a:p>
            <a:pPr algn="r" rtl="1">
              <a:buNone/>
            </a:pPr>
            <a:r>
              <a:rPr lang="ar-SA" sz="2800" dirty="0" smtClean="0"/>
              <a:t>له أو أذن به الشرع أو جرى به العُرف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النوع الثاني :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00B050"/>
                </a:solidFill>
              </a:rPr>
              <a:t> شرط فاسد </a:t>
            </a:r>
            <a:r>
              <a:rPr lang="ar-SA" sz="2800" dirty="0" smtClean="0"/>
              <a:t>: وهو ما كان فيه منفعة لأحد المتعاقدين أو لغيرهما ولم يكن من النوع الصحيح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النوع الثالث :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00B050"/>
                </a:solidFill>
              </a:rPr>
              <a:t>شرط باطل </a:t>
            </a:r>
            <a:r>
              <a:rPr lang="ar-SA" sz="2800" dirty="0" smtClean="0"/>
              <a:t>:وهوما لم يتحقق فيه لا معنى الصحيح ولا معنى الفاسد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مثال :</a:t>
            </a:r>
            <a:r>
              <a:rPr lang="ar-SA" sz="2800" dirty="0" smtClean="0"/>
              <a:t> البائع الذي يبيع داره بشرط لا يسكنها أحد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حكم الشرط الفاسد </a:t>
            </a:r>
            <a:r>
              <a:rPr lang="ar-SA" sz="2800" dirty="0" smtClean="0"/>
              <a:t>:يفسد العقد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حكم الشرط الباطل </a:t>
            </a:r>
            <a:r>
              <a:rPr lang="ar-SA" sz="2800" dirty="0" smtClean="0"/>
              <a:t>: لغو والعقد صحيح 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1"/>
            <a:ext cx="8229600" cy="589756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المانع :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تعريف المانع </a:t>
            </a:r>
            <a:r>
              <a:rPr lang="ar-SA" sz="2800" dirty="0" smtClean="0"/>
              <a:t>: هو ما رتب الشارع على وجوده عدم وجود الحكم</a:t>
            </a:r>
          </a:p>
          <a:p>
            <a:pPr algn="r" rtl="1">
              <a:buNone/>
            </a:pPr>
            <a:r>
              <a:rPr lang="ar-SA" sz="2800" dirty="0" smtClean="0"/>
              <a:t>أو عدم السبب : </a:t>
            </a:r>
            <a:r>
              <a:rPr lang="ar-SA" sz="2800" dirty="0" smtClean="0">
                <a:solidFill>
                  <a:srgbClr val="00B050"/>
                </a:solidFill>
              </a:rPr>
              <a:t>أي بطلانه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أنواعه : نوعان </a:t>
            </a:r>
            <a:r>
              <a:rPr lang="ar-SA" sz="2800" dirty="0" smtClean="0"/>
              <a:t>: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النوع الأول</a:t>
            </a:r>
            <a:r>
              <a:rPr lang="ar-SA" sz="2800" dirty="0" smtClean="0"/>
              <a:t>: مانع للحكم :</a:t>
            </a:r>
          </a:p>
          <a:p>
            <a:pPr algn="r" rtl="1">
              <a:buNone/>
            </a:pPr>
            <a:r>
              <a:rPr lang="ar-SA" sz="2800" dirty="0" smtClean="0"/>
              <a:t>وهو ما يترتب على وجوده عدم وجود الحكم بالرغم من وجود سببه المستوفي للشروطه :</a:t>
            </a:r>
          </a:p>
          <a:p>
            <a:pPr algn="r" rtl="1">
              <a:buNone/>
            </a:pPr>
            <a:r>
              <a:rPr lang="ar-SA" sz="2800" dirty="0" smtClean="0"/>
              <a:t>لأن المانع كان  حائلاً دون وجود الحكم  لأن فيه معنى لا :</a:t>
            </a:r>
          </a:p>
          <a:p>
            <a:pPr algn="r" rtl="1">
              <a:buNone/>
            </a:pPr>
            <a:r>
              <a:rPr lang="ar-SA" sz="2800" dirty="0" smtClean="0">
                <a:solidFill>
                  <a:srgbClr val="00B050"/>
                </a:solidFill>
              </a:rPr>
              <a:t>يتفق مع حكمة الحكم أي لا يحقق الغرض المقصود من الحكم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مثال : </a:t>
            </a:r>
            <a:r>
              <a:rPr lang="ar-SA" sz="2800" dirty="0" smtClean="0"/>
              <a:t>الأبوة المانعة من القصاص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الدليل </a:t>
            </a:r>
            <a:r>
              <a:rPr lang="ar-SA" sz="2800" dirty="0" smtClean="0"/>
              <a:t>:الحديث الشريف (لا يُقتل والدُ بولده )</a:t>
            </a:r>
          </a:p>
          <a:p>
            <a:pPr algn="r" rtl="1">
              <a:buNone/>
            </a:pPr>
            <a:r>
              <a:rPr lang="ar-SA" sz="2800" dirty="0" smtClean="0"/>
              <a:t>الأب لا يقتل قصاصاً إذا قتل إبنه عمداً أو عدواناً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00B050"/>
                </a:solidFill>
              </a:rPr>
              <a:t>لأن حكمة القصاص </a:t>
            </a:r>
            <a:r>
              <a:rPr lang="ar-SA" sz="2800" dirty="0" smtClean="0"/>
              <a:t>: الردع والزجر </a:t>
            </a:r>
          </a:p>
          <a:p>
            <a:pPr algn="r" rtl="1">
              <a:buNone/>
            </a:pPr>
            <a:r>
              <a:rPr lang="ar-SA" sz="2800" dirty="0" smtClean="0"/>
              <a:t>فإيجاب القصاص على الأب لايحقق حكمة القصاص والغرض منه </a:t>
            </a:r>
          </a:p>
          <a:p>
            <a:pPr algn="r" rtl="1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582136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النوع الثاني :</a:t>
            </a:r>
          </a:p>
          <a:p>
            <a:pPr algn="r" rtl="1">
              <a:buNone/>
            </a:pPr>
            <a:r>
              <a:rPr lang="ar-SA" sz="2800" dirty="0" smtClean="0"/>
              <a:t> </a:t>
            </a:r>
            <a:r>
              <a:rPr lang="ar-SA" sz="2800" dirty="0" smtClean="0">
                <a:solidFill>
                  <a:srgbClr val="C00000"/>
                </a:solidFill>
              </a:rPr>
              <a:t>مانع للسبب </a:t>
            </a:r>
            <a:r>
              <a:rPr lang="ar-SA" sz="2800" dirty="0" smtClean="0"/>
              <a:t>:هو الذي يؤثر في السبب بحيث يبطل عمله ويحول دون إقتضائه للمسبب لأن في المانع :</a:t>
            </a:r>
          </a:p>
          <a:p>
            <a:pPr algn="r" rtl="1">
              <a:buNone/>
            </a:pPr>
            <a:r>
              <a:rPr lang="ar-SA" sz="2800" dirty="0" smtClean="0">
                <a:solidFill>
                  <a:srgbClr val="00B050"/>
                </a:solidFill>
              </a:rPr>
              <a:t>معنى يعارض حكمة السبب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مثال : </a:t>
            </a:r>
          </a:p>
          <a:p>
            <a:pPr algn="r" rtl="1">
              <a:buNone/>
            </a:pPr>
            <a:r>
              <a:rPr lang="ar-SA" sz="2800" dirty="0" smtClean="0"/>
              <a:t>الدين المنقص للنصاب في الزكاة </a:t>
            </a:r>
          </a:p>
          <a:p>
            <a:pPr algn="r" rtl="1">
              <a:buNone/>
            </a:pPr>
            <a:r>
              <a:rPr lang="ar-SA" sz="2800" dirty="0" smtClean="0"/>
              <a:t>النصاب :هو سبب للزكاة </a:t>
            </a:r>
          </a:p>
          <a:p>
            <a:pPr algn="r" rtl="1">
              <a:buNone/>
            </a:pPr>
            <a:r>
              <a:rPr lang="ar-SA" sz="2800" dirty="0" smtClean="0"/>
              <a:t>الدين يعارض هذا المعنى في السبب لإخراج الزكاة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مثال :</a:t>
            </a:r>
            <a:r>
              <a:rPr lang="ar-SA" sz="2800" dirty="0" smtClean="0"/>
              <a:t> إختلاف الدين  مانع للسبب</a:t>
            </a:r>
          </a:p>
          <a:p>
            <a:pPr algn="r" rtl="1">
              <a:buNone/>
            </a:pPr>
            <a:r>
              <a:rPr lang="ar-SA" sz="2800" dirty="0" smtClean="0">
                <a:solidFill>
                  <a:srgbClr val="C00000"/>
                </a:solidFill>
              </a:rPr>
              <a:t>لكن أختلف العلماء في ذلك : </a:t>
            </a:r>
            <a:r>
              <a:rPr lang="ar-SA" sz="2800" dirty="0" smtClean="0"/>
              <a:t>منهم من إعتبرها موانع للسبب</a:t>
            </a:r>
          </a:p>
          <a:p>
            <a:pPr algn="r" rtl="1">
              <a:buNone/>
            </a:pPr>
            <a:r>
              <a:rPr lang="ar-SA" sz="2800" dirty="0" smtClean="0"/>
              <a:t>والآخر إعتبرها موانع للحكم لا للسبب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الراجح:</a:t>
            </a:r>
            <a:r>
              <a:rPr lang="ar-SA" sz="2800" dirty="0" smtClean="0"/>
              <a:t> هو إعتبارها موانع للسبب</a:t>
            </a:r>
          </a:p>
          <a:p>
            <a:pPr algn="r" rtl="1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1"/>
            <a:ext cx="8229600" cy="589756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أحكام المانع : 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لا يدخل في خطاب التكليف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ليس للشارع قصد في تحصيله أو عدم تحصيله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>
                <a:solidFill>
                  <a:srgbClr val="00B050"/>
                </a:solidFill>
              </a:rPr>
              <a:t>مقصود الشارع منه </a:t>
            </a:r>
            <a:r>
              <a:rPr lang="ar-SA" sz="2800" dirty="0" smtClean="0"/>
              <a:t>: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بيان إرتفاع السبب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أو بطلان المسبب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مثال : </a:t>
            </a:r>
          </a:p>
          <a:p>
            <a:pPr algn="r" rtl="1">
              <a:buNone/>
            </a:pPr>
            <a:r>
              <a:rPr lang="ar-SA" sz="2800" dirty="0" smtClean="0"/>
              <a:t>لا يطالب المكلف (المدين )بإيفاء الدين إذا كان يملك النصاب لتجب عليه الزكاة </a:t>
            </a:r>
          </a:p>
          <a:p>
            <a:pPr algn="r" rtl="1">
              <a:buNone/>
            </a:pPr>
            <a:r>
              <a:rPr lang="ar-SA" sz="2800" dirty="0" smtClean="0"/>
              <a:t>مالك النصاب غير ممنوع من الإستدانة حتى لا تسقط عنه الزكاة </a:t>
            </a:r>
          </a:p>
          <a:p>
            <a:pPr algn="r" rtl="1">
              <a:buNone/>
            </a:pPr>
            <a:r>
              <a:rPr lang="ar-SA" sz="2800" dirty="0" smtClean="0"/>
              <a:t>لا يجوز للمكلف أن يتقصد إيجاد المانع للتهرب من الأحكام الشرعية </a:t>
            </a:r>
          </a:p>
          <a:p>
            <a:pPr algn="r" rtl="1">
              <a:buNone/>
            </a:pP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1"/>
            <a:ext cx="8229600" cy="5897566"/>
          </a:xfrm>
          <a:ln>
            <a:solidFill>
              <a:schemeClr val="accent1"/>
            </a:solidFill>
          </a:ln>
        </p:spPr>
        <p:txBody>
          <a:bodyPr/>
          <a:lstStyle/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الصحة والبطلان </a:t>
            </a:r>
            <a:r>
              <a:rPr lang="ar-SA" sz="2800" dirty="0" smtClean="0"/>
              <a:t>: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تكون في </a:t>
            </a:r>
            <a:r>
              <a:rPr lang="ar-SA" sz="2800" dirty="0" smtClean="0"/>
              <a:t>:</a:t>
            </a:r>
          </a:p>
          <a:p>
            <a:pPr algn="r" rtl="1">
              <a:buNone/>
            </a:pPr>
            <a:r>
              <a:rPr lang="ar-SA" sz="2800" dirty="0" smtClean="0"/>
              <a:t>أفعال المكلفين :  إذا وقعت مستوفية أركانها وشروطها :</a:t>
            </a:r>
          </a:p>
          <a:p>
            <a:pPr algn="r" rtl="1">
              <a:buNone/>
            </a:pPr>
            <a:r>
              <a:rPr lang="ar-SA" sz="2800" dirty="0" smtClean="0">
                <a:solidFill>
                  <a:srgbClr val="FF0000"/>
                </a:solidFill>
              </a:rPr>
              <a:t>حكم الشارع </a:t>
            </a:r>
            <a:r>
              <a:rPr lang="ar-SA" sz="2800" dirty="0" smtClean="0"/>
              <a:t>: بصحتها </a:t>
            </a:r>
          </a:p>
          <a:p>
            <a:pPr algn="r" rtl="1">
              <a:buNone/>
            </a:pPr>
            <a:r>
              <a:rPr lang="ar-SA" sz="2800" dirty="0" smtClean="0"/>
              <a:t>إذا لم تستوفي الشروط والأركان :</a:t>
            </a:r>
          </a:p>
          <a:p>
            <a:pPr algn="r" rtl="1">
              <a:buNone/>
            </a:pPr>
            <a:r>
              <a:rPr lang="ar-SA" sz="2800" dirty="0" smtClean="0">
                <a:solidFill>
                  <a:srgbClr val="FF0000"/>
                </a:solidFill>
              </a:rPr>
              <a:t>حكم الشارع </a:t>
            </a:r>
            <a:r>
              <a:rPr lang="ar-SA" sz="2800" dirty="0" smtClean="0"/>
              <a:t>: ببطلانها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ما معنى صحتها </a:t>
            </a:r>
            <a:r>
              <a:rPr lang="ar-SA" sz="2800" dirty="0" smtClean="0"/>
              <a:t>: </a:t>
            </a:r>
          </a:p>
          <a:p>
            <a:pPr algn="r" rtl="1">
              <a:buNone/>
            </a:pPr>
            <a:r>
              <a:rPr lang="ar-SA" sz="2800" dirty="0" smtClean="0"/>
              <a:t>تترتب عليها آثارها الشرعية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مثال في العبادات </a:t>
            </a:r>
            <a:r>
              <a:rPr lang="ar-SA" sz="2800" dirty="0" smtClean="0"/>
              <a:t>: الصلاة : المستوفية الأركان والشروط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حكمها</a:t>
            </a:r>
            <a:r>
              <a:rPr lang="ar-SA" sz="2800" dirty="0" smtClean="0"/>
              <a:t> :برئت ذمة المكلف منها </a:t>
            </a:r>
          </a:p>
          <a:p>
            <a:pPr algn="r" rtl="1">
              <a:buNone/>
            </a:pPr>
            <a:r>
              <a:rPr lang="ar-SA" sz="2800" dirty="0" smtClean="0"/>
              <a:t>أي حكم بصحتها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686800" cy="60198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مثال :في المعاملات </a:t>
            </a:r>
            <a:r>
              <a:rPr lang="ar-SA" sz="2800" dirty="0" smtClean="0"/>
              <a:t>:</a:t>
            </a:r>
          </a:p>
          <a:p>
            <a:pPr algn="r" rtl="1">
              <a:buNone/>
            </a:pPr>
            <a:r>
              <a:rPr lang="ar-SA" sz="2800" dirty="0" smtClean="0"/>
              <a:t>عقد البيع والإجارة إذا وقعت مستوفية الأركان والشروط </a:t>
            </a:r>
          </a:p>
          <a:p>
            <a:pPr algn="r" rtl="1">
              <a:buNone/>
            </a:pPr>
            <a:r>
              <a:rPr lang="ar-SA" sz="2800" dirty="0" smtClean="0"/>
              <a:t>تترتب على كل عقد آثاره المقررة له شرعاً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ما معنى بطلانها </a:t>
            </a:r>
            <a:r>
              <a:rPr lang="ar-SA" sz="2800" dirty="0" smtClean="0"/>
              <a:t>: </a:t>
            </a:r>
          </a:p>
          <a:p>
            <a:pPr algn="r" rtl="1">
              <a:buNone/>
            </a:pPr>
            <a:r>
              <a:rPr lang="ar-SA" sz="2800" dirty="0" smtClean="0"/>
              <a:t>عدم ترتب آثارها الشرعية عليها </a:t>
            </a:r>
          </a:p>
          <a:p>
            <a:pPr algn="r" rtl="1">
              <a:buNone/>
            </a:pPr>
            <a:r>
              <a:rPr lang="ar-SA" sz="2800" dirty="0" smtClean="0"/>
              <a:t>أي لم تستوفي الأركان والشروط التي طلبها الشارع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الحكم :</a:t>
            </a:r>
            <a:r>
              <a:rPr lang="ar-SA" sz="2800" dirty="0" smtClean="0"/>
              <a:t> لم تكون صحيحة 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مثال من العبادات </a:t>
            </a:r>
            <a:r>
              <a:rPr lang="ar-SA" sz="2800" dirty="0" smtClean="0"/>
              <a:t>:الصلاة : لم تُبرأ ذمة المكلف منها </a:t>
            </a:r>
          </a:p>
          <a:p>
            <a:pPr algn="r" rtl="1">
              <a:buNone/>
            </a:pPr>
            <a:r>
              <a:rPr lang="ar-SA" sz="2800" dirty="0" smtClean="0"/>
              <a:t>من العقود والتصرفات:  لم يترتب عليها آثر شرعي </a:t>
            </a:r>
          </a:p>
          <a:p>
            <a:pPr algn="r" rtl="1">
              <a:buNone/>
            </a:pPr>
            <a:r>
              <a:rPr lang="ar-SA" sz="2800" dirty="0" smtClean="0"/>
              <a:t>نجد أن لفظ الصحة يطلق على الأفعال التي يترتب عليها الثواب في الآخرة </a:t>
            </a:r>
          </a:p>
          <a:p>
            <a:pPr algn="r" rtl="1">
              <a:buNone/>
            </a:pPr>
            <a:r>
              <a:rPr lang="ar-SA" sz="2800" dirty="0" smtClean="0"/>
              <a:t>ولفظ البطلان يطلق على الأفعال التي يترتب عليها العقاب في الآخرة 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8382000" cy="589756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مسألة :</a:t>
            </a:r>
          </a:p>
          <a:p>
            <a:pPr algn="r" rtl="1">
              <a:buNone/>
            </a:pPr>
            <a:r>
              <a:rPr lang="ar-SA" sz="2800" dirty="0" smtClean="0"/>
              <a:t>هل الصحة والبطلان من أقسام الحكم  الوضعي أم من الحكم التكليفي :</a:t>
            </a:r>
          </a:p>
          <a:p>
            <a:pPr algn="r" rtl="1">
              <a:buNone/>
            </a:pPr>
            <a:r>
              <a:rPr lang="ar-SA" sz="2800" dirty="0" smtClean="0">
                <a:solidFill>
                  <a:srgbClr val="00B050"/>
                </a:solidFill>
              </a:rPr>
              <a:t>القول الأول لبعض الأُصوليين  </a:t>
            </a:r>
            <a:r>
              <a:rPr lang="ar-SA" sz="2800" dirty="0" smtClean="0"/>
              <a:t>:</a:t>
            </a:r>
          </a:p>
          <a:p>
            <a:pPr algn="r" rtl="1">
              <a:buNone/>
            </a:pPr>
            <a:r>
              <a:rPr lang="ar-SA" sz="2800" dirty="0" smtClean="0"/>
              <a:t>ذهب إلى أن وصف الفعل بالصحة والبطلان من قبيل الحكم التكليفي </a:t>
            </a:r>
          </a:p>
          <a:p>
            <a:pPr algn="r" rtl="1">
              <a:buNone/>
            </a:pPr>
            <a:r>
              <a:rPr lang="ar-SA" sz="2800" dirty="0" smtClean="0">
                <a:solidFill>
                  <a:srgbClr val="FF0000"/>
                </a:solidFill>
              </a:rPr>
              <a:t>حجتهم :</a:t>
            </a:r>
          </a:p>
          <a:p>
            <a:pPr algn="r" rtl="1">
              <a:buNone/>
            </a:pPr>
            <a:r>
              <a:rPr lang="ar-SA" sz="2800" dirty="0" smtClean="0">
                <a:solidFill>
                  <a:srgbClr val="00B050"/>
                </a:solidFill>
              </a:rPr>
              <a:t>أن الصحة </a:t>
            </a:r>
            <a:r>
              <a:rPr lang="ar-SA" sz="2800" dirty="0" smtClean="0"/>
              <a:t>: ترجع إلى إباحة الشارع الإنتفاع بالشيئ </a:t>
            </a:r>
          </a:p>
          <a:p>
            <a:pPr algn="r" rtl="1">
              <a:buNone/>
            </a:pPr>
            <a:r>
              <a:rPr lang="ar-SA" sz="2800" dirty="0" smtClean="0">
                <a:solidFill>
                  <a:srgbClr val="00B050"/>
                </a:solidFill>
              </a:rPr>
              <a:t>البطلان </a:t>
            </a:r>
            <a:r>
              <a:rPr lang="ar-SA" sz="2800" dirty="0" smtClean="0"/>
              <a:t>: يرجع إلى حرمة الإنتفاع بالشيئ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مثال :</a:t>
            </a:r>
            <a:r>
              <a:rPr lang="ar-SA" sz="2800" dirty="0" smtClean="0"/>
              <a:t> </a:t>
            </a:r>
          </a:p>
          <a:p>
            <a:pPr algn="r" rtl="1">
              <a:buNone/>
            </a:pPr>
            <a:r>
              <a:rPr lang="ar-SA" sz="2800" dirty="0" smtClean="0">
                <a:solidFill>
                  <a:srgbClr val="00B050"/>
                </a:solidFill>
              </a:rPr>
              <a:t>البيع الصحيح </a:t>
            </a:r>
            <a:r>
              <a:rPr lang="ar-SA" sz="2800" dirty="0" smtClean="0"/>
              <a:t>: يباح الإنتفاع بالمبيع من قبل المشتري </a:t>
            </a:r>
          </a:p>
          <a:p>
            <a:pPr algn="r" rtl="1">
              <a:buNone/>
            </a:pPr>
            <a:r>
              <a:rPr lang="ar-SA" sz="2800" dirty="0" smtClean="0">
                <a:solidFill>
                  <a:srgbClr val="00B050"/>
                </a:solidFill>
              </a:rPr>
              <a:t>البيع الباطل </a:t>
            </a:r>
            <a:r>
              <a:rPr lang="ar-SA" sz="2800" dirty="0" smtClean="0"/>
              <a:t>: يحرم الإنتفاع به </a:t>
            </a:r>
          </a:p>
          <a:p>
            <a:pPr algn="r" rtl="1">
              <a:buNone/>
            </a:pPr>
            <a:endParaRPr lang="ar-SA" sz="2800" dirty="0" smtClean="0"/>
          </a:p>
          <a:p>
            <a:pPr algn="r" rtl="1">
              <a:buNone/>
            </a:pPr>
            <a:r>
              <a:rPr lang="ar-SA" sz="2800" dirty="0" smtClean="0"/>
              <a:t> 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1"/>
            <a:ext cx="8229600" cy="574516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القول الثاني </a:t>
            </a:r>
            <a:r>
              <a:rPr lang="ar-SA" sz="2800" dirty="0" smtClean="0"/>
              <a:t>:</a:t>
            </a:r>
          </a:p>
          <a:p>
            <a:pPr algn="r" rtl="1">
              <a:buNone/>
            </a:pPr>
            <a:r>
              <a:rPr lang="ar-SA" sz="2800" dirty="0" smtClean="0"/>
              <a:t>ذهب آخرون  إلى أن الصحة والبطلان من أحكام الحكم الوضعي </a:t>
            </a:r>
          </a:p>
          <a:p>
            <a:pPr algn="r" rtl="1">
              <a:buNone/>
            </a:pPr>
            <a:r>
              <a:rPr lang="ar-SA" sz="2800" dirty="0" smtClean="0">
                <a:solidFill>
                  <a:srgbClr val="FF0000"/>
                </a:solidFill>
              </a:rPr>
              <a:t>حجتهم : </a:t>
            </a:r>
          </a:p>
          <a:p>
            <a:pPr algn="r" rtl="1">
              <a:buNone/>
            </a:pPr>
            <a:r>
              <a:rPr lang="ar-SA" sz="2800" dirty="0" smtClean="0"/>
              <a:t>أن الشارع حكم بتعلق :</a:t>
            </a:r>
          </a:p>
          <a:p>
            <a:pPr algn="r" rtl="1">
              <a:buNone/>
            </a:pPr>
            <a:r>
              <a:rPr lang="ar-SA" sz="2800" dirty="0" smtClean="0"/>
              <a:t> 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الصحة</a:t>
            </a:r>
            <a:r>
              <a:rPr lang="ar-SA" sz="2800" dirty="0" smtClean="0"/>
              <a:t> : بالفعل المستوفي لأركانه وشروطه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chemeClr val="accent5">
                    <a:lumMod val="75000"/>
                  </a:schemeClr>
                </a:solidFill>
              </a:rPr>
              <a:t>البطلان :</a:t>
            </a:r>
            <a:r>
              <a:rPr lang="ar-SA" sz="2800" dirty="0" smtClean="0"/>
              <a:t> بالفعل الذي لم يستوفي لأركانه وشروطه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الراجح هو</a:t>
            </a:r>
            <a:r>
              <a:rPr lang="ar-SA" sz="2800" dirty="0" smtClean="0"/>
              <a:t>: </a:t>
            </a:r>
          </a:p>
          <a:p>
            <a:pPr algn="r" rtl="1">
              <a:buNone/>
            </a:pPr>
            <a:r>
              <a:rPr lang="ar-SA" sz="2800" dirty="0" smtClean="0">
                <a:solidFill>
                  <a:srgbClr val="92D050"/>
                </a:solidFill>
              </a:rPr>
              <a:t>القول الثاني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الدليل : </a:t>
            </a:r>
          </a:p>
          <a:p>
            <a:pPr algn="r" rtl="1">
              <a:buNone/>
            </a:pPr>
            <a:r>
              <a:rPr lang="ar-SA" sz="2800" dirty="0" smtClean="0"/>
              <a:t>ليس في الصحة والبطلان فعل أوترك أوتخيير </a:t>
            </a:r>
          </a:p>
          <a:p>
            <a:pPr algn="r" rtl="1">
              <a:buNone/>
            </a:pPr>
            <a:r>
              <a:rPr lang="ar-SA" sz="2800" dirty="0" smtClean="0"/>
              <a:t>إنما فيه وصف الشارع للفعل المستوفي لأركانه وشروطه بالصحة </a:t>
            </a:r>
          </a:p>
          <a:p>
            <a:pPr algn="r" rtl="1">
              <a:buNone/>
            </a:pP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582136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ما يتبع من ترتب آثار عليه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أو وصف الشارع للفعل الذي لم يستوف أركانه وشروطه بالبطلان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ومن عدم ترتب آثار عليه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هذه المعاني تدخل في خطاب الوضع </a:t>
            </a:r>
          </a:p>
          <a:p>
            <a:pPr algn="r" rtl="1">
              <a:buFont typeface="Courier New" pitchFamily="49" charset="0"/>
              <a:buChar char="o"/>
            </a:pP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إذ هي من معاني السبب </a:t>
            </a:r>
          </a:p>
          <a:p>
            <a:pPr algn="r" rtl="1">
              <a:buFont typeface="Courier New" pitchFamily="49" charset="0"/>
              <a:buChar char="o"/>
            </a:pP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والسبب في أقسام الحكم الوضعي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مسألة 2: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هل البطلان والفساد بمعنى واحد ؟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00B050"/>
                </a:solidFill>
              </a:rPr>
              <a:t>عند الجمهور</a:t>
            </a:r>
            <a:r>
              <a:rPr lang="ar-SA" sz="2800" dirty="0" smtClean="0"/>
              <a:t> : البطلان والفساد معنى واحد </a:t>
            </a:r>
            <a:r>
              <a:rPr lang="en-US" sz="2800" dirty="0" smtClean="0"/>
              <a:t>                             </a:t>
            </a:r>
            <a:endParaRPr lang="ar-SA" sz="2800" dirty="0" smtClean="0"/>
          </a:p>
          <a:p>
            <a:pPr algn="r" rtl="1">
              <a:buNone/>
            </a:pPr>
            <a:r>
              <a:rPr lang="ar-SA" sz="2800" dirty="0" smtClean="0">
                <a:solidFill>
                  <a:srgbClr val="FF0000"/>
                </a:solidFill>
              </a:rPr>
              <a:t>حجتهم :</a:t>
            </a:r>
          </a:p>
          <a:p>
            <a:pPr algn="r" rtl="1">
              <a:buNone/>
            </a:pPr>
            <a:r>
              <a:rPr lang="ar-SA" sz="2800" dirty="0" smtClean="0"/>
              <a:t>كل عبادة أو عقد أو تصرف فقد بعض أركانه أو بعض شروطه :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هو باطل أو فاسد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ولا يترتب عليه أثره الشرعي </a:t>
            </a:r>
            <a:r>
              <a:rPr lang="en-US" sz="2800" dirty="0" smtClean="0"/>
              <a:t> </a:t>
            </a:r>
            <a:r>
              <a:rPr lang="ar-SA" sz="2800" dirty="0" smtClean="0"/>
              <a:t> 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8610600" cy="589756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مثال: </a:t>
            </a:r>
          </a:p>
          <a:p>
            <a:pPr algn="r" rtl="1">
              <a:buNone/>
            </a:pPr>
            <a:r>
              <a:rPr lang="ar-SA" sz="2800" dirty="0" smtClean="0"/>
              <a:t>بيع المجنون:  باطل </a:t>
            </a:r>
          </a:p>
          <a:p>
            <a:pPr algn="r" rtl="1">
              <a:buNone/>
            </a:pPr>
            <a:r>
              <a:rPr lang="ar-SA" sz="2800" dirty="0" smtClean="0"/>
              <a:t>لخلل في ركنه وهو العاقد </a:t>
            </a:r>
          </a:p>
          <a:p>
            <a:pPr algn="r" rtl="1">
              <a:buNone/>
            </a:pPr>
            <a:r>
              <a:rPr lang="ar-SA" sz="2800" dirty="0" smtClean="0"/>
              <a:t>بيع الميتة : باطل </a:t>
            </a:r>
          </a:p>
          <a:p>
            <a:pPr algn="r" rtl="1">
              <a:buNone/>
            </a:pPr>
            <a:r>
              <a:rPr lang="ar-SA" sz="2800" dirty="0" smtClean="0"/>
              <a:t>لخلل في ركنه وهو المعقود عليه </a:t>
            </a:r>
          </a:p>
          <a:p>
            <a:pPr algn="r" rtl="1">
              <a:buNone/>
            </a:pPr>
            <a:r>
              <a:rPr lang="ar-SA" sz="2800" dirty="0" smtClean="0"/>
              <a:t>كما يسمى بيع المجنون والميتة :بالبيع الباطل : يسمى بالبيع الفاسد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قول الحنفية التفصيل في </a:t>
            </a:r>
            <a:r>
              <a:rPr lang="ar-SA" sz="2800" dirty="0" smtClean="0"/>
              <a:t>: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00B050"/>
                </a:solidFill>
              </a:rPr>
              <a:t>العبادات </a:t>
            </a:r>
            <a:r>
              <a:rPr lang="ar-SA" sz="2800" dirty="0" smtClean="0"/>
              <a:t>: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مثال </a:t>
            </a:r>
            <a:r>
              <a:rPr lang="ar-SA" sz="2800" dirty="0" smtClean="0"/>
              <a:t>: الصلاة إذا فقدت ركناً من أركانها : كالركوع </a:t>
            </a:r>
          </a:p>
          <a:p>
            <a:pPr algn="r" rtl="1">
              <a:buNone/>
            </a:pPr>
            <a:r>
              <a:rPr lang="ar-SA" sz="2800" dirty="0" smtClean="0"/>
              <a:t>أو فقدت شرطاً من شروطها : كالوضوء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حكمها في الحالتين </a:t>
            </a:r>
            <a:r>
              <a:rPr lang="ar-SA" sz="2800" dirty="0" smtClean="0"/>
              <a:t>:تسمى باطلة أو فاسدة </a:t>
            </a:r>
          </a:p>
          <a:p>
            <a:pPr algn="r" rtl="1">
              <a:buNone/>
            </a:pPr>
            <a:r>
              <a:rPr lang="ar-SA" sz="2800" dirty="0" smtClean="0"/>
              <a:t>لا يترتب عليها أثر شرعي </a:t>
            </a:r>
          </a:p>
          <a:p>
            <a:pPr algn="r" rtl="1">
              <a:buNone/>
            </a:pPr>
            <a:r>
              <a:rPr lang="ar-SA" sz="2800" dirty="0" smtClean="0"/>
              <a:t>الباطل والفاسد واحد في العبادات </a:t>
            </a:r>
            <a:endParaRPr lang="en-US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458200" cy="574516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r" rtl="1">
              <a:buNone/>
            </a:pPr>
            <a:r>
              <a:rPr lang="ar-SA" sz="2800" dirty="0" smtClean="0"/>
              <a:t>ا</a:t>
            </a:r>
            <a:r>
              <a:rPr lang="ar-SA" sz="2800" b="1" dirty="0" smtClean="0">
                <a:solidFill>
                  <a:srgbClr val="00B050"/>
                </a:solidFill>
              </a:rPr>
              <a:t>لمعاملات</a:t>
            </a:r>
            <a:r>
              <a:rPr lang="ar-SA" sz="2800" dirty="0" smtClean="0"/>
              <a:t> (العقود والتصرفات )</a:t>
            </a:r>
          </a:p>
          <a:p>
            <a:pPr algn="r" rtl="1">
              <a:buNone/>
            </a:pPr>
            <a:r>
              <a:rPr lang="ar-SA" sz="2800" dirty="0" smtClean="0"/>
              <a:t>إذا فقدت ركناً من أركانها : </a:t>
            </a:r>
            <a:r>
              <a:rPr lang="ar-SA" sz="2800" b="1" dirty="0" smtClean="0">
                <a:solidFill>
                  <a:srgbClr val="C00000"/>
                </a:solidFill>
              </a:rPr>
              <a:t>سميت :</a:t>
            </a:r>
            <a:r>
              <a:rPr lang="ar-SA" sz="2800" dirty="0" smtClean="0"/>
              <a:t> باطلة </a:t>
            </a:r>
          </a:p>
          <a:p>
            <a:pPr algn="r" rtl="1">
              <a:buNone/>
            </a:pPr>
            <a:r>
              <a:rPr lang="ar-SA" sz="2800" dirty="0" smtClean="0"/>
              <a:t>لم يترتب عليها أي أثر  شرعي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مثال :</a:t>
            </a:r>
            <a:r>
              <a:rPr lang="ar-SA" sz="2800" dirty="0" smtClean="0"/>
              <a:t> بيع المجنون والميتة </a:t>
            </a:r>
          </a:p>
          <a:p>
            <a:pPr algn="r" rtl="1">
              <a:buNone/>
            </a:pPr>
            <a:r>
              <a:rPr lang="ar-SA" sz="2800" dirty="0" smtClean="0"/>
              <a:t>أما إذا أستوفت أركانها وفقدت بعض شروطها :  أي بعض أوصافها الخارجية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سميت </a:t>
            </a:r>
            <a:r>
              <a:rPr lang="ar-SA" sz="2800" dirty="0" smtClean="0"/>
              <a:t>: فاسدة </a:t>
            </a:r>
          </a:p>
          <a:p>
            <a:pPr algn="r" rtl="1">
              <a:buNone/>
            </a:pPr>
            <a:r>
              <a:rPr lang="ar-SA" sz="2800" dirty="0" smtClean="0"/>
              <a:t>وترتب عليها بعض الأثار إذا قام العاقد بتنفيذ العقد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مثال : </a:t>
            </a:r>
            <a:r>
              <a:rPr lang="ar-SA" sz="2800" dirty="0" smtClean="0"/>
              <a:t>البيع بثمن غير معلوم (يثبت الملك للمشتري في المبيع إذا قبضه بإذن البائع </a:t>
            </a:r>
          </a:p>
          <a:p>
            <a:pPr algn="r" rtl="1">
              <a:buNone/>
            </a:pPr>
            <a:r>
              <a:rPr lang="ar-SA" sz="2800" dirty="0" smtClean="0"/>
              <a:t> والنكاح بغير شهود :</a:t>
            </a:r>
          </a:p>
          <a:p>
            <a:pPr algn="r" rtl="1">
              <a:buNone/>
            </a:pPr>
            <a:r>
              <a:rPr lang="ar-SA" sz="2800" dirty="0" smtClean="0"/>
              <a:t>يجب المهر إذا حصل فيه دخول  </a:t>
            </a:r>
          </a:p>
          <a:p>
            <a:pPr algn="r" rtl="1">
              <a:buNone/>
            </a:pPr>
            <a:endParaRPr lang="en-US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1"/>
            <a:ext cx="8229600" cy="574516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r" rtl="1">
              <a:buNone/>
            </a:pPr>
            <a:endParaRPr lang="ar-SA" sz="2800" dirty="0" smtClean="0"/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تجب على المرأة العدة عند الفرقة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يثبت فيه النسب رعاية لحق الطفل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الباطل عند الحنفية </a:t>
            </a:r>
            <a:r>
              <a:rPr lang="ar-SA" sz="2800" dirty="0" smtClean="0"/>
              <a:t>: ما كان الخلل فيه راجعاً إلى أركان العقد </a:t>
            </a:r>
            <a:r>
              <a:rPr lang="ar-SA" sz="2800" b="1" dirty="0" smtClean="0">
                <a:solidFill>
                  <a:srgbClr val="C00000"/>
                </a:solidFill>
              </a:rPr>
              <a:t>أي</a:t>
            </a:r>
            <a:r>
              <a:rPr lang="ar-SA" sz="2800" dirty="0" smtClean="0"/>
              <a:t>: إلى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>
                <a:solidFill>
                  <a:srgbClr val="7030A0"/>
                </a:solidFill>
              </a:rPr>
              <a:t>صيغة العقد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أو العاقدين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>
                <a:solidFill>
                  <a:srgbClr val="00B050"/>
                </a:solidFill>
              </a:rPr>
              <a:t>أو محل العقد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الفاسد : </a:t>
            </a:r>
            <a:r>
              <a:rPr lang="ar-SA" sz="2800" dirty="0" smtClean="0"/>
              <a:t>ما كان الخلل فيه راجعاً إلى أوصاف العقد لا إلى أركانه </a:t>
            </a:r>
          </a:p>
          <a:p>
            <a:pPr algn="r" rtl="1">
              <a:buNone/>
            </a:pPr>
            <a:r>
              <a:rPr lang="ar-SA" sz="2800" dirty="0" smtClean="0"/>
              <a:t>أركانه سليمة لكن الخلل طرأعلى بعض أوصافه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لهذا يقول الحنفية </a:t>
            </a:r>
            <a:r>
              <a:rPr lang="ar-SA" sz="2800" dirty="0" smtClean="0"/>
              <a:t>: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00B050"/>
                </a:solidFill>
              </a:rPr>
              <a:t>الفاسد :</a:t>
            </a:r>
            <a:r>
              <a:rPr lang="ar-SA" sz="2800" dirty="0" smtClean="0"/>
              <a:t> ما كان مشروعاً بأصله لا بوصفه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00B050"/>
                </a:solidFill>
              </a:rPr>
              <a:t>والباطل</a:t>
            </a:r>
            <a:r>
              <a:rPr lang="ar-SA" sz="2800" dirty="0" smtClean="0"/>
              <a:t> : ما كان غير مشروع لا بأصله ولا بوصفه </a:t>
            </a:r>
            <a:endParaRPr lang="en-US"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582136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المسألة الأولى: </a:t>
            </a:r>
          </a:p>
          <a:p>
            <a:pPr algn="r" rtl="1">
              <a:buNone/>
            </a:pPr>
            <a:r>
              <a:rPr lang="ar-SA" sz="2800" dirty="0" smtClean="0"/>
              <a:t>مرد الخلاف بين الحنفية والجمهور :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00B050"/>
                </a:solidFill>
              </a:rPr>
              <a:t>هل نهي الشارع عن عقد معناه عدم الأعتداد به في أحكام الدنيا مع الإثم في أحكام الآخرة لمن يقدم عليه ؟</a:t>
            </a:r>
          </a:p>
          <a:p>
            <a:pPr algn="r" rtl="1">
              <a:buNone/>
            </a:pPr>
            <a:r>
              <a:rPr lang="ar-SA" sz="2800" dirty="0" smtClean="0">
                <a:solidFill>
                  <a:schemeClr val="accent1"/>
                </a:solidFill>
              </a:rPr>
              <a:t>أم أنه يعتد به بعض الإعتداد في أحكام الدنيا مع الإثم في الآخرة </a:t>
            </a:r>
            <a:r>
              <a:rPr lang="ar-SA" sz="2800" dirty="0" smtClean="0"/>
              <a:t>: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قول الجمهور </a:t>
            </a:r>
            <a:r>
              <a:rPr lang="ar-SA" sz="2800" dirty="0" smtClean="0"/>
              <a:t>: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نهي الشارع عن  عقد معناه  عدم الإعتداد به إذا وقع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لا تترتب عليه أثار ه الشرعية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يلحق صاحبه الإثم في الآخرة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قول الحنفية : </a:t>
            </a:r>
          </a:p>
          <a:p>
            <a:pPr algn="r" rtl="1">
              <a:buNone/>
            </a:pPr>
            <a:r>
              <a:rPr lang="ar-SA" sz="2800" dirty="0" smtClean="0"/>
              <a:t>النهي يترتب عليه الإثم لكن لا يترتب عليه بطلان العقد دائماً</a:t>
            </a:r>
            <a:endParaRPr lang="en-US" sz="2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1"/>
            <a:ext cx="8229600" cy="574516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المسألة الثانية :</a:t>
            </a:r>
          </a:p>
          <a:p>
            <a:pPr algn="r" rtl="1">
              <a:buNone/>
            </a:pPr>
            <a:r>
              <a:rPr lang="ar-SA" sz="2800" dirty="0" smtClean="0">
                <a:solidFill>
                  <a:srgbClr val="C00000"/>
                </a:solidFill>
              </a:rPr>
              <a:t>هل النهي عن العقد في أصله كالنهي عن العقد لخلل في أوصافه دون أركانه ؟ بمعنى أن النهي في الحالتين سواء أم بينهما فرق </a:t>
            </a:r>
            <a:r>
              <a:rPr lang="ar-SA" sz="2800" dirty="0" smtClean="0"/>
              <a:t>؟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قول الجمهور </a:t>
            </a:r>
            <a:r>
              <a:rPr lang="ar-SA" sz="2800" dirty="0" smtClean="0"/>
              <a:t>: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النهي في الحالتين سواء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لا يعتبر العقد المنهي عنه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ولا تترتب عليه أثاره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القول الحنفية: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إن النهي يترتب عليه الإثم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لكن لا يترتب عليه بطلان العقد دائماً </a:t>
            </a:r>
          </a:p>
          <a:p>
            <a:pPr algn="r" rtl="1">
              <a:buNone/>
            </a:pPr>
            <a:endParaRPr lang="ar-SA" sz="2800" dirty="0" smtClean="0"/>
          </a:p>
          <a:p>
            <a:pPr algn="r" rtl="1">
              <a:buNone/>
            </a:pPr>
            <a:endParaRPr lang="en-US" sz="2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1"/>
            <a:ext cx="8229600" cy="566896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 rtl="1">
              <a:buNone/>
            </a:pPr>
            <a:r>
              <a:rPr lang="ar-SA" b="1" dirty="0" smtClean="0">
                <a:solidFill>
                  <a:srgbClr val="C00000"/>
                </a:solidFill>
              </a:rPr>
              <a:t>القول في المسالة الثانية :</a:t>
            </a:r>
          </a:p>
          <a:p>
            <a:pPr algn="r" rtl="1">
              <a:buNone/>
            </a:pPr>
            <a:r>
              <a:rPr lang="ar-SA" sz="2800" dirty="0" smtClean="0"/>
              <a:t>يقولون عن المسألة الثانية </a:t>
            </a:r>
            <a:r>
              <a:rPr lang="ar-SA" dirty="0" smtClean="0"/>
              <a:t>:</a:t>
            </a:r>
          </a:p>
          <a:p>
            <a:pPr algn="r" rtl="1">
              <a:buNone/>
            </a:pPr>
            <a:r>
              <a:rPr lang="ar-SA" sz="2800" dirty="0" smtClean="0"/>
              <a:t>إن النهي كان راجعاً إلى أمر يتصل بأركان العقد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كان معناه </a:t>
            </a:r>
            <a:r>
              <a:rPr lang="ar-SA" sz="2800" dirty="0" smtClean="0"/>
              <a:t>: بطلان العقد </a:t>
            </a:r>
          </a:p>
          <a:p>
            <a:pPr algn="r" rtl="1">
              <a:buNone/>
            </a:pPr>
            <a:r>
              <a:rPr lang="ar-SA" sz="2800" dirty="0" smtClean="0"/>
              <a:t>وعدم إعتباره إذا وقع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مثال </a:t>
            </a:r>
            <a:r>
              <a:rPr lang="ar-SA" sz="2800" dirty="0" smtClean="0"/>
              <a:t>: بيع المجنون والميتة </a:t>
            </a:r>
          </a:p>
          <a:p>
            <a:pPr algn="r" rtl="1">
              <a:buNone/>
            </a:pPr>
            <a:r>
              <a:rPr lang="ar-SA" sz="2800" dirty="0" smtClean="0"/>
              <a:t>أما إذا كان النهي لأمر يتصل بأوصاف العقد كان العقد: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 فاسداً لا باطلاً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2800" dirty="0" smtClean="0"/>
              <a:t>وترتبت عليه بعض الأثار الشرعية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وآخر دعوانا الحمد لله رب العالمين والصلاة على أشرف خلق الله أجمعين </a:t>
            </a:r>
            <a:endParaRPr lang="en-US" dirty="0"/>
          </a:p>
        </p:txBody>
      </p:sp>
      <p:pic>
        <p:nvPicPr>
          <p:cNvPr id="5" name="Picture Placeholder 4" descr="Hydrangeas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المصدر  الأساسي هو الوجيز في أصول الفقه للدكتور   عبد الكريم زيدان           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2536</TotalTime>
  <Words>1737</Words>
  <Application>Microsoft Office PowerPoint</Application>
  <PresentationFormat>On-screen Show (4:3)</PresentationFormat>
  <Paragraphs>278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              تابع لأقسام الحكم الوضعي                              المحاضرة المباشرة الثانية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وآخر دعوانا الحمد لله رب العالمين والصلاة على أشرف خلق الله أجمعين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</dc:creator>
  <cp:lastModifiedBy>De</cp:lastModifiedBy>
  <cp:revision>226</cp:revision>
  <dcterms:created xsi:type="dcterms:W3CDTF">2014-09-17T17:37:18Z</dcterms:created>
  <dcterms:modified xsi:type="dcterms:W3CDTF">2014-10-22T11:29:21Z</dcterms:modified>
</cp:coreProperties>
</file>