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6"/>
  </p:notesMasterIdLst>
  <p:sldIdLst>
    <p:sldId id="257" r:id="rId2"/>
    <p:sldId id="317" r:id="rId3"/>
    <p:sldId id="316" r:id="rId4"/>
    <p:sldId id="294" r:id="rId5"/>
    <p:sldId id="256" r:id="rId6"/>
    <p:sldId id="334" r:id="rId7"/>
    <p:sldId id="337" r:id="rId8"/>
    <p:sldId id="259" r:id="rId9"/>
    <p:sldId id="323" r:id="rId10"/>
    <p:sldId id="352" r:id="rId11"/>
    <p:sldId id="338" r:id="rId12"/>
    <p:sldId id="261" r:id="rId13"/>
    <p:sldId id="324" r:id="rId14"/>
    <p:sldId id="297" r:id="rId15"/>
    <p:sldId id="303" r:id="rId16"/>
    <p:sldId id="326" r:id="rId17"/>
    <p:sldId id="327" r:id="rId18"/>
    <p:sldId id="330" r:id="rId19"/>
    <p:sldId id="333" r:id="rId20"/>
    <p:sldId id="269" r:id="rId21"/>
    <p:sldId id="272" r:id="rId22"/>
    <p:sldId id="273" r:id="rId23"/>
    <p:sldId id="353" r:id="rId24"/>
    <p:sldId id="277" r:id="rId25"/>
    <p:sldId id="340" r:id="rId26"/>
    <p:sldId id="341" r:id="rId27"/>
    <p:sldId id="342" r:id="rId28"/>
    <p:sldId id="344" r:id="rId29"/>
    <p:sldId id="346" r:id="rId30"/>
    <p:sldId id="347" r:id="rId31"/>
    <p:sldId id="348" r:id="rId32"/>
    <p:sldId id="349" r:id="rId33"/>
    <p:sldId id="351" r:id="rId34"/>
    <p:sldId id="299" r:id="rId3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463" autoAdjust="0"/>
    <p:restoredTop sz="94660"/>
  </p:normalViewPr>
  <p:slideViewPr>
    <p:cSldViewPr>
      <p:cViewPr>
        <p:scale>
          <a:sx n="80" d="100"/>
          <a:sy n="80" d="100"/>
        </p:scale>
        <p:origin x="-1206" y="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FC2251B-15E7-4661-9608-D2E5DE3A9805}" type="datetimeFigureOut">
              <a:rPr lang="ar-SA" smtClean="0"/>
              <a:t>19/11/35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17689F6-FAE5-4200-BB58-72F14D46001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61586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7689F6-FAE5-4200-BB58-72F14D460013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9168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CECFC-A4CB-4DE6-8E6D-3E058BA857ED}" type="slidenum">
              <a:rPr lang="ar-SA" smtClean="0"/>
              <a:t>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17037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CECFC-A4CB-4DE6-8E6D-3E058BA857ED}" type="slidenum">
              <a:rPr lang="ar-SA" smtClean="0"/>
              <a:t>11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17037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16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17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18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19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639E35-15A1-425F-A554-59CC1AFF1245}" type="slidenum">
              <a:rPr lang="ar-SA" smtClean="0"/>
              <a:t>26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389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19/11/35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19/11/35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19/11/35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19/11/35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19/11/35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19/11/35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19/11/35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19/11/35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19/11/35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19/11/35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19/11/35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C5E50F5-1CAD-4483-932B-10C5AD0527F0}" type="datetimeFigureOut">
              <a:rPr lang="ar-SA" smtClean="0"/>
              <a:pPr/>
              <a:t>19/11/35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en-US" dirty="0"/>
          </a:p>
          <a:p>
            <a:pPr algn="ctr"/>
            <a:r>
              <a:rPr lang="ar-SA" sz="4000" b="1" dirty="0" smtClean="0">
                <a:solidFill>
                  <a:srgbClr val="FF0000"/>
                </a:solidFill>
              </a:rPr>
              <a:t>مادة : تخريج الأحاديث</a:t>
            </a:r>
          </a:p>
          <a:p>
            <a:pPr algn="ctr"/>
            <a:r>
              <a:rPr lang="ar-SA" sz="4000" b="1" dirty="0" smtClean="0"/>
              <a:t>أستاذ </a:t>
            </a:r>
            <a:r>
              <a:rPr lang="ar-SA" sz="4000" b="1" dirty="0" smtClean="0"/>
              <a:t>المادة : </a:t>
            </a:r>
            <a:r>
              <a:rPr lang="ar-SA" sz="4000" b="1" dirty="0" err="1" smtClean="0"/>
              <a:t>د.عادل</a:t>
            </a:r>
            <a:r>
              <a:rPr lang="ar-SA" sz="4000" b="1" dirty="0" smtClean="0"/>
              <a:t> حسن</a:t>
            </a:r>
          </a:p>
          <a:p>
            <a:pPr algn="ctr"/>
            <a:r>
              <a:rPr lang="ar-SA" sz="4000" b="1" dirty="0" smtClean="0">
                <a:solidFill>
                  <a:schemeClr val="bg1"/>
                </a:solidFill>
              </a:rPr>
              <a:t>المحاضرة الثانية</a:t>
            </a:r>
          </a:p>
          <a:p>
            <a:pPr algn="ctr"/>
            <a:endParaRPr lang="ar-SA" sz="5400" b="1" dirty="0" smtClean="0">
              <a:solidFill>
                <a:srgbClr val="FF0000"/>
              </a:solidFill>
            </a:endParaRPr>
          </a:p>
        </p:txBody>
      </p:sp>
      <p:pic>
        <p:nvPicPr>
          <p:cNvPr id="4" name="صورة 3" descr="http://www.feqhweb.com/vb/images/Basmala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7488831" cy="1296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920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smtClean="0">
                <a:solidFill>
                  <a:srgbClr val="FF0000"/>
                </a:solidFill>
              </a:rPr>
              <a:t>السلام </a:t>
            </a:r>
            <a:r>
              <a:rPr lang="ar-SA" sz="4400" b="1" dirty="0" smtClean="0">
                <a:solidFill>
                  <a:srgbClr val="FF0000"/>
                </a:solidFill>
              </a:rPr>
              <a:t>عليكم ورحمة الله وبركاته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246627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dirty="0" smtClean="0"/>
              <a:t>عنوان هذه المحاضرة :</a:t>
            </a:r>
          </a:p>
          <a:p>
            <a:pPr algn="ctr"/>
            <a:r>
              <a:rPr lang="ar-SA" sz="4400" b="1" dirty="0" smtClean="0">
                <a:solidFill>
                  <a:srgbClr val="FF0000"/>
                </a:solidFill>
              </a:rPr>
              <a:t>(لمحة عن تاريخ التخريج ، و</a:t>
            </a:r>
            <a:r>
              <a:rPr lang="ar-SA" sz="4400" b="1" dirty="0" smtClean="0">
                <a:solidFill>
                  <a:srgbClr val="FF0000"/>
                </a:solidFill>
                <a:ea typeface="Times New Roman"/>
              </a:rPr>
              <a:t>أشهر كتبه ، </a:t>
            </a:r>
            <a:r>
              <a:rPr lang="ar-SA" sz="4400" b="1" dirty="0">
                <a:solidFill>
                  <a:srgbClr val="FF0000"/>
                </a:solidFill>
                <a:ea typeface="Times New Roman"/>
              </a:rPr>
              <a:t>والتعريف </a:t>
            </a:r>
            <a:r>
              <a:rPr lang="ar-SA" sz="4400" b="1" dirty="0" smtClean="0">
                <a:solidFill>
                  <a:srgbClr val="FF0000"/>
                </a:solidFill>
                <a:ea typeface="Times New Roman"/>
              </a:rPr>
              <a:t>ببعضها</a:t>
            </a:r>
            <a:r>
              <a:rPr lang="ar-SA" sz="4400" b="1" dirty="0" smtClean="0">
                <a:solidFill>
                  <a:srgbClr val="FF0000"/>
                </a:solidFill>
              </a:rPr>
              <a:t>)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78434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8143056" cy="5472608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 </a:t>
            </a:r>
          </a:p>
          <a:p>
            <a:pPr algn="ctr"/>
            <a:r>
              <a:rPr lang="ar-SA" sz="4000" b="1" dirty="0" smtClean="0">
                <a:solidFill>
                  <a:srgbClr val="FF0000"/>
                </a:solidFill>
              </a:rPr>
              <a:t>أولاً: </a:t>
            </a:r>
            <a:r>
              <a:rPr lang="ar-SA" sz="4000" b="1" dirty="0">
                <a:solidFill>
                  <a:srgbClr val="FF0000"/>
                </a:solidFill>
              </a:rPr>
              <a:t>لمحة عن تاريخ التخريج 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20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80728"/>
            <a:ext cx="813690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Low">
              <a:buNone/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1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- لم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يكن العلماء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في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القرون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الأولى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بحاجة إلى معرفة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القواعد  والأصول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التي أطلق عليها – فيما بعد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– اسم: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أصول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التخريج.</a:t>
            </a:r>
          </a:p>
          <a:p>
            <a:pPr marL="742950" indent="-742950" algn="justLow">
              <a:buNone/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     لماذا؟</a:t>
            </a:r>
          </a:p>
          <a:p>
            <a:pPr marL="742950" indent="-742950" algn="justLow">
              <a:buNone/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      لأن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اطلاعهم على مصادر السنة النبوية كان اطلاعاً واسعاً.</a:t>
            </a:r>
          </a:p>
          <a:p>
            <a:pPr marL="742950" indent="-742950" algn="justLow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2- 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بعد عدة قرون صعب على كثير من العلماء معرفة مواضع الأحاديث التي استشهد بها المصنفون في العلوم الشرعية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وغيرها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.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742950" indent="-742950" algn="justLow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3- فنهض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بعض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العلماء لتخريج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أحاديث بعض الكتب المصنّفة في غير الحديث، وعزوها إلى مصادرها من كتب السنة النبوية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80728"/>
            <a:ext cx="813690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4-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ثم ظهر ما يسمى بكتب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التخريج. </a:t>
            </a: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وكان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من أوائل تلك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الكتب :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الكتب التي خرّج الخطيب البغدادي (ت463هـ)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أحاديثها ،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وأشهرها تخريج الكتب التالية:</a:t>
            </a:r>
          </a:p>
          <a:p>
            <a:pPr marL="514350" indent="-514350" algn="just">
              <a:buAutoNum type="arabic1Minus"/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«الفوائد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المنتخبة الصحاح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والغرائب»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للشريف أبي القاسم الحسيني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algn="just"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ب-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«الفوائد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المنتخبة الصحاح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والغرائب» لأبي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القاسم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المهرواني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5-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ثم تتالت كتب التخريج حتى شاعت وكثرت، وبلغت عشرات المصنفات.</a:t>
            </a: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6-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ثم اقتضى الأمر تصنيف كتاب يشتمل على قواعد وأصول تبيّن كيفية التخريج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وطرقه ؛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بسبب قلة المعرفة في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ذلك. </a:t>
            </a: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وهذا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ما سنوضحه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لاحقاً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6072920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 </a:t>
            </a:r>
          </a:p>
          <a:p>
            <a:pPr algn="ctr"/>
            <a:endParaRPr lang="ar-SA" sz="2800" b="1" dirty="0">
              <a:solidFill>
                <a:srgbClr val="FF0000"/>
              </a:solidFill>
            </a:endParaRPr>
          </a:p>
          <a:p>
            <a:pPr algn="ctr"/>
            <a:r>
              <a:rPr lang="ar-SA" sz="4000" b="1" dirty="0" smtClean="0">
                <a:solidFill>
                  <a:srgbClr val="FF0000"/>
                </a:solidFill>
              </a:rPr>
              <a:t>ثانيًا : أشهر كتب التخريج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66131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685800" y="836712"/>
            <a:ext cx="777686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defRPr/>
            </a:pPr>
            <a:r>
              <a:rPr lang="ar-SA" sz="3200" b="1" u="sng" dirty="0" smtClean="0">
                <a:solidFill>
                  <a:srgbClr val="FF0000"/>
                </a:solidFill>
                <a:ea typeface="Times New Roman"/>
                <a:cs typeface="Traditional Arabic"/>
              </a:rPr>
              <a:t> أشهر </a:t>
            </a:r>
            <a:r>
              <a:rPr lang="ar-SA" sz="3200" b="1" u="sng" dirty="0">
                <a:solidFill>
                  <a:srgbClr val="FF0000"/>
                </a:solidFill>
                <a:ea typeface="Times New Roman"/>
                <a:cs typeface="Traditional Arabic"/>
              </a:rPr>
              <a:t>كتب </a:t>
            </a:r>
            <a:r>
              <a:rPr lang="ar-SA" sz="3200" b="1" u="sng" dirty="0" smtClean="0">
                <a:solidFill>
                  <a:srgbClr val="FF0000"/>
                </a:solidFill>
                <a:ea typeface="Times New Roman"/>
                <a:cs typeface="Traditional Arabic"/>
              </a:rPr>
              <a:t>التخريج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1- «تخريج 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أحاديث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(المهذب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)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 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لأبي إسحاق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الشيرازي» :</a:t>
            </a:r>
          </a:p>
          <a:p>
            <a:pPr marL="742950" indent="-742950" algn="just">
              <a:defRPr/>
            </a:pPr>
            <a:r>
              <a:rPr lang="ar-SA" sz="3200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تصنيف: محمد </a:t>
            </a:r>
            <a:r>
              <a:rPr lang="ar-SA" sz="3200" dirty="0">
                <a:latin typeface="Traditional Arabic" pitchFamily="18" charset="-78"/>
                <a:cs typeface="Traditional Arabic"/>
                <a:sym typeface="Wingdings" pitchFamily="2" charset="2"/>
              </a:rPr>
              <a:t>بن موسى </a:t>
            </a:r>
            <a:r>
              <a:rPr lang="ar-SA" sz="3200" b="1" dirty="0">
                <a:solidFill>
                  <a:schemeClr val="tx2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الحازمي</a:t>
            </a:r>
            <a:r>
              <a:rPr lang="ar-SA" sz="3200" dirty="0">
                <a:latin typeface="Traditional Arabic" pitchFamily="18" charset="-78"/>
                <a:cs typeface="Traditional Arabic"/>
                <a:sym typeface="Wingdings" pitchFamily="2" charset="2"/>
              </a:rPr>
              <a:t> (ت584هـ).</a:t>
            </a:r>
          </a:p>
          <a:p>
            <a:pPr marL="742950" indent="-742950" algn="just">
              <a:defRPr/>
            </a:pP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2-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«تخريج 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أحاديث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(المختصر الكبير) 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لابن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الحاجب» :</a:t>
            </a:r>
          </a:p>
          <a:p>
            <a:pPr marL="742950" indent="-742950" algn="just">
              <a:defRPr/>
            </a:pPr>
            <a:r>
              <a:rPr lang="ar-SA" sz="3200" dirty="0">
                <a:latin typeface="Traditional Arabic" pitchFamily="18" charset="-78"/>
                <a:cs typeface="Traditional Arabic"/>
                <a:sym typeface="Wingdings" pitchFamily="2" charset="2"/>
              </a:rPr>
              <a:t> </a:t>
            </a:r>
            <a:r>
              <a:rPr lang="ar-SA" sz="3200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تصنيف</a:t>
            </a:r>
            <a:r>
              <a:rPr lang="ar-SA" sz="3200" dirty="0">
                <a:latin typeface="Traditional Arabic" pitchFamily="18" charset="-78"/>
                <a:cs typeface="Traditional Arabic"/>
                <a:sym typeface="Wingdings" pitchFamily="2" charset="2"/>
              </a:rPr>
              <a:t>: محمد بن أحمد </a:t>
            </a:r>
            <a:r>
              <a:rPr lang="ar-SA" sz="3200" b="1" dirty="0">
                <a:solidFill>
                  <a:schemeClr val="tx2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المقدسي</a:t>
            </a:r>
            <a:r>
              <a:rPr lang="ar-SA" sz="3200" dirty="0">
                <a:solidFill>
                  <a:schemeClr val="tx2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 </a:t>
            </a:r>
            <a:r>
              <a:rPr lang="ar-SA" sz="3200" dirty="0">
                <a:latin typeface="Traditional Arabic" pitchFamily="18" charset="-78"/>
                <a:cs typeface="Traditional Arabic"/>
                <a:sym typeface="Wingdings" pitchFamily="2" charset="2"/>
              </a:rPr>
              <a:t>(ت744هـ).</a:t>
            </a:r>
          </a:p>
          <a:p>
            <a:pPr marL="742950" indent="-742950" algn="just">
              <a:defRPr/>
            </a:pP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3-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«نصب 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الراية لأحاديث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(الهداية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)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 </a:t>
            </a:r>
            <a:r>
              <a:rPr lang="ar-SA" sz="3200" b="1" dirty="0" err="1" smtClean="0">
                <a:latin typeface="Traditional Arabic" pitchFamily="18" charset="-78"/>
                <a:cs typeface="Traditional Arabic"/>
                <a:sym typeface="Wingdings" pitchFamily="2" charset="2"/>
              </a:rPr>
              <a:t>للمرغيناني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» : </a:t>
            </a:r>
          </a:p>
          <a:p>
            <a:pPr marL="742950" indent="-742950" algn="just">
              <a:defRPr/>
            </a:pPr>
            <a:r>
              <a:rPr lang="ar-SA" sz="3200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تصنيف</a:t>
            </a:r>
            <a:r>
              <a:rPr lang="ar-SA" sz="3200" dirty="0">
                <a:latin typeface="Traditional Arabic" pitchFamily="18" charset="-78"/>
                <a:cs typeface="Traditional Arabic"/>
                <a:sym typeface="Wingdings" pitchFamily="2" charset="2"/>
              </a:rPr>
              <a:t>: عبد الله بن يوسف </a:t>
            </a:r>
            <a:r>
              <a:rPr lang="ar-SA" sz="3200" b="1" dirty="0" err="1">
                <a:solidFill>
                  <a:schemeClr val="tx2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الزيلعي</a:t>
            </a:r>
            <a:r>
              <a:rPr lang="ar-SA" sz="3200" dirty="0">
                <a:solidFill>
                  <a:schemeClr val="tx2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 </a:t>
            </a:r>
            <a:r>
              <a:rPr lang="ar-SA" sz="3200" dirty="0">
                <a:latin typeface="Traditional Arabic" pitchFamily="18" charset="-78"/>
                <a:cs typeface="Traditional Arabic"/>
                <a:sym typeface="Wingdings" pitchFamily="2" charset="2"/>
              </a:rPr>
              <a:t>(762هـ). </a:t>
            </a:r>
            <a:endParaRPr lang="ar-SA" sz="3200" dirty="0" smtClean="0">
              <a:latin typeface="Traditional Arabic" pitchFamily="18" charset="-78"/>
              <a:cs typeface="Traditional Arabic"/>
              <a:sym typeface="Wingdings" pitchFamily="2" charset="2"/>
            </a:endParaRPr>
          </a:p>
          <a:p>
            <a:pPr marL="742950" indent="-742950" algn="just"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  <a:sym typeface="Wingdings" pitchFamily="2" charset="2"/>
              </a:rPr>
              <a:t>4-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  <a:sym typeface="Wingdings" pitchFamily="2" charset="2"/>
              </a:rPr>
              <a:t>«تخريج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  <a:sym typeface="Wingdings" pitchFamily="2" charset="2"/>
              </a:rPr>
              <a:t>أحاديث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  <a:sym typeface="Wingdings" pitchFamily="2" charset="2"/>
              </a:rPr>
              <a:t>(الكشاف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  <a:sym typeface="Wingdings" pitchFamily="2" charset="2"/>
              </a:rPr>
              <a:t>)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  <a:sym typeface="Wingdings" pitchFamily="2" charset="2"/>
              </a:rPr>
              <a:t> للزمخشري» :</a:t>
            </a:r>
          </a:p>
          <a:p>
            <a:pPr marL="742950" indent="-742950" algn="just">
              <a:defRPr/>
            </a:pPr>
            <a:r>
              <a:rPr lang="ar-SA" sz="3200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تصنيف</a:t>
            </a:r>
            <a:r>
              <a:rPr lang="ar-SA" sz="3200" dirty="0">
                <a:latin typeface="Traditional Arabic" pitchFamily="18" charset="-78"/>
                <a:cs typeface="Traditional Arabic"/>
                <a:sym typeface="Wingdings" pitchFamily="2" charset="2"/>
              </a:rPr>
              <a:t>: عبد الله بن يوسف </a:t>
            </a:r>
            <a:r>
              <a:rPr lang="ar-SA" sz="3200" b="1" dirty="0" err="1">
                <a:solidFill>
                  <a:schemeClr val="tx2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الزيلعي</a:t>
            </a:r>
            <a:r>
              <a:rPr lang="ar-SA" sz="3200" dirty="0">
                <a:solidFill>
                  <a:schemeClr val="tx2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 </a:t>
            </a:r>
            <a:r>
              <a:rPr lang="ar-SA" sz="3200" dirty="0">
                <a:latin typeface="Traditional Arabic" pitchFamily="18" charset="-78"/>
                <a:cs typeface="Traditional Arabic"/>
                <a:sym typeface="Wingdings" pitchFamily="2" charset="2"/>
              </a:rPr>
              <a:t>(762هـ</a:t>
            </a:r>
            <a:r>
              <a:rPr lang="ar-SA" sz="3200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) أيضًا. </a:t>
            </a:r>
            <a:endParaRPr lang="ar-SA" sz="3200" dirty="0">
              <a:latin typeface="Traditional Arabic" pitchFamily="18" charset="-78"/>
              <a:cs typeface="Traditional Arabic"/>
              <a:sym typeface="Wingdings" pitchFamily="2" charset="2"/>
            </a:endParaRPr>
          </a:p>
          <a:p>
            <a:pPr marL="742950" indent="-742950" algn="just">
              <a:defRPr/>
            </a:pPr>
            <a:endParaRPr lang="ar-SA" sz="3200" dirty="0">
              <a:latin typeface="Traditional Arabic" pitchFamily="18" charset="-78"/>
              <a:cs typeface="Traditional Arabic" pitchFamily="18" charset="-78"/>
              <a:sym typeface="Wingdings" pitchFamily="2" charset="2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685800" y="980728"/>
            <a:ext cx="777686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5- «البدر 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المنير في تخريج الأحاديث والآثار الواقعة في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(الشرح الكبير) للرافعي» :</a:t>
            </a:r>
          </a:p>
          <a:p>
            <a:pPr algn="justLow">
              <a:defRPr/>
            </a:pPr>
            <a:r>
              <a:rPr lang="ar-SA" sz="3200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تصنيف</a:t>
            </a:r>
            <a:r>
              <a:rPr lang="ar-SA" sz="3200" dirty="0">
                <a:latin typeface="Traditional Arabic" pitchFamily="18" charset="-78"/>
                <a:cs typeface="Traditional Arabic"/>
                <a:sym typeface="Wingdings" pitchFamily="2" charset="2"/>
              </a:rPr>
              <a:t>: عمر بن علي </a:t>
            </a:r>
            <a:r>
              <a:rPr lang="ar-SA" sz="3200" b="1" dirty="0">
                <a:solidFill>
                  <a:schemeClr val="tx2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بن الملقن </a:t>
            </a:r>
            <a:r>
              <a:rPr lang="ar-SA" sz="3200" dirty="0">
                <a:latin typeface="Traditional Arabic" pitchFamily="18" charset="-78"/>
                <a:cs typeface="Traditional Arabic"/>
                <a:sym typeface="Wingdings" pitchFamily="2" charset="2"/>
              </a:rPr>
              <a:t>(804هـ).</a:t>
            </a:r>
          </a:p>
          <a:p>
            <a:pPr algn="justLow">
              <a:defRPr/>
            </a:pP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6-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«المغني 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عن حمل الأسفار في الأسفار في تخريج ما في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(الإحياء) 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من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الأخبار» :</a:t>
            </a:r>
          </a:p>
          <a:p>
            <a:pPr algn="justLow">
              <a:defRPr/>
            </a:pPr>
            <a:r>
              <a:rPr lang="ar-SA" sz="3200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تصنيف</a:t>
            </a:r>
            <a:r>
              <a:rPr lang="ar-SA" sz="3200" dirty="0">
                <a:latin typeface="Traditional Arabic" pitchFamily="18" charset="-78"/>
                <a:cs typeface="Traditional Arabic"/>
                <a:sym typeface="Wingdings" pitchFamily="2" charset="2"/>
              </a:rPr>
              <a:t>: عبد الرحيم بن الحسين </a:t>
            </a:r>
            <a:r>
              <a:rPr lang="ar-SA" sz="3200" b="1" dirty="0">
                <a:solidFill>
                  <a:schemeClr val="tx2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العراقي</a:t>
            </a:r>
            <a:r>
              <a:rPr lang="ar-SA" sz="3200" dirty="0">
                <a:solidFill>
                  <a:schemeClr val="tx2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 </a:t>
            </a:r>
            <a:r>
              <a:rPr lang="ar-SA" sz="3200" dirty="0">
                <a:latin typeface="Traditional Arabic" pitchFamily="18" charset="-78"/>
                <a:cs typeface="Traditional Arabic"/>
                <a:sym typeface="Wingdings" pitchFamily="2" charset="2"/>
              </a:rPr>
              <a:t>(ت806هـ).</a:t>
            </a:r>
            <a:endParaRPr lang="ar-SA" sz="3200" dirty="0">
              <a:latin typeface="Traditional Arabic" pitchFamily="18" charset="-78"/>
              <a:cs typeface="Traditional Arabic" pitchFamily="18" charset="-78"/>
              <a:sym typeface="Wingdings" pitchFamily="2" charset="2"/>
            </a:endParaRPr>
          </a:p>
          <a:p>
            <a:pPr marL="742950" indent="-742950" algn="justLow"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7-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«تخريج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الأحاديث التي يشير إليها الترمذي في كل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باب» : </a:t>
            </a:r>
          </a:p>
          <a:p>
            <a:pPr marL="742950" indent="-742950" algn="justLow">
              <a:defRPr/>
            </a:pPr>
            <a:r>
              <a:rPr lang="ar-SA" sz="3200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تصنيف</a:t>
            </a:r>
            <a:r>
              <a:rPr lang="ar-SA" sz="3200" dirty="0">
                <a:latin typeface="Traditional Arabic" pitchFamily="18" charset="-78"/>
                <a:cs typeface="Traditional Arabic"/>
                <a:sym typeface="Wingdings" pitchFamily="2" charset="2"/>
              </a:rPr>
              <a:t>: عبد الرحيم بن الحسين </a:t>
            </a:r>
            <a:r>
              <a:rPr lang="ar-SA" sz="3200" b="1" dirty="0">
                <a:solidFill>
                  <a:schemeClr val="tx2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العراقي</a:t>
            </a:r>
            <a:r>
              <a:rPr lang="ar-SA" sz="3200" dirty="0">
                <a:solidFill>
                  <a:schemeClr val="tx2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 </a:t>
            </a:r>
            <a:r>
              <a:rPr lang="ar-SA" sz="3200" dirty="0">
                <a:latin typeface="Traditional Arabic" pitchFamily="18" charset="-78"/>
                <a:cs typeface="Traditional Arabic"/>
                <a:sym typeface="Wingdings" pitchFamily="2" charset="2"/>
              </a:rPr>
              <a:t>(ت806هـ</a:t>
            </a:r>
            <a:r>
              <a:rPr lang="ar-SA" sz="3200" dirty="0">
                <a:latin typeface="Traditional Arabic" pitchFamily="18" charset="-78"/>
                <a:cs typeface="Traditional Arabic"/>
                <a:sym typeface="Wingdings" pitchFamily="2" charset="2"/>
              </a:rPr>
              <a:t>) أيضًا.</a:t>
            </a:r>
            <a:endParaRPr lang="ar-SA" sz="3200" dirty="0">
              <a:latin typeface="Traditional Arabic" pitchFamily="18" charset="-78"/>
              <a:cs typeface="Traditional Arabic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593419281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685800" y="980728"/>
            <a:ext cx="77768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Low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8- «التلخيص الحبير في تخريج أحاديث (شرح الوجيز الكبير) للرافعي» : </a:t>
            </a:r>
          </a:p>
          <a:p>
            <a:pPr marL="742950" indent="-742950" algn="justLow">
              <a:defRPr/>
            </a:pPr>
            <a:r>
              <a:rPr lang="ar-SA" sz="3200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تصنيف</a:t>
            </a:r>
            <a:r>
              <a:rPr lang="ar-SA" sz="3200" dirty="0">
                <a:latin typeface="Traditional Arabic" pitchFamily="18" charset="-78"/>
                <a:cs typeface="Traditional Arabic"/>
                <a:sym typeface="Wingdings" pitchFamily="2" charset="2"/>
              </a:rPr>
              <a:t>: أحمد بن علي </a:t>
            </a:r>
            <a:r>
              <a:rPr lang="ar-SA" sz="3200" b="1" dirty="0">
                <a:solidFill>
                  <a:schemeClr val="tx2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بن حجر العسقلاني </a:t>
            </a:r>
            <a:r>
              <a:rPr lang="ar-SA" sz="3200" dirty="0">
                <a:latin typeface="Traditional Arabic" pitchFamily="18" charset="-78"/>
                <a:cs typeface="Traditional Arabic"/>
                <a:sym typeface="Wingdings" pitchFamily="2" charset="2"/>
              </a:rPr>
              <a:t>(ت852هـ).</a:t>
            </a:r>
          </a:p>
          <a:p>
            <a:pPr marL="742950" indent="-742950" algn="justLow">
              <a:defRPr/>
            </a:pP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9-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«الدراية 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في تخريج أحاديث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(الهداية)» : </a:t>
            </a:r>
          </a:p>
          <a:p>
            <a:pPr marL="742950" indent="-742950" algn="justLow">
              <a:defRPr/>
            </a:pPr>
            <a:r>
              <a:rPr lang="ar-SA" sz="3200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تصنيف</a:t>
            </a:r>
            <a:r>
              <a:rPr lang="ar-SA" sz="3200" dirty="0">
                <a:latin typeface="Traditional Arabic" pitchFamily="18" charset="-78"/>
                <a:cs typeface="Traditional Arabic"/>
                <a:sym typeface="Wingdings" pitchFamily="2" charset="2"/>
              </a:rPr>
              <a:t>: أحمد بن علي </a:t>
            </a:r>
            <a:r>
              <a:rPr lang="ar-SA" sz="3200" b="1" dirty="0">
                <a:solidFill>
                  <a:schemeClr val="tx2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بن حجر العسقلاني </a:t>
            </a:r>
            <a:r>
              <a:rPr lang="ar-SA" sz="3200" dirty="0">
                <a:latin typeface="Traditional Arabic" pitchFamily="18" charset="-78"/>
                <a:cs typeface="Traditional Arabic"/>
                <a:sym typeface="Wingdings" pitchFamily="2" charset="2"/>
              </a:rPr>
              <a:t>(ت852هـ</a:t>
            </a:r>
            <a:r>
              <a:rPr lang="ar-SA" sz="3200" dirty="0">
                <a:latin typeface="Traditional Arabic" pitchFamily="18" charset="-78"/>
                <a:cs typeface="Traditional Arabic"/>
                <a:sym typeface="Wingdings" pitchFamily="2" charset="2"/>
              </a:rPr>
              <a:t>) أيضًا.</a:t>
            </a:r>
            <a:endParaRPr lang="ar-SA" sz="3200" dirty="0">
              <a:latin typeface="Traditional Arabic" pitchFamily="18" charset="-78"/>
              <a:cs typeface="Traditional Arabic" pitchFamily="18" charset="-78"/>
            </a:endParaRPr>
          </a:p>
          <a:p>
            <a:pPr algn="justLow"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10-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«تحفة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الراوي في تخريج أحاديث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البيضاوي» : </a:t>
            </a:r>
          </a:p>
          <a:p>
            <a:pPr algn="justLow">
              <a:defRPr/>
            </a:pP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تصنيف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: عبد الرؤوف بن علي </a:t>
            </a:r>
            <a:r>
              <a:rPr lang="ar-SA" sz="3200" b="1" dirty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المناوي</a:t>
            </a:r>
            <a:r>
              <a:rPr lang="ar-SA" sz="3200" dirty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3200" dirty="0">
                <a:latin typeface="Traditional Arabic" pitchFamily="18" charset="-78"/>
                <a:cs typeface="Traditional Arabic" pitchFamily="18" charset="-78"/>
              </a:rPr>
              <a:t>(ت1031هـ</a:t>
            </a:r>
            <a:r>
              <a:rPr lang="ar-SA" sz="3200" dirty="0" smtClean="0">
                <a:latin typeface="Traditional Arabic" pitchFamily="18" charset="-78"/>
                <a:cs typeface="Traditional Arabic" pitchFamily="18" charset="-78"/>
              </a:rPr>
              <a:t>).</a:t>
            </a:r>
            <a:endParaRPr lang="ar-SA" sz="3200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13030654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 </a:t>
            </a:r>
          </a:p>
          <a:p>
            <a:pPr algn="ctr"/>
            <a:endParaRPr lang="ar-SA" sz="2800" b="1" dirty="0">
              <a:solidFill>
                <a:srgbClr val="FF0000"/>
              </a:solidFill>
            </a:endParaRPr>
          </a:p>
          <a:p>
            <a:pPr algn="ctr"/>
            <a:r>
              <a:rPr lang="ar-SA" sz="4000" b="1" dirty="0" smtClean="0">
                <a:solidFill>
                  <a:srgbClr val="FF0000"/>
                </a:solidFill>
              </a:rPr>
              <a:t>ثالثًا : التعريف ببعض كتب التخريج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86837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67544" y="836712"/>
            <a:ext cx="82809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buNone/>
              <a:defRPr/>
            </a:pPr>
            <a:r>
              <a:rPr lang="ar-SA" sz="3200" b="1" u="sng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أ- نصب الراية لأحاديث الهداية</a:t>
            </a:r>
          </a:p>
          <a:p>
            <a:pPr marL="742950" indent="-742950" algn="just">
              <a:buNone/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1- مؤلفه: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الحافظ جمال الدين </a:t>
            </a:r>
            <a:r>
              <a:rPr lang="ar-SA" sz="2800" b="1" dirty="0">
                <a:latin typeface="Traditional Arabic" pitchFamily="18" charset="-78"/>
                <a:cs typeface="Traditional Arabic"/>
                <a:sym typeface="Wingdings" pitchFamily="2" charset="2"/>
              </a:rPr>
              <a:t>عبد الله بن يوسف </a:t>
            </a:r>
            <a:r>
              <a:rPr lang="ar-SA" sz="3200" b="1" dirty="0" err="1">
                <a:latin typeface="Traditional Arabic" pitchFamily="18" charset="-78"/>
                <a:cs typeface="Traditional Arabic"/>
                <a:sym typeface="Wingdings" pitchFamily="2" charset="2"/>
              </a:rPr>
              <a:t>الزيلعي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، الحنفي، (762هـ). </a:t>
            </a:r>
          </a:p>
          <a:p>
            <a:pPr marL="742950" indent="-742950" algn="just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2- </a:t>
            </a: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موضوعه: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تخريج 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للأحاديث التي استشهد بها العلامة علي بن أبي بكر </a:t>
            </a:r>
            <a:r>
              <a:rPr lang="ar-SA" sz="3200" b="1" dirty="0" err="1">
                <a:latin typeface="Traditional Arabic" pitchFamily="18" charset="-78"/>
                <a:cs typeface="Traditional Arabic"/>
                <a:sym typeface="Wingdings" pitchFamily="2" charset="2"/>
              </a:rPr>
              <a:t>المرغيناني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 الحنفي (ت593هـ)، في كتابه: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«الهداية» ، 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في الفقه الحنفي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.</a:t>
            </a:r>
          </a:p>
          <a:p>
            <a:pPr marL="742950" indent="-742950" algn="just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3- مزاياه: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أ-</a:t>
            </a: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هو 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من أجود كتب التخريج، وأشملها ذكراً لطرق الحديث، وبيان مواضعه في كتب السنة، </a:t>
            </a:r>
          </a:p>
          <a:p>
            <a:pPr marL="742950" indent="-742950" algn="just">
              <a:defRPr/>
            </a:pP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      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   ب- ذكر 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أقوال أئمة الجرح والتعديل في رجال إسناد الحديث، بشكل واف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.</a:t>
            </a:r>
            <a:endParaRPr lang="ar-SA" sz="3200" b="1" dirty="0">
              <a:latin typeface="Traditional Arabic" pitchFamily="18" charset="-78"/>
              <a:cs typeface="Traditional Arabic"/>
              <a:sym typeface="Wingdings" pitchFamily="2" charset="2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67544" y="836712"/>
            <a:ext cx="82809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>
              <a:defRPr/>
            </a:pP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4- أثره فيمن بعده: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استفاد 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من طريقته من جاء بعده من أصحاب كتب التخريج، لا سيما الحافظ ابن حجر العسقلاني.</a:t>
            </a:r>
            <a:endParaRPr lang="ar-SA" sz="3600" b="1" dirty="0">
              <a:latin typeface="Traditional Arabic" pitchFamily="18" charset="-78"/>
              <a:cs typeface="Traditional Arabic" pitchFamily="18" charset="-78"/>
            </a:endParaRPr>
          </a:p>
          <a:p>
            <a:pPr marL="742950" indent="-742950" algn="just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5- </a:t>
            </a: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دلالة الكتاب على علم المؤلف: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هذا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الكتاب يدل على تبحر مؤلفه في الحديث وعلومه، وسعة اطلاعه على مصادره الكثيرة.</a:t>
            </a:r>
          </a:p>
          <a:p>
            <a:pPr marL="742950" indent="-742950" algn="just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6- طريقة تخريجه: 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أ-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أنه يذكر نص الحديث. 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ب-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ثم يذكر من أخرجه من أصحاب كتب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الحديث،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وطرقه. </a:t>
            </a:r>
          </a:p>
          <a:p>
            <a:pPr marL="742950" indent="-742950" algn="just"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ج- ثم يذكر الأحاديث التي تدعم وتشهد لمعنى الحديث الذي ذكره صاحب الهداية، ويخرّجه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marL="742950" indent="-742950" algn="just"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د- ويرمز لهذه الأحاديث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بــــــــ : «أحاديث الباب».</a:t>
            </a:r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5353956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1196752"/>
            <a:ext cx="8280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ه-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ثم إن كانت المسألة خلافية يذكر الأحاديث التي استشهد بها العلماء المخالفون لما ذهب إليه الحنفية، ويرمز لهذه الأحاديث بأحاديث الخصوم، ويذكر تخريجها.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7- الإنصاف منهج المؤلف: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يتميز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منهجه بالنزاهة والإنصاف من غير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تعصب لمذهبه.</a:t>
            </a:r>
          </a:p>
          <a:p>
            <a:pPr marL="742950" indent="-742950" algn="just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8- </a:t>
            </a: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ترتيب الكتاب: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أحاديث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الكتاب مرتبة حسب ترتيب الكتب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الفقهية،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فيبدأ بكتاب الطهارة، ويستمر إلى آخر أبواب الفقه.</a:t>
            </a:r>
          </a:p>
          <a:p>
            <a:pPr marL="742950" indent="-742950" algn="just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9- </a:t>
            </a: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قيمة الكتاب: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الكتاب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موسوعة ضخمة لتخريج أحاديث الأحكام التي استدل بها سائر الفقهاء من أصحاب المذاهب المتبوعة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  <a:endParaRPr lang="en-US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67544" y="980728"/>
            <a:ext cx="82089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defRPr/>
            </a:pP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10- </a:t>
            </a: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طبعات الكتاب: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أ- طبع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بالهند في أوائل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القرن الرابع عشر الهجري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: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      ووقع فيها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أغلاط في الأسانيد والمتون، وتصحيف، وسقط، 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marL="742950" indent="-742950"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     فلا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يعتمد عليها.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ب-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طبع بالقاهرة عام (1357هـ)، بدار المأمون، بإشراف: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إدارة المجلس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العلمي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بباكستان: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      وهي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جيدة ومحققة. </a:t>
            </a: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01478" y="1052736"/>
            <a:ext cx="835292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SA" sz="3200" b="1" u="sng" dirty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نموذج من الكتاب</a:t>
            </a:r>
          </a:p>
          <a:p>
            <a:pPr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هو تخريج حديث يتعلق بكيفية تطهير المني من الثوب، في كتاب الطهارة، باب الأنجاس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. </a:t>
            </a:r>
          </a:p>
          <a:p>
            <a:pPr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قال </a:t>
            </a:r>
            <a:r>
              <a:rPr lang="ar-SA" sz="3200" b="1" dirty="0" err="1" smtClean="0">
                <a:latin typeface="Traditional Arabic" pitchFamily="18" charset="-78"/>
                <a:cs typeface="Traditional Arabic" pitchFamily="18" charset="-78"/>
              </a:rPr>
              <a:t>الزيلعي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:</a:t>
            </a:r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  <a:p>
            <a:pPr algn="just">
              <a:defRPr/>
            </a:pPr>
            <a:r>
              <a:rPr lang="ar-SA" sz="3000" b="1" dirty="0" smtClean="0">
                <a:latin typeface="Traditional Arabic" pitchFamily="18" charset="-78"/>
                <a:cs typeface="Traditional Arabic" pitchFamily="18" charset="-78"/>
              </a:rPr>
              <a:t>«</a:t>
            </a:r>
            <a:r>
              <a:rPr lang="ar-SA" sz="3000" b="1" dirty="0" smtClean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الْحَدِيثُ </a:t>
            </a:r>
            <a:r>
              <a:rPr lang="ar-SA" sz="3000" b="1" dirty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الثَّالِثُ: </a:t>
            </a:r>
            <a:r>
              <a:rPr lang="ar-SA" sz="3000" b="1" dirty="0">
                <a:latin typeface="Traditional Arabic" pitchFamily="18" charset="-78"/>
                <a:cs typeface="Traditional Arabic" pitchFamily="18" charset="-78"/>
              </a:rPr>
              <a:t>رُوِيَ عَنْ النَّبِيِّ صَلَّى اللَّهُ عَلَيْهِ </a:t>
            </a:r>
            <a:r>
              <a:rPr lang="ar-SA" sz="3000" b="1" dirty="0" err="1">
                <a:latin typeface="Traditional Arabic" pitchFamily="18" charset="-78"/>
                <a:cs typeface="Traditional Arabic" pitchFamily="18" charset="-78"/>
              </a:rPr>
              <a:t>وآله</a:t>
            </a:r>
            <a:r>
              <a:rPr lang="ar-SA" sz="3000" b="1" dirty="0">
                <a:latin typeface="Traditional Arabic" pitchFamily="18" charset="-78"/>
                <a:cs typeface="Traditional Arabic" pitchFamily="18" charset="-78"/>
              </a:rPr>
              <a:t> وَسَلَّمَ أَنَّهُ قَالَ لِعَائِشَةَ رضي الله عنها فِي </a:t>
            </a:r>
            <a:r>
              <a:rPr lang="ar-SA" sz="3000" b="1" dirty="0" err="1">
                <a:latin typeface="Traditional Arabic" pitchFamily="18" charset="-78"/>
                <a:cs typeface="Traditional Arabic" pitchFamily="18" charset="-78"/>
              </a:rPr>
              <a:t>الْمَنِيِّ:”فَاغْسِلِيهِ</a:t>
            </a:r>
            <a:r>
              <a:rPr lang="ar-SA" sz="3000" b="1" dirty="0">
                <a:latin typeface="Traditional Arabic" pitchFamily="18" charset="-78"/>
                <a:cs typeface="Traditional Arabic" pitchFamily="18" charset="-78"/>
              </a:rPr>
              <a:t> إنْ كَانَ رَطْبًا، وَافْرُكِيهِ إنْ كَانَ يَابِسًا”، قُلْتُ: غَرِيبٌ، وَرَوَى </a:t>
            </a:r>
            <a:r>
              <a:rPr lang="ar-SA" sz="3000" b="1" dirty="0" err="1">
                <a:latin typeface="Traditional Arabic" pitchFamily="18" charset="-78"/>
                <a:cs typeface="Traditional Arabic" pitchFamily="18" charset="-78"/>
              </a:rPr>
              <a:t>الدَّارَقُطْنِيُّ</a:t>
            </a:r>
            <a:r>
              <a:rPr lang="ar-SA" sz="3000" b="1" dirty="0">
                <a:latin typeface="Traditional Arabic" pitchFamily="18" charset="-78"/>
                <a:cs typeface="Traditional Arabic" pitchFamily="18" charset="-78"/>
              </a:rPr>
              <a:t> فِي سُنَنِهِ مِنْ حَدِيثِ عَبْدِ اللَّهِ بْنِ الزُّبَيْرِ رضي الله عنه، ثَنَا بِشْرُ بْنُ بَكْرٍ، </a:t>
            </a:r>
            <a:r>
              <a:rPr lang="ar-SA" sz="3000" b="1" dirty="0" err="1">
                <a:latin typeface="Traditional Arabic" pitchFamily="18" charset="-78"/>
                <a:cs typeface="Traditional Arabic" pitchFamily="18" charset="-78"/>
              </a:rPr>
              <a:t>ثَنَاالْأَوْزَاعِيُّ</a:t>
            </a:r>
            <a:r>
              <a:rPr lang="ar-SA" sz="3000" b="1" dirty="0">
                <a:latin typeface="Traditional Arabic" pitchFamily="18" charset="-78"/>
                <a:cs typeface="Traditional Arabic" pitchFamily="18" charset="-78"/>
              </a:rPr>
              <a:t>، عَنْ يَحْيَى بْنِ سَعِيدٍ، عَنْ عَمْرَةَ، عَنْ عَائِشَةَ رضي الله عنها، قَالَتْ: كُنْت أَفْرُكُ الْمَنِيَّ مِنْ ثَوْبِ رَسُولِ اللَّهِ صلى الله عليه </a:t>
            </a:r>
            <a:r>
              <a:rPr lang="ar-SA" sz="3000" b="1" dirty="0" err="1">
                <a:latin typeface="Traditional Arabic" pitchFamily="18" charset="-78"/>
                <a:cs typeface="Traditional Arabic" pitchFamily="18" charset="-78"/>
              </a:rPr>
              <a:t>وآله</a:t>
            </a:r>
            <a:r>
              <a:rPr lang="ar-SA" sz="3000" b="1" dirty="0">
                <a:latin typeface="Traditional Arabic" pitchFamily="18" charset="-78"/>
                <a:cs typeface="Traditional Arabic" pitchFamily="18" charset="-78"/>
              </a:rPr>
              <a:t> وسلم إذَا كَانَ يَابِسًا، وَأَغْسِلُهُ إذَا كَانَ رَطْبًا، انْتَهَى. </a:t>
            </a:r>
          </a:p>
          <a:p>
            <a:pPr algn="just">
              <a:defRPr/>
            </a:pPr>
            <a:r>
              <a:rPr lang="ar-SA" sz="3000" b="1" dirty="0">
                <a:latin typeface="Traditional Arabic" pitchFamily="18" charset="-78"/>
                <a:cs typeface="Traditional Arabic" pitchFamily="18" charset="-78"/>
              </a:rPr>
              <a:t>وَرَوَاهُ الْبَزَّارُ في مسنده، وقال: لَا يُعْلَمُ من أَسْنَدَهُ عَنْ عَائِشَةَ رضي الله عنها إلَّا عَبْدُ اللَّهِ بْنُ الزُّبَيْرِ رضي الله عنهما هَذَا، وَرَوَاهُ غَيْرُهُ عَنْ عَمْرَةَ مُرْسَلًا، انْتَهَى. </a:t>
            </a:r>
          </a:p>
        </p:txBody>
      </p:sp>
    </p:spTree>
    <p:extLst>
      <p:ext uri="{BB962C8B-B14F-4D97-AF65-F5344CB8AC3E}">
        <p14:creationId xmlns:p14="http://schemas.microsoft.com/office/powerpoint/2010/main" val="2467934454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01478" y="836712"/>
            <a:ext cx="83529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قَالَ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ابْنُ الْجَوْزِيِّ فِي التَّحْقِيقِ: وَالْحَنَفِيَّةُ يَحْتَجُّونَ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عَلَى نَجَاسَةِ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الْمَنِيِّ بِحَدِيثٍ رَوَوْهُ عَنْ النَّبِيِّ صلى الله عليه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وآله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وسلم أَنَّهُ قَالَ لِعَائِشَةَ رضي الله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عنها</a:t>
            </a:r>
            <a:r>
              <a:rPr lang="ar-SA" sz="3200" b="1" dirty="0" err="1" smtClean="0">
                <a:latin typeface="Traditional Arabic" pitchFamily="18" charset="-78"/>
                <a:cs typeface="Traditional Arabic" pitchFamily="18" charset="-78"/>
              </a:rPr>
              <a:t>:”اغْسِلِيهِ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إنْ كَانَ رَطْبًا، وَافْرُكِيهِ إنْ كَانَ يَابِسًا"، قَالَ: وَهَذَا حَدِيثٌ لَا يُعْرَفُ، وَإِنَّمَا رُوِيَ نَحْوُهُ مِنْ كَلَامِ عَائِشَةَ رضي الله عنها، ثُمَّ ذَكَرَ حَدِيثَ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الدَّارَقُطْنِيِّ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الْمَذْكُورَ، وَاَللَّهُ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أَعْلَمُ. </a:t>
            </a: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وَمِنْ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النَّاسِ مَنْ حَمَلَ فَرْكَ الثَّوْبِ عَلَى غَيْرِ الثَّوْبِ الَّذِي يُصَلِّي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فِيهِ. </a:t>
            </a: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وهذا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ينتقض بِمَا وَقَعَ فِي مُسْلِمٍ: ”كُنْت أَفْرُكُهُ مِنْ ثَوْبِ رَسُولِ اللَّهِ صلى الله عليه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وآله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وسلم فَيُصَلِّي فِيهِ“، وَعِنْدَ أَبِي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دَاوُد:“ثُمَّ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يُصَلِّي فِيهِ“، وَالْفَاءُ تَرْفَعُ احْتِمَالَ غَسْلِهِ بَعْدَ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الْفَرْكِ.</a:t>
            </a: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وَحَمَلَهُ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بَعْضُ الْمَالِكِيَّةِ عَلَى الفرك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بالماء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.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وهذا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ينتقض بِمَا فِي مُسْلِمٍ أَيْضًا:“ لَقَدْ رَأَيْتنِي وَإِنِّي لَأَحُكُّهُ مِنْ ثَوْبِ رَسُولِ اللَّهِ صلى الله عليه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وآله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وسلم بِظُفْرِي“، وَاَللَّهُ أَعْلَمُ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34483667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6280" y="1052736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أحاديث الباب:</a:t>
            </a:r>
            <a:endParaRPr lang="ar-SA" sz="3200" b="1" dirty="0">
              <a:solidFill>
                <a:schemeClr val="accent1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- رَوَى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الْبُخَارِيُّ، وَمُسْلِمٌ مِنْ حَدِيثِ عَائِشَةَ رضي الله عنها:“ أَنَّهَا كَانَتْ تَغْسِلُ الْمَنِيَّ مِنْ ثَوْبِ رَسُولِ اللَّهِ صلى الله عليه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وآله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وسلم، فَيَخْرُجُ، فَيُصَلِّي فيه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وَأَنَاأَنْظُرُ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إلَى بُقَعِ الْمَاءِ فِي ثَوْبِهِ“، انْتَهَى.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قَالَ الْبَيْهَقِيُّ: وَهَذَا لَا مُنَافَاةَ بَيْنَهُ وَبَيْنَ قَوْلِهَا:“ كُنْت أَفْرُكُ مِنْ ثَوْبِهِ، ثُمَّ يُصَلِّي فِيهِ“، كَمَا لَا مُنَافَاةَ بَيْنَ غَسْلِهِ قَدَمَيْهِ وَمَسْحِهِ عَلَى الْخُفَّيْنِ، انْتَهَى.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وَقَالَ ابْنُ الْجَوْزِيِّ: لَيْسَ فِي هَذَا الْحَدِيثِ حُجَّةٌ؛ لِأَنَّ غَسْلَهُ كَانَ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لِلِاسْتِقْذَارِ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، لَا لِلنَّجَاسَةِ.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- حَدِيثٌ آخَرُ:“ إنَّمَا يُغْسَلُ الثَّوْبُ مِنْ خَمْسٍ“، سَيَأْتِي قَرِيبًا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80635300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60462" y="805508"/>
            <a:ext cx="83529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- الْآثَارُ: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رَوَى ابْنُ أَبِي شَيْبَةَ فِي مُصَنَّفِهِ، حَدَّثَنَا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حُسَيْنُ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بْنُ عَلِيٍّ، عَنْ جَعْفَرَ بْنِ بُرْقَانَ، عَنْ خَالِدِ بْنِ أَبِي عَزَّةَ، قَالَ: سَأَلَ رَجُلٌ عُمَرَ بْنِ الْخَطَّابِ رضي الله عنه، فَقَالَ: إنِّي احْتَلَمْتُ عَلَى طُنْفُسَةٍ، فَقَالَ:“ إنْ كَانَ رَطْبًا فَاغْسِلْهُ، وَإِنْ كَانَ يَابِسًا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فَاحْكُكْهُ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، وَإِنْ خَفِيَ عَلَيْك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فَارْشُشْهُ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بِالْمَاءِ“، انْتَهَى.</a:t>
            </a:r>
          </a:p>
          <a:p>
            <a:pPr algn="just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- أَحَادِيثُ الْخُصُومِ: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رَوَى أَحْمَدُ فِي مُسْنَدِهِ، حَدَّثَنَا مُعَاذُ بْنُ مُعَاذٍ، أَنْبَأَنا عِكْرِمَةُ بْنُ عَمَّارٍ، عَنْ عَبْدِ اللَّهِ بْنِ عُبَيْدِ بْنِ عُمَيْرٍ، عَنْ عَائِشَةَ رضي الله عنها،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قَالَتْ:”كَانَ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رَسُولُ اللَّهِ صَلَّى اللَّهُ عَلَيْهِ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وآله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وَسَلَّمَ يَسْلُتُ الْمَنِيَّ مِنْ ثَوْبِهِ بِعِرْقِ الْإِذْخِرِ، ثُمَّ يُصَلِّي فِيهِ،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وَيَحُتُّهُ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يَابِسًا ثُمَّ يُصَلِّي فِيهِ“، انْتَهَى.</a:t>
            </a:r>
          </a:p>
          <a:p>
            <a:pPr algn="just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- حَدِيثٌ آخَرُ: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أَخْرَجَهُ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الدَّارَقُطْنِيُّ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فِي سُنَنِهِ، وَالطَّبَرَانِيُّ فِي مُعْجَمِهِ، عَنْ إسْحَاقَ بْنِ يُوسُفَ بن الْأَزْرَقِ، عَنْ شَرِيكٍ الْقَاضِي، عَنْ مُحَمَّدِ بْنِ عَبْدِ الرَّحْمَنِ، عَنْ عَطَاءٍ، عَنْ ابْنِ عَبَّاسٍ رضي الله عنهما، قَالَ: سُئِلَ النَّبِيُّ صَلَّى اللَّهُ عَلَيْهِ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وآله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وَسَلَّمَ عَنْ الْمَنِيِّ يُصِيبُ الثَّوْبَ، قَالَ:” إنَّمَا هُوَ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بِمَنْزِلَةِ</a:t>
            </a:r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912009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74810" y="689727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الْمُخَاطِ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أَوْ الْبُزَاقِ"، وَقَالَ:” إنَّمَا يَكْفِيك أَنْ تَمْسَحَهُ بِخِرْقَةٍ أَوْ بِإِذْخِرَةٍ"، انْتَهَى. </a:t>
            </a:r>
          </a:p>
          <a:p>
            <a:pPr algn="just"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قَالَ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الدَّارَقُطْنِيُّ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: لَمْ يَرْفَعْهُ غَيْرُ إسْحَاقَ الْأَزْرَقِ، عَنْ شَرِيكٍ، انْتَهَى. </a:t>
            </a:r>
          </a:p>
          <a:p>
            <a:pPr algn="just"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قَالَ ابْنُ الْجَوْزِيِّ فِي التَّحْقِيقِ: وَإِسْحَاقُ إمَامٌ مُخَرَّجٌ لَهُ فِي الصَّحِيحَيْنِ، وَرَفْعُهُ زِيَادَةٌ، وَهِيَ مِنْ الثِّقَةِ مَقْبُولَةٌ، وَمَنْ وَقَفَهُ لَمْ يَحْفَظْ، انْتَهَى. 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وَرَوَاهُ الْبَيْهَقِيُّ فِي الْمَعْرِفَةِ؛ مِنْ طَرِيقِ الشَّافِعِيِّ، ثَنَا سُفْيَانُ، عَنْ عَمْرِو بْنِ دِينَارٍ، وَابْنِ جُرَيْجٍ، كِلَاهُمَا عَنْ عَطَاءٍ، عَنْ ابْنِ عَبَّاسٍ رضي الله عنهما مَوْقُوفًا، وَقَالَ: هَذَا هُوَ الصَّحِيحُ مَوْقُوفٌ، وَقَدْ رُوِيَ عَنْ شريك، عن ابن لَيْلَى، عَنْ عَطَاءٍ مَرْفُوعًا، وَلَا يَثْبُتُ،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انْتَهَى».</a:t>
            </a:r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80728"/>
            <a:ext cx="83529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defRPr/>
            </a:pPr>
            <a:r>
              <a:rPr lang="ar-SA" sz="3200" b="1" u="sng" dirty="0">
                <a:solidFill>
                  <a:srgbClr val="FF0000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ب- الدراية في تخريج أحاديث الهداية </a:t>
            </a:r>
          </a:p>
          <a:p>
            <a:pPr marL="742950" indent="-742950" algn="just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1- مؤلفه: 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أحمد بن علي بن حجر العسقلاني (ت852هـ).</a:t>
            </a:r>
          </a:p>
          <a:p>
            <a:pPr marL="742950" indent="-742950" algn="just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2- موضوعه: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هو 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تلخيص لكتاب نصب الراية للحافظ </a:t>
            </a:r>
            <a:r>
              <a:rPr lang="ar-SA" sz="3200" b="1" dirty="0" err="1">
                <a:latin typeface="Traditional Arabic" pitchFamily="18" charset="-78"/>
                <a:cs typeface="Traditional Arabic"/>
                <a:sym typeface="Wingdings" pitchFamily="2" charset="2"/>
              </a:rPr>
              <a:t>الزيلعي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، وترتيبه كترتيب الأصل.</a:t>
            </a:r>
          </a:p>
          <a:p>
            <a:pPr marL="742950" indent="-742950" algn="just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3- مزاياه: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يسهل 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على المبتدئ، ويختصر له الوقت عند المراجعة فيه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.</a:t>
            </a:r>
          </a:p>
          <a:p>
            <a:pPr algn="just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  <a:sym typeface="Wingdings" pitchFamily="2" charset="2"/>
              </a:rPr>
              <a:t>4- نقده: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  <a:sym typeface="Wingdings" pitchFamily="2" charset="2"/>
              </a:rPr>
              <a:t>ليس فيه كبير فائدة مع وجود الأصل. </a:t>
            </a:r>
          </a:p>
          <a:p>
            <a:pPr algn="just"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  <a:sym typeface="Wingdings" pitchFamily="2" charset="2"/>
              </a:rPr>
              <a:t>لماذا؟</a:t>
            </a:r>
          </a:p>
          <a:p>
            <a:pPr algn="just"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  <a:sym typeface="Wingdings" pitchFamily="2" charset="2"/>
              </a:rPr>
              <a:t>لأن مبنى التخريج النافع على استقصاء طرق الحديث، وبيان مواضعه، مع كمال التوضيح، لتتم الفائدة، ويكمل الانتفاع، على حين أن الكتاب مختصر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  <a:sym typeface="Wingdings" pitchFamily="2" charset="2"/>
              </a:rPr>
              <a:t>.</a:t>
            </a:r>
            <a:endParaRPr lang="ar-SA" sz="3200" b="1" dirty="0">
              <a:latin typeface="Traditional Arabic" pitchFamily="18" charset="-78"/>
              <a:cs typeface="Traditional Arabic" pitchFamily="18" charset="-78"/>
              <a:sym typeface="Wingdings" pitchFamily="2" charset="2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836712"/>
            <a:ext cx="842493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SA" sz="3200" b="1" u="sng" dirty="0" smtClean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  <a:sym typeface="Wingdings" pitchFamily="2" charset="2"/>
              </a:rPr>
              <a:t>نموذج </a:t>
            </a:r>
            <a:r>
              <a:rPr lang="ar-SA" sz="3200" b="1" u="sng" dirty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  <a:sym typeface="Wingdings" pitchFamily="2" charset="2"/>
              </a:rPr>
              <a:t>من </a:t>
            </a:r>
            <a:r>
              <a:rPr lang="ar-SA" sz="3200" b="1" u="sng" dirty="0" smtClean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  <a:sym typeface="Wingdings" pitchFamily="2" charset="2"/>
              </a:rPr>
              <a:t>الكتاب </a:t>
            </a: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  <a:sym typeface="Wingdings" pitchFamily="2" charset="2"/>
              </a:rPr>
              <a:t>في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  <a:sym typeface="Wingdings" pitchFamily="2" charset="2"/>
              </a:rPr>
              <a:t>كتاب الطهارة، باب الأنجاس، قال المؤلف: 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  <a:sym typeface="Wingdings" pitchFamily="2" charset="2"/>
            </a:endParaRP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  <a:sym typeface="Wingdings" pitchFamily="2" charset="2"/>
              </a:rPr>
              <a:t>«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حَدِيث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: قَالَ النَّبِي صَلَّى اللَّهُ عَلَيْهِ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وآله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وَسَلَّمَ لعَائِشَة رضي الله عنها فِي الْمَنِيّ:“ فاغسليه إِن كَانَ رطباً، وافركيه إِن كَانَ يَابساً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“ :</a:t>
            </a: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لم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أَجِدهُ بِهَذِهِ السِّيَاقَة، 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وَهُوَ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عِنْد الْبَزَّار </a:t>
            </a:r>
            <a:r>
              <a:rPr lang="ar-SA" sz="3200" b="1" dirty="0" err="1" smtClean="0">
                <a:latin typeface="Traditional Arabic" pitchFamily="18" charset="-78"/>
                <a:cs typeface="Traditional Arabic" pitchFamily="18" charset="-78"/>
              </a:rPr>
              <a:t>وَالدَّارَقُطْنِيّ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 من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حَدِيث عَائِشَة رضي الله عنها قَالَت:“ كنت أفرك الْمَنِيّ من ثوب رَسُول الله صَلَّى اللَّهُ عَلَيْهِ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وآله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وَسَلَّمَ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إِذا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كَانَ يَابساً، وأغسله إِذا كَانَ رطباً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“ ،</a:t>
            </a:r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51685" y="908720"/>
            <a:ext cx="84249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وَلمُسلم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من وَجه آخر:“ لقد رَأَيْتنِي وَإِنِّي لأحكه من ثوب رَسُول الله صَلَّى اللَّهُ عَلَيْهِ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وآله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وَسَلَّمَ يَابساً بظفري“، 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وَلأبي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دَاوُد:“ كنت أفركه من ثوب رَسُول الله صَلَّى اللَّهُ عَلَيْهِ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وآله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وَسَلَّمَ فركاً فَيصَلي فِيهِ“، 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وَلأَحْمَد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من طَرِيق عبد الله بن عبيد بن عُمَيْر، عن عائشة رضي الله عنها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: “كَانَ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رَسُول الله صَلَّى اللَّهُ عَلَيْهِ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وآله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وَسَلَّمَ يَسْلت الْمَنِيّ من ثَوْبه بعرق الْإِذْخر، ثمَّ يُصَلِّي فِيهِ،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ويحته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يَابساً، ثمَّ يُصَلِّي فِيهِ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“.</a:t>
            </a:r>
          </a:p>
          <a:p>
            <a:pPr algn="just"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وَفِي الصَّحِيحَيْنِ عن عائشة رضي الله عنها: “كَانَ رَسُول الله صَلَّى اللَّهُ عَلَيْهِ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وآله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وَسَلَّمَ يَسْلت الْمَنِيّ من ثَوْبه بعرق الْإِذْخر، ثمَّ يُصَلِّي فِيهِ،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ويحته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يَابساً، ثمَّ يُصَلِّي فِيهِ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“.</a:t>
            </a:r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4397333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980728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وَفِي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الصَّحِيحَيْنِ عَن عَائِشَة رضي الله عنها:“ أَنَّهَا كَانَت تغسل الْمَنِيّ من ثوب رَسُول الله صَلَّى اللَّهُ عَلَيْهِ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وآله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وَسَلَّمَ“، 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>
              <a:buFont typeface="Wingdings" pitchFamily="2" charset="2"/>
              <a:buNone/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وَرَوَى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ابْن أبي شيبَة من طَرِيق خَالِد بن أبي عزة: سَأَلَ رجل عمر رضي الله عنه فَقَالَ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: “إِنِّي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احْتَلَمت عَلَى طنفسة، فَقَالَ: إِن كَانَ رطباً فاغسله، وَإِن كَانَ يَابساً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فاحككه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، فَإِن خَفِي عَلَيْك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فارششه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“. 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وَرَوَى الشَّافِعِي ثمَّ الْبَيْهَقِيّ من طَرِيقه بِإِسْنَاد صَحِيح عَن عَطاء، عَن ابْن عَبَّاس رضي الله عنهما فِي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الْمَنِيّ:“إِنَّمَا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هُوَ بِمَنْزِلَة المخاط والبزاق“، قَالَ الْبَيْهَقِيّ: هَذَا هُوَ الصَّحِيح مَوْقُوف، وَرَفعه شريك، عَن ابْن أبي لَيْلَى، عَن عَطاء، وَلَا يثبت، انْتَهَى، وَهُوَ عِنْد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الدَّارَقُطْنِيّ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وَالطَّبَري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).</a:t>
            </a:r>
            <a:endParaRPr lang="ar-SA" sz="3200" b="1" dirty="0">
              <a:latin typeface="Traditional Arabic" pitchFamily="18" charset="-78"/>
              <a:cs typeface="Traditional Arabic"/>
              <a:sym typeface="Wingdings" pitchFamily="2" charset="2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764704"/>
            <a:ext cx="842493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defRPr/>
            </a:pPr>
            <a:r>
              <a:rPr lang="ar-SA" sz="3600" b="1" u="sng" dirty="0">
                <a:solidFill>
                  <a:srgbClr val="FF0000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ج- </a:t>
            </a:r>
            <a:r>
              <a:rPr lang="ar-SA" sz="3600" b="1" u="sng" dirty="0">
                <a:solidFill>
                  <a:srgbClr val="FF0000"/>
                </a:solidFill>
                <a:ea typeface="Times New Roman"/>
                <a:cs typeface="Traditional Arabic"/>
              </a:rPr>
              <a:t>التلخيص الحبير في تخريج أحاديث شرح الوجيز الكبير</a:t>
            </a:r>
          </a:p>
          <a:p>
            <a:pPr marL="742950" indent="-742950" algn="just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1- مؤلفه: 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أحمد بن علي بن حجر العسقلاني (ت852هـ).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2- موضوعه</a:t>
            </a: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: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هو 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تلخيص لكتاب: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«البدر 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المنير في تخريج الأحاديث والآثار الواقعة في </a:t>
            </a:r>
            <a:r>
              <a:rPr lang="ar-SA" sz="3200" b="1" dirty="0" smtClean="0">
                <a:latin typeface="Traditional Arabic" pitchFamily="18" charset="-78"/>
                <a:cs typeface="Traditional Arabic"/>
                <a:sym typeface="Wingdings" pitchFamily="2" charset="2"/>
              </a:rPr>
              <a:t>(الشرح الكبير) » ، </a:t>
            </a: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لسراج الدين عمر بن علي بن المُلَقّن (ت804هـ)، </a:t>
            </a:r>
            <a:endParaRPr lang="ar-SA" sz="3200" b="1" dirty="0" smtClean="0">
              <a:latin typeface="Traditional Arabic" pitchFamily="18" charset="-78"/>
              <a:cs typeface="Traditional Arabic"/>
              <a:sym typeface="Wingdings" pitchFamily="2" charset="2"/>
            </a:endParaRPr>
          </a:p>
          <a:p>
            <a:pPr marL="742950" indent="-742950"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        وقد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لخّص ابن الملقن كتابه: «البدر المنير» في أربعة مجلدات، وسمّاه: «خلاصة البدر المنير» ، ثم انتقاه في جزء وسمّاه: «منتقى خلاصة البدر المنير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».</a:t>
            </a:r>
            <a:endParaRPr lang="ar-SA" sz="3200" b="1" dirty="0" smtClean="0">
              <a:latin typeface="Traditional Arabic" pitchFamily="18" charset="-78"/>
              <a:cs typeface="Traditional Arabic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04678626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67266" y="1052736"/>
            <a:ext cx="83529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>
              <a:defRPr/>
            </a:pPr>
            <a:r>
              <a:rPr lang="ar-SA" sz="3200" b="1" dirty="0">
                <a:latin typeface="Traditional Arabic" pitchFamily="18" charset="-78"/>
                <a:cs typeface="Traditional Arabic"/>
                <a:sym typeface="Wingdings" pitchFamily="2" charset="2"/>
              </a:rPr>
              <a:t>وكتاب: «الشرح الكبير» هذا : هو في الفقه الشافعي ، ومؤلفه هو: أبو القاسم عبد الكريم بن محمد الرافعي (ت623هـ).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وممن اعتنى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بتخريج أحاديث كتاب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«الشرح الكبير»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كل من ابن الملقن (ت804هـ)، وعز الدين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ابن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جماعة (ت767هـ)، وحفيده بدر الدين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ابن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جماعة (819هـ)، وابن النقاش (ت845هـ)، والزركشي (ت774هـ)، والسيوطي (ت911هـ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).</a:t>
            </a:r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6783614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74810" y="1052736"/>
            <a:ext cx="835292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>
              <a:defRPr/>
            </a:pP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3- استفادة ابن حجر ممن سبقه: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استفاد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ابن حجر العسقلاني من كتاب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«المنتقى»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دون كتاب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«الخلاصة» ،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لابن الملقن.</a:t>
            </a:r>
          </a:p>
          <a:p>
            <a:pPr marL="742950" indent="-742950" algn="just"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     وكذلك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استفاد ابن حجر العسقلاني من كتاب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« نصب الراية» ،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للزيلعي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4- أهمية الكتاب: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يعتبر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كتاب </a:t>
            </a:r>
            <a:r>
              <a:rPr lang="ar-SA" sz="3200" b="1" dirty="0">
                <a:ea typeface="Times New Roman"/>
                <a:cs typeface="Traditional Arabic"/>
              </a:rPr>
              <a:t>التلخيص الحبير </a:t>
            </a:r>
            <a:r>
              <a:rPr lang="ar-SA" sz="3200" b="1" dirty="0" smtClean="0">
                <a:ea typeface="Times New Roman"/>
                <a:cs typeface="Traditional Arabic"/>
              </a:rPr>
              <a:t>مصدرًا مهمًّا </a:t>
            </a:r>
            <a:r>
              <a:rPr lang="ar-SA" sz="3200" b="1" dirty="0">
                <a:ea typeface="Times New Roman"/>
                <a:cs typeface="Traditional Arabic"/>
              </a:rPr>
              <a:t>من مصادر التخريج لأحاديث الأحكام التي يستدل بها الفقهاء من شتى المذاهب.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5- طريقة المؤلف في الكتاب: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ويشبه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طريقة تصنيف كتاب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«</a:t>
            </a:r>
            <a:r>
              <a:rPr lang="ar-SA" sz="3200" b="1" dirty="0" smtClean="0">
                <a:ea typeface="Times New Roman"/>
                <a:cs typeface="Traditional Arabic"/>
              </a:rPr>
              <a:t>التلخيص الحبير»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طريقة تصنيف كتاب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«الدراية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في تخريج أحاديث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(الهداية)»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لنفس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المصنف. </a:t>
            </a:r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  <a:p>
            <a:pPr marL="742950" indent="-742950" algn="just">
              <a:defRPr/>
            </a:pP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6- ترتيب الكتاب: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رتبت أحاديث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الكتاب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حسب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ترتيب الكتب الفقهية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77527369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19078" y="908720"/>
            <a:ext cx="835292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SA" sz="3200" b="1" u="sng" dirty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نموذج من الكتاب</a:t>
            </a:r>
          </a:p>
          <a:p>
            <a:pPr algn="just"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هو تخريج حديث في كتاب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الزكاة ،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باب أداء الزكاة وتعجيلها.</a:t>
            </a: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«حَدِيثُ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عَلِيٍّ رضي الله عنه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: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أَنَّ الْعَبَّاسَ رضي الله عنه سَأَلَ رَسُولَ اللَّهِ صَلَّى اللَّهُ عَلَيْهِ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وآله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وَسَلَّمَ فِي تَعْجِيلِ صَدَقَتِهِ قَبْلَ أَنْ تَحِلَّ، فَرَخَّصَ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لَهُ :</a:t>
            </a: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أخرجه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أَحْمَدُ، وَأَصْحَابُ السُّنَنِ، وَالْحَاكِمُ،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وَالدَّارَقُطْنِيّ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، وَالْبَيْهَقِيُّ، مِنْ حَدِيثِ الْحَجَّاجِ بْنِ دِينَارٍ، عَنْ الْحَكَمِ، عَنْ حُجَيَّةَ بْنِ عَدِيٍّ، عَنْ عَلِيٍّ رضي الله عنه، 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وَرَوَاهُ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التِّرْمِذِيُّ مِنْ رِوَايَةِ إسْرَائِيلَ، عَنْ الْحَكَمِ، عَنْ حُجْرٍ الْعَدَوِيِّ، عَنْ عَلِيٍّ رضي الله عنه، 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وَذَكَرَ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الدَّارَقُطْنِيُّ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الِاخْتِلَافَ فِيهِ عَلَى الْحَكَمِ، وَرَجَّحَ رِوَايَةَ مَنْصُورٍ، عَنْ الْحَكَمِ، عَنْ الْحَسَنِ بْنِ مُسْلِمِ بْنِ يَنَّاقٍ، عَنْ النَّبِيِّ  صَلَّى اللَّهُ عَلَيْهِ </a:t>
            </a:r>
            <a:r>
              <a:rPr lang="ar-SA" sz="3200" b="1" dirty="0" err="1" smtClean="0">
                <a:latin typeface="Traditional Arabic" pitchFamily="18" charset="-78"/>
                <a:cs typeface="Traditional Arabic" pitchFamily="18" charset="-78"/>
              </a:rPr>
              <a:t>وآله</a:t>
            </a:r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96574892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1052736"/>
            <a:ext cx="842493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وَسَلَّمَ مُرْسَلًا، </a:t>
            </a:r>
          </a:p>
          <a:p>
            <a:pPr algn="just"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وَكَذَا رَجَّحَهُ أَبُو دَاوُد، </a:t>
            </a:r>
          </a:p>
          <a:p>
            <a:pPr algn="just">
              <a:defRPr/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وَقَالَ الْبَيْهَقِيُّ: قَالَ الشَّافِعِيُّ:“ رُوِيَ عَنْ النَّبِيِّ صَلَّى اللَّهُ عَلَيْهِ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وآله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وَسَلَّمَ أَنَّهُ تَسَلَّفَ صَدَقَةَ مَالِ الْعَبَّاسِ قَبْلَ أَنْ تَحِلَّ“، وَلَا أَدْرِي أَثْبَتَ أَمْ </a:t>
            </a:r>
            <a:r>
              <a:rPr lang="ar-SA" sz="3200" b="1" dirty="0" err="1" smtClean="0">
                <a:latin typeface="Traditional Arabic" pitchFamily="18" charset="-78"/>
                <a:cs typeface="Traditional Arabic" pitchFamily="18" charset="-78"/>
              </a:rPr>
              <a:t>لَا،قَالَ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الْبَيْهَقِيُّ: عَنَى بِذَلِكَ هَذَا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الْحَدِيثَ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.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وَيُعَضِّدُهُ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حَدِيثُ أَبِي الْبَخْتَرِيِّ، عَنْ عَلِيٍّ رضي الله عنه: أَنَّ النَّبِيَّ صَلَّى اللَّهُ عَلَيْهِ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وآله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وَسَلَّمَ قَالَ:“ إنَّا كُنَّا احْتَجْنَا فَاسْتَسْلَفْنَا الْعَبَّاسَ رضي الله عنه صَدَقَةَ عَامَيْنِ“، رِجَالُهُ ثِقَاتٌ إلَّا أَنَّ فِيهِ انْقِطَاعًا، وَفِي بَعْضِ أَلْفَاظِهِ: أَنَّ النَّبِيَّ صَلَّى اللَّهُ عَلَيْهِ </a:t>
            </a:r>
            <a:r>
              <a:rPr lang="ar-SA" sz="3200" b="1" dirty="0" err="1">
                <a:latin typeface="Traditional Arabic" pitchFamily="18" charset="-78"/>
                <a:cs typeface="Traditional Arabic" pitchFamily="18" charset="-78"/>
              </a:rPr>
              <a:t>وآله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 وَسَلَّمَ قَالَ لِعُمَرَ رضي الله عنه:“ إنَّا كُنَّا تَعَجَّلْنَا صَدَقَةَ مَالِ الْعَبَّاسِ رضي الله عنه عَامَ أَوَّلٍ“، رَوَاهُ أَبُو دَاوُد </a:t>
            </a:r>
            <a:r>
              <a:rPr lang="ar-SA" sz="3200" b="1" dirty="0" err="1" smtClean="0">
                <a:latin typeface="Traditional Arabic" pitchFamily="18" charset="-78"/>
                <a:cs typeface="Traditional Arabic" pitchFamily="18" charset="-78"/>
              </a:rPr>
              <a:t>الطَّيَالِسِيُّ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مِنْ حَدِيثِ أَبِي 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رَافِعٍ» .</a:t>
            </a:r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23885735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03074" y="1124744"/>
            <a:ext cx="84249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SA" sz="3600" b="1" u="sng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د- </a:t>
            </a:r>
            <a:r>
              <a:rPr lang="ar-SA" sz="3600" b="1" u="sng" dirty="0">
                <a:solidFill>
                  <a:srgbClr val="FF0000"/>
                </a:solidFill>
                <a:ea typeface="Times New Roman"/>
                <a:cs typeface="Traditional Arabic"/>
              </a:rPr>
              <a:t>المغني عن حمل الأسفار في الأسفار في تخريج ما في الإحياء من الأخبار</a:t>
            </a:r>
          </a:p>
          <a:p>
            <a:pPr algn="just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  <a:cs typeface="Traditional Arabic"/>
              </a:rPr>
              <a:t>1- مؤلفه</a:t>
            </a:r>
            <a:r>
              <a:rPr lang="ar-SA" sz="3200" b="1" dirty="0">
                <a:latin typeface="Traditional Arabic" pitchFamily="18" charset="-78"/>
                <a:cs typeface="Traditional Arabic"/>
              </a:rPr>
              <a:t>: الحافظ زين الدين عبد الرحيم بن الحسين العراقي (ت806هـ).</a:t>
            </a:r>
          </a:p>
          <a:p>
            <a:pPr algn="just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  <a:cs typeface="Traditional Arabic"/>
                <a:sym typeface="Wingdings" pitchFamily="2" charset="2"/>
              </a:rPr>
              <a:t>2- موضوعه: </a:t>
            </a:r>
            <a:r>
              <a:rPr lang="ar-SA" sz="3200" b="1" dirty="0" smtClean="0">
                <a:latin typeface="Traditional Arabic" pitchFamily="18" charset="-78"/>
                <a:cs typeface="Traditional Arabic"/>
              </a:rPr>
              <a:t>هو </a:t>
            </a:r>
            <a:r>
              <a:rPr lang="ar-SA" sz="3200" b="1" dirty="0">
                <a:latin typeface="Traditional Arabic" pitchFamily="18" charset="-78"/>
                <a:cs typeface="Traditional Arabic"/>
              </a:rPr>
              <a:t>تخريج الأحاديث التي في كتاب: </a:t>
            </a:r>
            <a:r>
              <a:rPr lang="ar-SA" sz="3200" b="1" dirty="0" smtClean="0">
                <a:latin typeface="Traditional Arabic" pitchFamily="18" charset="-78"/>
                <a:cs typeface="Traditional Arabic"/>
              </a:rPr>
              <a:t>«إحياء </a:t>
            </a:r>
            <a:r>
              <a:rPr lang="ar-SA" sz="3200" b="1" dirty="0">
                <a:latin typeface="Traditional Arabic" pitchFamily="18" charset="-78"/>
                <a:cs typeface="Traditional Arabic"/>
              </a:rPr>
              <a:t>علوم </a:t>
            </a:r>
            <a:r>
              <a:rPr lang="ar-SA" sz="3200" b="1" dirty="0" smtClean="0">
                <a:latin typeface="Traditional Arabic" pitchFamily="18" charset="-78"/>
                <a:cs typeface="Traditional Arabic"/>
              </a:rPr>
              <a:t>الدين» </a:t>
            </a:r>
            <a:r>
              <a:rPr lang="ar-SA" sz="3200" b="1" dirty="0">
                <a:latin typeface="Traditional Arabic" pitchFamily="18" charset="-78"/>
                <a:cs typeface="Traditional Arabic"/>
              </a:rPr>
              <a:t>للغزالي (505هـ).</a:t>
            </a:r>
          </a:p>
          <a:p>
            <a:pPr algn="just"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  <a:cs typeface="Traditional Arabic"/>
              </a:rPr>
              <a:t>3- </a:t>
            </a: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  <a:cs typeface="Traditional Arabic"/>
              </a:rPr>
              <a:t>دلالة الكتاب: </a:t>
            </a:r>
            <a:r>
              <a:rPr lang="ar-SA" sz="3200" b="1" dirty="0" smtClean="0">
                <a:latin typeface="Traditional Arabic" pitchFamily="18" charset="-78"/>
                <a:cs typeface="Traditional Arabic"/>
              </a:rPr>
              <a:t>يدل </a:t>
            </a:r>
            <a:r>
              <a:rPr lang="ar-SA" sz="3200" b="1" dirty="0">
                <a:latin typeface="Traditional Arabic" pitchFamily="18" charset="-78"/>
                <a:cs typeface="Traditional Arabic"/>
              </a:rPr>
              <a:t>على رسوخ قدم الحافظ العراقي في علوم الحديث</a:t>
            </a:r>
            <a:r>
              <a:rPr lang="ar-SA" sz="3200" b="1" dirty="0" smtClean="0">
                <a:latin typeface="Traditional Arabic" pitchFamily="18" charset="-78"/>
                <a:cs typeface="Traditional Arabic"/>
              </a:rPr>
              <a:t>.</a:t>
            </a:r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8907136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764704"/>
            <a:ext cx="83529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4- طريقته في التخريج: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أ-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إن كان الحديث في الصحيحين أو أحدهما اكتفى بعزوه إليه.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ب-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إذا لم يكن الحديث في الصحيحين أو أحدهما، ذكر من أخرجه من بقية أصحاب الكتب الستة.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ج-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إذا لم يكن الحديث في أحد الكتب الستة، ذكر مواضعه في غيرها من كتب الحديث المشهورة الكثيرة.  </a:t>
            </a:r>
            <a:endParaRPr lang="ar-SA" sz="32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>
              <a:defRPr/>
            </a:pP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د- </a:t>
            </a: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وقد يكرر تخريج الحديث لغرض، أو ذهول عن كونه تقدم تخريجه</a:t>
            </a:r>
            <a:r>
              <a:rPr lang="ar-SA" sz="3200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13145929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671691"/>
            <a:ext cx="842493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ar-SA" sz="3600" b="1" dirty="0" smtClean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5- </a:t>
            </a:r>
            <a:r>
              <a:rPr lang="ar-SA" sz="3600" b="1" dirty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طريقته في عرض التخريج: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أ- </a:t>
            </a:r>
            <a:r>
              <a:rPr lang="ar-SA" sz="3600" b="1" dirty="0">
                <a:latin typeface="Traditional Arabic" pitchFamily="18" charset="-78"/>
                <a:cs typeface="Traditional Arabic" pitchFamily="18" charset="-78"/>
              </a:rPr>
              <a:t>أنه يذكر طرف الحديث الذي في الإحياء، وصحابيه، ومخرجه، ثم يبيّن صحته أو حسنه أو ضعفه.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ب- </a:t>
            </a:r>
            <a:r>
              <a:rPr lang="ar-SA" sz="3600" b="1" dirty="0">
                <a:latin typeface="Traditional Arabic" pitchFamily="18" charset="-78"/>
                <a:cs typeface="Traditional Arabic" pitchFamily="18" charset="-78"/>
              </a:rPr>
              <a:t>إذا لم يكن للحديث أصل في كتب السنة، قال: لا أصل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له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ج- وأحياناً </a:t>
            </a:r>
            <a:r>
              <a:rPr lang="ar-SA" sz="3600" b="1" dirty="0">
                <a:latin typeface="Traditional Arabic" pitchFamily="18" charset="-78"/>
                <a:cs typeface="Traditional Arabic" pitchFamily="18" charset="-78"/>
              </a:rPr>
              <a:t>يقول: لا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أعرفه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، إذا لم يكن قد اطلع عليه في كتب السنة.</a:t>
            </a:r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>
              <a:defRPr/>
            </a:pPr>
            <a:r>
              <a:rPr lang="ar-SA" sz="3600" b="1" dirty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6- </a:t>
            </a:r>
            <a:r>
              <a:rPr lang="ar-SA" sz="3600" b="1" dirty="0" smtClean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قيمة الكتاب: </a:t>
            </a:r>
            <a:r>
              <a:rPr lang="ar-SA" sz="3600" b="1" dirty="0" smtClean="0">
                <a:latin typeface="Traditional Arabic" pitchFamily="18" charset="-78"/>
                <a:cs typeface="Traditional Arabic"/>
              </a:rPr>
              <a:t>هذا الكتاب مفيد </a:t>
            </a:r>
            <a:r>
              <a:rPr lang="ar-SA" sz="3600" b="1" dirty="0">
                <a:latin typeface="Traditional Arabic" pitchFamily="18" charset="-78"/>
                <a:cs typeface="Traditional Arabic"/>
              </a:rPr>
              <a:t>جدًّا، </a:t>
            </a:r>
            <a:r>
              <a:rPr lang="ar-SA" sz="3600" b="1" dirty="0" err="1" smtClean="0">
                <a:latin typeface="Traditional Arabic" pitchFamily="18" charset="-78"/>
                <a:cs typeface="Traditional Arabic" pitchFamily="18" charset="-78"/>
              </a:rPr>
              <a:t>والتخريجات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التي اشتمل عليها مهمة للغاية ؛ لماذا؟</a:t>
            </a:r>
          </a:p>
          <a:p>
            <a:pPr algn="just">
              <a:defRPr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3600" b="1" dirty="0">
                <a:latin typeface="Traditional Arabic" pitchFamily="18" charset="-78"/>
                <a:cs typeface="Traditional Arabic" pitchFamily="18" charset="-78"/>
              </a:rPr>
              <a:t>لأن كتاب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«إحياء </a:t>
            </a:r>
            <a:r>
              <a:rPr lang="ar-SA" sz="3600" b="1" dirty="0">
                <a:latin typeface="Traditional Arabic" pitchFamily="18" charset="-78"/>
                <a:cs typeface="Traditional Arabic" pitchFamily="18" charset="-78"/>
              </a:rPr>
              <a:t>علوم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الدين» </a:t>
            </a:r>
            <a:r>
              <a:rPr lang="ar-SA" sz="3600" b="1" dirty="0">
                <a:latin typeface="Traditional Arabic" pitchFamily="18" charset="-78"/>
                <a:cs typeface="Traditional Arabic" pitchFamily="18" charset="-78"/>
              </a:rPr>
              <a:t>يشتمل على كثير من الأحاديث الضعيفة والموضوعة، فبينها التخريج وميزها بشكل مختصر، وبعبارة سهلة واضحة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.</a:t>
            </a:r>
            <a:endParaRPr lang="ar-SA" sz="36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28633287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95536" y="764704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ar-SA" sz="3600" b="1" u="sng" dirty="0" smtClean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نموذج </a:t>
            </a:r>
            <a:r>
              <a:rPr lang="ar-SA" sz="3600" b="1" u="sng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من </a:t>
            </a:r>
            <a:r>
              <a:rPr lang="ar-SA" sz="3600" b="1" u="sng" smtClean="0">
                <a:solidFill>
                  <a:schemeClr val="accent1"/>
                </a:solidFill>
                <a:latin typeface="Traditional Arabic" pitchFamily="18" charset="-78"/>
                <a:cs typeface="Traditional Arabic" pitchFamily="18" charset="-78"/>
              </a:rPr>
              <a:t>الكتاب</a:t>
            </a:r>
            <a:endParaRPr lang="ar-SA" sz="3600" b="1" u="sng" dirty="0" smtClean="0">
              <a:solidFill>
                <a:schemeClr val="accent1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algn="just">
              <a:buFont typeface="Wingdings" pitchFamily="2" charset="2"/>
              <a:buNone/>
              <a:defRPr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في </a:t>
            </a:r>
            <a:r>
              <a:rPr lang="ar-SA" sz="3600" b="1" dirty="0">
                <a:latin typeface="Traditional Arabic" pitchFamily="18" charset="-78"/>
                <a:cs typeface="Traditional Arabic" pitchFamily="18" charset="-78"/>
              </a:rPr>
              <a:t>كتاب الطهارة، وهو حَدِيث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: “خلق </a:t>
            </a:r>
            <a:r>
              <a:rPr lang="ar-SA" sz="3600" b="1" dirty="0">
                <a:latin typeface="Traditional Arabic" pitchFamily="18" charset="-78"/>
                <a:cs typeface="Traditional Arabic" pitchFamily="18" charset="-78"/>
              </a:rPr>
              <a:t>الله المَاء طهُورا لَا يُنجسهُ شيءْ، إِلَّا مَا غيّر لَونه أَو طعمه أَو رِيحه“،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قال </a:t>
            </a:r>
            <a:r>
              <a:rPr lang="ar-SA" sz="3600" b="1" dirty="0" smtClean="0">
                <a:latin typeface="Traditional Arabic" pitchFamily="18" charset="-78"/>
                <a:cs typeface="Traditional Arabic"/>
              </a:rPr>
              <a:t>العراقي: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ar-SA" sz="3600" b="1" dirty="0" smtClean="0">
                <a:latin typeface="Traditional Arabic" pitchFamily="18" charset="-78"/>
                <a:cs typeface="Traditional Arabic"/>
              </a:rPr>
              <a:t>«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أخرجه </a:t>
            </a:r>
            <a:r>
              <a:rPr lang="ar-SA" sz="3600" b="1" dirty="0">
                <a:latin typeface="Traditional Arabic" pitchFamily="18" charset="-78"/>
                <a:cs typeface="Traditional Arabic" pitchFamily="18" charset="-78"/>
              </a:rPr>
              <a:t>ابْن مَاجَه، من حَدِيث أبي </a:t>
            </a:r>
            <a:r>
              <a:rPr lang="ar-SA" sz="3600" b="1" dirty="0" err="1">
                <a:latin typeface="Traditional Arabic" pitchFamily="18" charset="-78"/>
                <a:cs typeface="Traditional Arabic" pitchFamily="18" charset="-78"/>
              </a:rPr>
              <a:t>أُمَامَة</a:t>
            </a:r>
            <a:r>
              <a:rPr lang="ar-SA" sz="3600" b="1" dirty="0">
                <a:latin typeface="Traditional Arabic" pitchFamily="18" charset="-78"/>
                <a:cs typeface="Traditional Arabic" pitchFamily="18" charset="-78"/>
              </a:rPr>
              <a:t> رضي الله عنه بِإِسْنَاد ضَعِيف، </a:t>
            </a:r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>
              <a:buFont typeface="Wingdings" pitchFamily="2" charset="2"/>
              <a:buNone/>
              <a:defRPr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وَقد </a:t>
            </a:r>
            <a:r>
              <a:rPr lang="ar-SA" sz="3600" b="1" dirty="0">
                <a:latin typeface="Traditional Arabic" pitchFamily="18" charset="-78"/>
                <a:cs typeface="Traditional Arabic" pitchFamily="18" charset="-78"/>
              </a:rPr>
              <a:t>رَوَاهُ بِدُونِ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الِاسْتِثْنَاء: </a:t>
            </a:r>
            <a:r>
              <a:rPr lang="ar-SA" sz="3600" b="1" dirty="0">
                <a:latin typeface="Traditional Arabic" pitchFamily="18" charset="-78"/>
                <a:cs typeface="Traditional Arabic" pitchFamily="18" charset="-78"/>
              </a:rPr>
              <a:t>أَبُو دَاوُد، وَالنَّسَائِيّ، وَالتِّرْمِذِيّ، من حَدِيث أبي سعيد رضي الله عنه، </a:t>
            </a:r>
            <a:endParaRPr lang="ar-SA" sz="3600" b="1" dirty="0" smtClean="0">
              <a:latin typeface="Traditional Arabic" pitchFamily="18" charset="-78"/>
              <a:cs typeface="Traditional Arabic" pitchFamily="18" charset="-78"/>
            </a:endParaRPr>
          </a:p>
          <a:p>
            <a:pPr algn="just">
              <a:buFont typeface="Wingdings" pitchFamily="2" charset="2"/>
              <a:buNone/>
              <a:defRPr/>
            </a:pP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وَصَححهُ </a:t>
            </a:r>
            <a:r>
              <a:rPr lang="ar-SA" sz="3600" b="1" dirty="0">
                <a:latin typeface="Traditional Arabic" pitchFamily="18" charset="-78"/>
                <a:cs typeface="Traditional Arabic" pitchFamily="18" charset="-78"/>
              </a:rPr>
              <a:t>أَبُو دَاوُد، </a:t>
            </a:r>
            <a:r>
              <a:rPr lang="ar-SA" sz="3600" b="1" dirty="0" smtClean="0">
                <a:latin typeface="Traditional Arabic" pitchFamily="18" charset="-78"/>
                <a:cs typeface="Traditional Arabic" pitchFamily="18" charset="-78"/>
              </a:rPr>
              <a:t>وَغَيره» .</a:t>
            </a:r>
            <a:endParaRPr lang="ar-SA" sz="36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9386961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</a:rPr>
              <a:t>والسلام عليكم ورحمة الله وبركاته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200224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1917</TotalTime>
  <Words>2713</Words>
  <Application>Microsoft Office PowerPoint</Application>
  <PresentationFormat>عرض على الشاشة (3:4)‏</PresentationFormat>
  <Paragraphs>167</Paragraphs>
  <Slides>34</Slides>
  <Notes>8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34</vt:i4>
      </vt:variant>
    </vt:vector>
  </HeadingPairs>
  <TitlesOfParts>
    <vt:vector size="35" baseType="lpstr">
      <vt:lpstr>تدفق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adel</dc:creator>
  <cp:lastModifiedBy>user</cp:lastModifiedBy>
  <cp:revision>182</cp:revision>
  <dcterms:created xsi:type="dcterms:W3CDTF">2013-03-29T21:45:20Z</dcterms:created>
  <dcterms:modified xsi:type="dcterms:W3CDTF">2014-09-13T20:44:22Z</dcterms:modified>
</cp:coreProperties>
</file>