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336" r:id="rId3"/>
    <p:sldId id="294" r:id="rId4"/>
    <p:sldId id="337" r:id="rId5"/>
    <p:sldId id="289" r:id="rId6"/>
    <p:sldId id="344" r:id="rId7"/>
    <p:sldId id="290" r:id="rId8"/>
    <p:sldId id="341" r:id="rId9"/>
    <p:sldId id="332" r:id="rId10"/>
    <p:sldId id="259" r:id="rId11"/>
    <p:sldId id="317" r:id="rId12"/>
    <p:sldId id="333" r:id="rId13"/>
    <p:sldId id="318" r:id="rId14"/>
    <p:sldId id="261" r:id="rId15"/>
    <p:sldId id="297" r:id="rId16"/>
    <p:sldId id="342" r:id="rId17"/>
    <p:sldId id="319" r:id="rId18"/>
    <p:sldId id="303" r:id="rId19"/>
    <p:sldId id="295" r:id="rId20"/>
    <p:sldId id="326" r:id="rId21"/>
    <p:sldId id="264" r:id="rId22"/>
    <p:sldId id="265" r:id="rId23"/>
    <p:sldId id="345" r:id="rId24"/>
    <p:sldId id="321" r:id="rId25"/>
    <p:sldId id="340" r:id="rId26"/>
    <p:sldId id="266" r:id="rId27"/>
    <p:sldId id="267" r:id="rId28"/>
    <p:sldId id="268" r:id="rId29"/>
    <p:sldId id="343" r:id="rId30"/>
    <p:sldId id="339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 varScale="1">
        <p:scale>
          <a:sx n="66" d="100"/>
          <a:sy n="66" d="100"/>
        </p:scale>
        <p:origin x="-162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11/23/1435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18457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/>
              <a:t>أستاذ 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المحاضرة الثالثة</a:t>
            </a: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843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/>
          </a:bodyPr>
          <a:lstStyle/>
          <a:p>
            <a:pPr algn="ctr"/>
            <a:endParaRPr lang="ar-SA" sz="4000" b="1" dirty="0" smtClean="0"/>
          </a:p>
          <a:p>
            <a:pPr algn="ctr"/>
            <a:endParaRPr lang="ar-SA" sz="4000" b="1" dirty="0"/>
          </a:p>
          <a:p>
            <a:pPr algn="ctr"/>
            <a:r>
              <a:rPr lang="ar-SA" sz="4000" b="1" dirty="0" smtClean="0"/>
              <a:t>عنوان </a:t>
            </a:r>
            <a:r>
              <a:rPr lang="ar-SA" sz="4000" b="1" dirty="0"/>
              <a:t>هذه المحاضرة :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(</a:t>
            </a:r>
            <a:r>
              <a:rPr lang="ar-SA" sz="4400" b="1" dirty="0">
                <a:solidFill>
                  <a:srgbClr val="FF0000"/>
                </a:solidFill>
              </a:rPr>
              <a:t>قواعد وضوابط في </a:t>
            </a:r>
            <a:r>
              <a:rPr lang="ar-SA" sz="4400" b="1" dirty="0" smtClean="0">
                <a:solidFill>
                  <a:srgbClr val="FF0000"/>
                </a:solidFill>
              </a:rPr>
              <a:t>التخريج)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7854696" cy="5472608"/>
          </a:xfrm>
        </p:spPr>
        <p:txBody>
          <a:bodyPr>
            <a:normAutofit/>
          </a:bodyPr>
          <a:lstStyle/>
          <a:p>
            <a:r>
              <a:rPr lang="ar-SA" sz="3200" u="sng" dirty="0" smtClean="0"/>
              <a:t>وفيه ما يلي:</a:t>
            </a:r>
          </a:p>
          <a:p>
            <a:r>
              <a:rPr lang="ar-SA" sz="3600" b="1" dirty="0">
                <a:solidFill>
                  <a:srgbClr val="FF0000"/>
                </a:solidFill>
              </a:rPr>
              <a:t>أولًا: بيان فروق </a:t>
            </a:r>
            <a:r>
              <a:rPr lang="ar-SA" sz="3600" b="1" dirty="0" smtClean="0">
                <a:solidFill>
                  <a:srgbClr val="FF0000"/>
                </a:solidFill>
              </a:rPr>
              <a:t>المتن. 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rgbClr val="FF0000"/>
                </a:solidFill>
              </a:rPr>
              <a:t>ثانيًا: بيان درجة </a:t>
            </a:r>
            <a:r>
              <a:rPr lang="ar-SA" sz="3600" b="1" dirty="0" smtClean="0">
                <a:solidFill>
                  <a:srgbClr val="FF0000"/>
                </a:solidFill>
              </a:rPr>
              <a:t>النص.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rgbClr val="FF0000"/>
                </a:solidFill>
              </a:rPr>
              <a:t>ثالثًا: التخريج الإجمالي </a:t>
            </a:r>
            <a:r>
              <a:rPr lang="ar-SA" sz="3600" b="1" dirty="0" smtClean="0">
                <a:solidFill>
                  <a:srgbClr val="FF0000"/>
                </a:solidFill>
              </a:rPr>
              <a:t>والتفصيلي. 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rgbClr val="FF0000"/>
                </a:solidFill>
              </a:rPr>
              <a:t>رابعًا: تقسيم مصادر </a:t>
            </a:r>
            <a:r>
              <a:rPr lang="ar-SA" sz="3600" b="1" dirty="0" smtClean="0">
                <a:solidFill>
                  <a:srgbClr val="FF0000"/>
                </a:solidFill>
              </a:rPr>
              <a:t>التخريج.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rgbClr val="FF0000"/>
                </a:solidFill>
              </a:rPr>
              <a:t>خامسًا: تحديد المصادر التي يعزو إليها </a:t>
            </a:r>
            <a:r>
              <a:rPr lang="ar-SA" sz="3600" b="1" dirty="0" smtClean="0">
                <a:solidFill>
                  <a:srgbClr val="FF0000"/>
                </a:solidFill>
              </a:rPr>
              <a:t>التخريج.</a:t>
            </a:r>
            <a:endParaRPr lang="ar-SA" sz="3600" b="1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rgbClr val="FF0000"/>
                </a:solidFill>
              </a:rPr>
              <a:t>سادسًا: ترتيب مصادر </a:t>
            </a:r>
            <a:r>
              <a:rPr lang="ar-SA" sz="3600" b="1" dirty="0" smtClean="0">
                <a:solidFill>
                  <a:srgbClr val="FF0000"/>
                </a:solidFill>
              </a:rPr>
              <a:t>التخريج.</a:t>
            </a:r>
            <a:endParaRPr lang="en-US" sz="3600" b="1" dirty="0">
              <a:solidFill>
                <a:srgbClr val="FF0000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161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98015"/>
            <a:ext cx="8029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أولًا: </a:t>
            </a:r>
            <a:r>
              <a:rPr lang="ar-SA" sz="3200" b="1" u="sng" dirty="0">
                <a:solidFill>
                  <a:srgbClr val="FF0000"/>
                </a:solidFill>
              </a:rPr>
              <a:t>بيان فروق المتن </a:t>
            </a:r>
            <a:endParaRPr lang="en-US" sz="3200" b="1" u="sng" dirty="0">
              <a:solidFill>
                <a:srgbClr val="FF0000"/>
              </a:solidFill>
            </a:endParaRPr>
          </a:p>
          <a:p>
            <a:pPr algn="justLow"/>
            <a:r>
              <a:rPr lang="ar-SA" sz="3200" dirty="0"/>
              <a:t>جرى التدوين العام للسنة وأقوال الصحابة والتابعين في عصر متأخر من الوقت الذي قيلت فيه .</a:t>
            </a:r>
            <a:endParaRPr lang="ar-SA" sz="3200" dirty="0" smtClean="0"/>
          </a:p>
          <a:p>
            <a:pPr algn="justLow"/>
            <a:r>
              <a:rPr lang="ar-SA" sz="3200" dirty="0" smtClean="0"/>
              <a:t>وكان الاعتماد </a:t>
            </a:r>
            <a:r>
              <a:rPr lang="ar-SA" sz="3200" dirty="0"/>
              <a:t>في الغالب على نقلها مشافهة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فإذا </a:t>
            </a:r>
            <a:r>
              <a:rPr lang="ar-SA" sz="3200" dirty="0"/>
              <a:t>أضيف إلى ذلك أن كثيراً من الرواة </a:t>
            </a:r>
            <a:r>
              <a:rPr lang="ar-SA" sz="3200" dirty="0" smtClean="0"/>
              <a:t>كانوا يروون </a:t>
            </a:r>
            <a:r>
              <a:rPr lang="ar-SA" sz="3200" dirty="0"/>
              <a:t>النصوص </a:t>
            </a:r>
            <a:r>
              <a:rPr lang="ar-SA" sz="3200" dirty="0" smtClean="0"/>
              <a:t>بالمعنى </a:t>
            </a:r>
            <a:r>
              <a:rPr lang="ar-SA" sz="3200" dirty="0"/>
              <a:t>أمكننا أن ندرك بسهولة السبب في وجود الاختلاف في ألفاظ الرواة في النص الواحد .</a:t>
            </a:r>
            <a:endParaRPr lang="en-US" sz="3200" b="1" dirty="0"/>
          </a:p>
          <a:p>
            <a:pPr algn="justLow"/>
            <a:r>
              <a:rPr lang="ar-SA" sz="3200" dirty="0"/>
              <a:t>ثم إذا عرفنا أهمية هذه النصوص واحتياج الأمة إليها في </a:t>
            </a:r>
            <a:r>
              <a:rPr lang="ar-SA" sz="3200" dirty="0" smtClean="0"/>
              <a:t>التشريع ...</a:t>
            </a:r>
          </a:p>
          <a:p>
            <a:pPr algn="justLow"/>
            <a:r>
              <a:rPr lang="ar-SA" sz="3200" dirty="0" smtClean="0"/>
              <a:t>أدركنا ضرورة </a:t>
            </a:r>
            <a:r>
              <a:rPr lang="ar-SA" sz="3200" dirty="0"/>
              <a:t>معرفة اختلاف ألفاظ الرواة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وهذا هو </a:t>
            </a:r>
            <a:r>
              <a:rPr lang="ar-SA" sz="3200" dirty="0"/>
              <a:t>المعبر عنه </a:t>
            </a:r>
            <a:r>
              <a:rPr lang="ar-SA" sz="3200" dirty="0" smtClean="0"/>
              <a:t>: ببيان </a:t>
            </a:r>
            <a:r>
              <a:rPr lang="ar-SA" sz="3200" dirty="0"/>
              <a:t>فروق المتن </a:t>
            </a:r>
            <a:r>
              <a:rPr lang="ar-SA" sz="3200" dirty="0" smtClean="0"/>
              <a:t>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23347" y="1268760"/>
            <a:ext cx="80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فمعنى </a:t>
            </a:r>
            <a:r>
              <a:rPr lang="ar-SA" sz="3200" b="1" dirty="0"/>
              <a:t>بيان فروق المتن </a:t>
            </a:r>
            <a:r>
              <a:rPr lang="ar-SA" sz="3200" b="1" dirty="0" smtClean="0"/>
              <a:t>إذن </a:t>
            </a:r>
            <a:r>
              <a:rPr lang="ar-SA" sz="3200" dirty="0" smtClean="0"/>
              <a:t>هو: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ذكر </a:t>
            </a:r>
            <a:r>
              <a:rPr lang="ar-SA" sz="3200" b="1" dirty="0">
                <a:solidFill>
                  <a:srgbClr val="FF0000"/>
                </a:solidFill>
              </a:rPr>
              <a:t>الاتفاق والاختلاف بين النص الذي أمام الباحث ويقوم بتخريجه </a:t>
            </a:r>
            <a:r>
              <a:rPr lang="ar-SA" sz="3200" b="1" dirty="0" smtClean="0">
                <a:solidFill>
                  <a:srgbClr val="FF0000"/>
                </a:solidFill>
              </a:rPr>
              <a:t>، وبين </a:t>
            </a:r>
            <a:r>
              <a:rPr lang="ar-SA" sz="3200" b="1" dirty="0">
                <a:solidFill>
                  <a:srgbClr val="FF0000"/>
                </a:solidFill>
              </a:rPr>
              <a:t>ما في المصدر الذي يعزو إليه 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0298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20688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</a:t>
            </a:r>
            <a:r>
              <a:rPr lang="ar-SA" sz="3200" b="1" dirty="0" smtClean="0"/>
              <a:t>بيان </a:t>
            </a:r>
            <a:r>
              <a:rPr lang="ar-SA" sz="3200" b="1" dirty="0"/>
              <a:t>فروق المتن تحكمه الضوابط التالية : </a:t>
            </a:r>
            <a:endParaRPr lang="en-US" sz="3200" b="1" dirty="0"/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أ- وضع </a:t>
            </a:r>
            <a:r>
              <a:rPr lang="ar-SA" sz="3200" b="1" dirty="0">
                <a:solidFill>
                  <a:srgbClr val="FF0000"/>
                </a:solidFill>
              </a:rPr>
              <a:t>ضابط </a:t>
            </a:r>
            <a:r>
              <a:rPr lang="ar-SA" sz="3200" b="1" dirty="0" smtClean="0">
                <a:solidFill>
                  <a:srgbClr val="FF0000"/>
                </a:solidFill>
              </a:rPr>
              <a:t>عام </a:t>
            </a:r>
            <a:r>
              <a:rPr lang="ar-SA" sz="3200" b="1" dirty="0">
                <a:solidFill>
                  <a:srgbClr val="FF0000"/>
                </a:solidFill>
              </a:rPr>
              <a:t>فيما ينبغي الاعتناء </a:t>
            </a:r>
            <a:r>
              <a:rPr lang="ar-SA" sz="3200" b="1" dirty="0" smtClean="0">
                <a:solidFill>
                  <a:srgbClr val="FF0000"/>
                </a:solidFill>
              </a:rPr>
              <a:t>به </a:t>
            </a:r>
            <a:r>
              <a:rPr lang="ar-SA" sz="3200" b="1" dirty="0">
                <a:solidFill>
                  <a:srgbClr val="FF0000"/>
                </a:solidFill>
              </a:rPr>
              <a:t>من هذه الاختلافات أمر غير ممكن .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dirty="0" smtClean="0"/>
              <a:t>والذي </a:t>
            </a:r>
            <a:r>
              <a:rPr lang="ar-SA" sz="3200" dirty="0"/>
              <a:t>يحكم هذا </a:t>
            </a:r>
            <a:r>
              <a:rPr lang="ar-SA" sz="3200" dirty="0" smtClean="0"/>
              <a:t>هو: نوع البحث </a:t>
            </a:r>
            <a:r>
              <a:rPr lang="ar-SA" sz="3200" dirty="0"/>
              <a:t>الذي </a:t>
            </a:r>
            <a:r>
              <a:rPr lang="ar-SA" sz="3200" dirty="0" smtClean="0"/>
              <a:t>فيه </a:t>
            </a:r>
            <a:r>
              <a:rPr lang="ar-SA" sz="3200" dirty="0"/>
              <a:t>تخريج ذلك النص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فإذا </a:t>
            </a:r>
            <a:r>
              <a:rPr lang="ar-SA" sz="3200" dirty="0"/>
              <a:t>كان الباحث في موضوع فقهي فلا شك أن مجال عنايته </a:t>
            </a:r>
            <a:r>
              <a:rPr lang="ar-SA" sz="3200" dirty="0" smtClean="0"/>
              <a:t>ألفاظ </a:t>
            </a:r>
            <a:r>
              <a:rPr lang="ar-SA" sz="3200" dirty="0"/>
              <a:t>النص التي تستنبط </a:t>
            </a:r>
            <a:r>
              <a:rPr lang="ar-SA" sz="3200" dirty="0" smtClean="0"/>
              <a:t>منها </a:t>
            </a:r>
            <a:r>
              <a:rPr lang="ar-SA" sz="3200" dirty="0"/>
              <a:t>الأحكام ، وعلى الأخص ما يتعلق بموضوعه الذي يبحث فيه .</a:t>
            </a:r>
            <a:endParaRPr lang="ar-SA" sz="3200" dirty="0" smtClean="0"/>
          </a:p>
          <a:p>
            <a:pPr algn="justLow"/>
            <a:r>
              <a:rPr lang="ar-SA" sz="3200" dirty="0" smtClean="0"/>
              <a:t>وكمثال </a:t>
            </a:r>
            <a:r>
              <a:rPr lang="ar-SA" sz="3200" dirty="0"/>
              <a:t>على هذا </a:t>
            </a:r>
            <a:r>
              <a:rPr lang="ar-SA" sz="3200" dirty="0" smtClean="0"/>
              <a:t>فإن بعض </a:t>
            </a:r>
            <a:r>
              <a:rPr lang="ar-SA" sz="3200" dirty="0"/>
              <a:t>الأئمة نقد ا</a:t>
            </a:r>
            <a:r>
              <a:rPr lang="ar-SA" sz="3200" dirty="0" smtClean="0"/>
              <a:t>لبيهقي </a:t>
            </a:r>
            <a:r>
              <a:rPr lang="ar-SA" sz="3200" dirty="0"/>
              <a:t>عند روايته حديث : </a:t>
            </a:r>
            <a:r>
              <a:rPr lang="ar-SA" sz="3200" dirty="0" smtClean="0"/>
              <a:t>«أيما </a:t>
            </a:r>
            <a:r>
              <a:rPr lang="ar-SA" sz="3200" dirty="0"/>
              <a:t>إهاب دبغ فقد </a:t>
            </a:r>
            <a:r>
              <a:rPr lang="ar-SA" sz="3200" dirty="0" smtClean="0"/>
              <a:t>طهر» ، </a:t>
            </a:r>
            <a:r>
              <a:rPr lang="ar-SA" sz="3200" dirty="0"/>
              <a:t>فإنه بعد أن </a:t>
            </a:r>
            <a:r>
              <a:rPr lang="ar-SA" sz="3200" dirty="0" smtClean="0"/>
              <a:t>رواه </a:t>
            </a:r>
            <a:r>
              <a:rPr lang="ar-SA" sz="3200" dirty="0"/>
              <a:t>بإسناده عزاه إلى </a:t>
            </a:r>
            <a:r>
              <a:rPr lang="ar-SA" sz="3200" dirty="0" smtClean="0"/>
              <a:t>(صحيح </a:t>
            </a:r>
            <a:r>
              <a:rPr lang="ar-SA" sz="3200" dirty="0"/>
              <a:t>مسلم </a:t>
            </a:r>
            <a:r>
              <a:rPr lang="ar-SA" sz="3200" dirty="0" smtClean="0"/>
              <a:t>) </a:t>
            </a:r>
            <a:r>
              <a:rPr lang="ar-SA" sz="3200" dirty="0"/>
              <a:t>مع أن الموجود في </a:t>
            </a:r>
            <a:r>
              <a:rPr lang="ar-SA" sz="3200" dirty="0" smtClean="0"/>
              <a:t>(صحيح </a:t>
            </a:r>
            <a:r>
              <a:rPr lang="ar-SA" sz="3200" dirty="0"/>
              <a:t>مسلم ))</a:t>
            </a:r>
            <a:r>
              <a:rPr lang="ar-SA" sz="3200" b="1" dirty="0"/>
              <a:t> </a:t>
            </a:r>
            <a:r>
              <a:rPr lang="ar-SA" sz="3200" dirty="0" smtClean="0"/>
              <a:t>هو</a:t>
            </a:r>
            <a:r>
              <a:rPr lang="ar-SA" sz="3200" b="1" dirty="0" smtClean="0"/>
              <a:t> </a:t>
            </a:r>
            <a:r>
              <a:rPr lang="ar-SA" sz="3200" dirty="0" smtClean="0"/>
              <a:t>بلفظ</a:t>
            </a:r>
            <a:r>
              <a:rPr lang="ar-SA" sz="3200" b="1" dirty="0" smtClean="0"/>
              <a:t> </a:t>
            </a:r>
            <a:r>
              <a:rPr lang="ar-SA" sz="3200" b="1" dirty="0"/>
              <a:t>: </a:t>
            </a:r>
            <a:r>
              <a:rPr lang="ar-SA" sz="3200" dirty="0" smtClean="0"/>
              <a:t>«إذا </a:t>
            </a:r>
            <a:r>
              <a:rPr lang="ar-SA" sz="3200" dirty="0"/>
              <a:t>دبغ الإهاب فقد </a:t>
            </a:r>
            <a:r>
              <a:rPr lang="ar-SA" sz="3200" dirty="0" smtClean="0"/>
              <a:t>طهر» ، وبين </a:t>
            </a:r>
            <a:r>
              <a:rPr lang="ar-SA" sz="3200" dirty="0"/>
              <a:t>اللفظين فرق كبير من جهة </a:t>
            </a:r>
            <a:r>
              <a:rPr lang="ar-SA" sz="3200" dirty="0" smtClean="0"/>
              <a:t>الحكم الفقهي.</a:t>
            </a:r>
            <a:endParaRPr lang="en-US" sz="32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80728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ولهذا فلو </a:t>
            </a:r>
            <a:r>
              <a:rPr lang="ar-SA" sz="3200" dirty="0"/>
              <a:t>كان الباحث يخرج نصوص كتاب </a:t>
            </a:r>
            <a:r>
              <a:rPr lang="ar-SA" sz="3200" dirty="0" smtClean="0"/>
              <a:t>في (غريب الحديث) </a:t>
            </a:r>
            <a:r>
              <a:rPr lang="ar-SA" sz="3200" dirty="0"/>
              <a:t>فإن عليه أن يعتني بهذا الجانب في بيان فروق </a:t>
            </a:r>
            <a:r>
              <a:rPr lang="ar-SA" sz="3200" dirty="0" smtClean="0"/>
              <a:t>المتن.</a:t>
            </a:r>
          </a:p>
          <a:p>
            <a:pPr algn="justLow"/>
            <a:r>
              <a:rPr lang="ar-SA" sz="3200" dirty="0" smtClean="0"/>
              <a:t>وكذا </a:t>
            </a:r>
            <a:r>
              <a:rPr lang="ar-SA" sz="3200" dirty="0"/>
              <a:t>لو كان يخرج نصاَ جرى مجرى المثل </a:t>
            </a:r>
            <a:r>
              <a:rPr lang="ar-SA" sz="3200" dirty="0" smtClean="0"/>
              <a:t>فإن عليه </a:t>
            </a:r>
            <a:r>
              <a:rPr lang="ar-SA" sz="3200" dirty="0"/>
              <a:t>أن يوليه عناية تخدم الغرض الذي من أجله سيق </a:t>
            </a:r>
            <a:r>
              <a:rPr lang="ar-SA" sz="3200" dirty="0" smtClean="0"/>
              <a:t>النص، </a:t>
            </a:r>
            <a:r>
              <a:rPr lang="ar-SA" sz="3200" dirty="0"/>
              <a:t>وهو جريانه مجرى المثل .</a:t>
            </a:r>
            <a:endParaRPr lang="en-US" sz="3200" b="1" dirty="0"/>
          </a:p>
          <a:p>
            <a:pPr algn="justLow"/>
            <a:r>
              <a:rPr lang="ar-SA" sz="3200" b="1" dirty="0"/>
              <a:t>والخلاصة أن هذا الأمر منوط بفقه الباحث في التخريج وبخبرته وكثرة مرانه </a:t>
            </a:r>
            <a:r>
              <a:rPr lang="ar-SA" sz="3200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9861667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9430" y="1124744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ب- من </a:t>
            </a:r>
            <a:r>
              <a:rPr lang="ar-SA" sz="3200" b="1" dirty="0">
                <a:solidFill>
                  <a:srgbClr val="FF0000"/>
                </a:solidFill>
              </a:rPr>
              <a:t>فقه التخريج أن لا يلتزم الباحث تفصيل </a:t>
            </a:r>
            <a:r>
              <a:rPr lang="ar-SA" sz="3200" b="1" dirty="0" smtClean="0">
                <a:solidFill>
                  <a:srgbClr val="FF0000"/>
                </a:solidFill>
              </a:rPr>
              <a:t>ببيان </a:t>
            </a:r>
            <a:r>
              <a:rPr lang="ar-SA" sz="3200" b="1" dirty="0">
                <a:solidFill>
                  <a:srgbClr val="FF0000"/>
                </a:solidFill>
              </a:rPr>
              <a:t>فروق المتن </a:t>
            </a:r>
            <a:r>
              <a:rPr lang="ar-SA" sz="3200" b="1" dirty="0" smtClean="0">
                <a:solidFill>
                  <a:srgbClr val="FF0000"/>
                </a:solidFill>
              </a:rPr>
              <a:t>على التفصيل ، بل يفعل </a:t>
            </a:r>
            <a:r>
              <a:rPr lang="ar-SA" sz="3200" b="1" dirty="0">
                <a:solidFill>
                  <a:srgbClr val="FF0000"/>
                </a:solidFill>
              </a:rPr>
              <a:t>ذلك بحسب الحاجة .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dirty="0" smtClean="0"/>
              <a:t>ولكن </a:t>
            </a:r>
            <a:r>
              <a:rPr lang="ar-SA" sz="3200" dirty="0"/>
              <a:t>ما يتركه الباحث دون تفصيل عليه أن يفعله على طريق </a:t>
            </a:r>
            <a:r>
              <a:rPr lang="ar-SA" sz="3200" dirty="0" smtClean="0"/>
              <a:t>الإجمال .</a:t>
            </a:r>
          </a:p>
          <a:p>
            <a:pPr algn="justLow"/>
            <a:r>
              <a:rPr lang="ar-SA" sz="3200" dirty="0" smtClean="0"/>
              <a:t>وقد </a:t>
            </a:r>
            <a:r>
              <a:rPr lang="ar-SA" sz="3200" dirty="0"/>
              <a:t>يجمع بين الأمرين : يفصل شيئاً ويجمل ما بقي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وهذا </a:t>
            </a:r>
            <a:r>
              <a:rPr lang="ar-SA" sz="3200" dirty="0"/>
              <a:t>أيضاً راجع إلى فقه المخرج ودرايته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 مصطلحات في </a:t>
            </a:r>
            <a:r>
              <a:rPr lang="ar-SA" sz="3200" b="1" dirty="0" smtClean="0">
                <a:solidFill>
                  <a:schemeClr val="accent1"/>
                </a:solidFill>
              </a:rPr>
              <a:t>بيان فروق المتن: </a:t>
            </a:r>
          </a:p>
          <a:p>
            <a:pPr algn="justLow"/>
            <a:r>
              <a:rPr lang="ar-SA" sz="3200" dirty="0"/>
              <a:t>وقد استخدم الأئمة والباحثون مصطلحات في بيانهم لفروق المتن والاتفاق والاختلاف بطريقة مجملة ، يختار منها الباحث ما يناسب النص الذي معه </a:t>
            </a:r>
            <a:r>
              <a:rPr lang="ar-SA" sz="3200" dirty="0" smtClean="0"/>
              <a:t>.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977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ومن </a:t>
            </a:r>
            <a:r>
              <a:rPr lang="ar-SA" sz="3200" dirty="0"/>
              <a:t>هذه المصطلحات :</a:t>
            </a:r>
            <a:endParaRPr lang="en-US" sz="3200" b="1" dirty="0"/>
          </a:p>
          <a:p>
            <a:pPr algn="justLow"/>
            <a:r>
              <a:rPr lang="ar-SA" sz="3200" b="1" dirty="0"/>
              <a:t>1- بلفظه : </a:t>
            </a:r>
            <a:r>
              <a:rPr lang="ar-SA" sz="3200" dirty="0" smtClean="0"/>
              <a:t>يستعملها الباحث إذا </a:t>
            </a:r>
            <a:r>
              <a:rPr lang="ar-SA" sz="3200" dirty="0"/>
              <a:t>كان النص الذي أمامه موافقاً للنص في المصدر الذي يعزو إليه .</a:t>
            </a:r>
            <a:endParaRPr lang="en-US" sz="3200" b="1" dirty="0"/>
          </a:p>
          <a:p>
            <a:pPr algn="justLow"/>
            <a:r>
              <a:rPr lang="ar-SA" sz="3200" b="1" dirty="0"/>
              <a:t>2- بنحوه : </a:t>
            </a:r>
            <a:r>
              <a:rPr lang="ar-SA" sz="3200" dirty="0"/>
              <a:t>إذا كان الاختلاف بين النص يسيراً .</a:t>
            </a:r>
            <a:endParaRPr lang="en-US" sz="3200" b="1" dirty="0"/>
          </a:p>
          <a:p>
            <a:pPr algn="justLow"/>
            <a:r>
              <a:rPr lang="ar-SA" sz="3200" b="1" dirty="0"/>
              <a:t>3- بمعناه : </a:t>
            </a:r>
            <a:r>
              <a:rPr lang="ar-SA" sz="3200" dirty="0"/>
              <a:t>إذا كان الاختلاف بين النصين واسعاً واتفقا في المعنى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مع </a:t>
            </a:r>
            <a:r>
              <a:rPr lang="ar-SA" sz="3200" dirty="0"/>
              <a:t>ملاحظة أن كثيراً من الأئمة يعبر بإحدى </a:t>
            </a:r>
            <a:r>
              <a:rPr lang="ar-SA" sz="3200" dirty="0" smtClean="0"/>
              <a:t>الكلمتين: (بنحوه، بمعناه) </a:t>
            </a:r>
            <a:r>
              <a:rPr lang="ar-SA" sz="3200" dirty="0"/>
              <a:t>في مقام الأخرى ، ولكن الباحثين في الوقت الحاضر مالوا إلى التدقيق ، ففرقوا بينهما كما </a:t>
            </a:r>
            <a:r>
              <a:rPr lang="ar-SA" sz="3200" dirty="0" smtClean="0"/>
              <a:t>سبق.</a:t>
            </a:r>
            <a:endParaRPr lang="en-US" sz="32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1" y="620688"/>
            <a:ext cx="792087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/>
              <a:t>4- مختصراً : </a:t>
            </a:r>
            <a:r>
              <a:rPr lang="ar-SA" sz="3200" dirty="0"/>
              <a:t>إذا كان النص في المصدر الذي يعزو إليه فيه اختصار وحذف بالنسبة للنص الذي أمام الباحث .</a:t>
            </a:r>
            <a:endParaRPr lang="en-US" sz="3200" b="1" dirty="0"/>
          </a:p>
          <a:p>
            <a:pPr algn="justLow"/>
            <a:r>
              <a:rPr lang="ar-SA" sz="3200" b="1" dirty="0"/>
              <a:t>5- مطولاً : </a:t>
            </a:r>
            <a:r>
              <a:rPr lang="ar-SA" sz="3200" dirty="0"/>
              <a:t>إذا كان النص في المصدر الذي يعزو إليه فيه طول في السياق بالنسبة للنص الذي أمام الباحث .</a:t>
            </a:r>
            <a:endParaRPr lang="en-US" sz="3200" b="1" dirty="0"/>
          </a:p>
          <a:p>
            <a:pPr algn="justLow"/>
            <a:r>
              <a:rPr lang="ar-SA" sz="3200" b="1" dirty="0"/>
              <a:t>6- في أثناء حديث : </a:t>
            </a:r>
            <a:r>
              <a:rPr lang="ar-SA" sz="3200" dirty="0"/>
              <a:t>إذا كان النص الذي أمام الباحث موجوداً في المصدر الذي يعزو إليه في ضمن حديث </a:t>
            </a:r>
            <a:r>
              <a:rPr lang="ar-SA" sz="3200" dirty="0" smtClean="0"/>
              <a:t>مطول.</a:t>
            </a:r>
            <a:endParaRPr lang="en-US" sz="3200" b="1" dirty="0"/>
          </a:p>
          <a:p>
            <a:pPr algn="justLow"/>
            <a:r>
              <a:rPr lang="ar-SA" sz="3200" dirty="0"/>
              <a:t>ويحتاج الباحث إلى دقة في استعمال هذا المصطلح ، إذ قد يشتبه عليه بمصطلح : مختصراً ، مع أن بينهما </a:t>
            </a:r>
            <a:r>
              <a:rPr lang="ar-SA" sz="3200" dirty="0" smtClean="0"/>
              <a:t>فرقًا:</a:t>
            </a:r>
          </a:p>
          <a:p>
            <a:pPr algn="justLow"/>
            <a:r>
              <a:rPr lang="ar-SA" sz="3200" dirty="0" smtClean="0"/>
              <a:t> </a:t>
            </a:r>
            <a:r>
              <a:rPr lang="ar-SA" sz="3200" dirty="0"/>
              <a:t>فالاختصار معناه أن الحديث واحد ووقع اختصار وحذف في السياق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وأما </a:t>
            </a:r>
            <a:r>
              <a:rPr lang="ar-SA" sz="3200" dirty="0"/>
              <a:t>الآخر فالحديث مختلف ، وقد لا يكون له علاقة </a:t>
            </a:r>
            <a:r>
              <a:rPr lang="ar-SA" sz="3200" dirty="0" smtClean="0"/>
              <a:t>لباقيه بالنص </a:t>
            </a:r>
            <a:r>
              <a:rPr lang="ar-SA" sz="3200" dirty="0"/>
              <a:t>الذي يخرجه الباحث 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8765867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836712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/>
              <a:t>7- في أوله </a:t>
            </a:r>
            <a:r>
              <a:rPr lang="ar-SA" sz="3200" b="1" dirty="0" smtClean="0"/>
              <a:t>- أو </a:t>
            </a:r>
            <a:r>
              <a:rPr lang="ar-SA" sz="3200" b="1" dirty="0"/>
              <a:t>في آخره </a:t>
            </a:r>
            <a:r>
              <a:rPr lang="ar-SA" sz="3200" b="1" dirty="0" smtClean="0"/>
              <a:t>- زيادة ، أو </a:t>
            </a:r>
            <a:r>
              <a:rPr lang="ar-SA" sz="3200" b="1" dirty="0"/>
              <a:t>قصة : </a:t>
            </a:r>
            <a:r>
              <a:rPr lang="ar-SA" sz="3200" dirty="0"/>
              <a:t>إذا كان الحديث بهذه الصفة في المصدر الذي يعزو إليه الباحث .</a:t>
            </a:r>
            <a:endParaRPr lang="en-US" sz="3200" b="1" dirty="0"/>
          </a:p>
          <a:p>
            <a:pPr algn="justLow"/>
            <a:r>
              <a:rPr lang="ar-SA" sz="3200" b="1" dirty="0"/>
              <a:t>8- مفرقاً : </a:t>
            </a:r>
            <a:r>
              <a:rPr lang="ar-SA" sz="3200" dirty="0"/>
              <a:t>إذا كان النص الذي أمام الباحث موجوداً في المصدر الذي يعزو إليه في أماكن متفرقة في الكتاب ، في كل مكان جزء من الحديث </a:t>
            </a:r>
            <a:r>
              <a:rPr lang="ar-SA" sz="3200" dirty="0" smtClean="0"/>
              <a:t>، وفي </a:t>
            </a:r>
            <a:r>
              <a:rPr lang="ar-SA" sz="3200" dirty="0"/>
              <a:t>مجموعها النص كله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/>
              <a:t>وفي كثير من الأحيان يجمع الباحث بين مصطلحين عند الحاجة إلى هذا ، فيقول مثلاً : أخرجه أحمد ... مختصراً في أثناء حديث ، أو بلفظه وفي آخره قصة أو بمعناه مطولاً </a:t>
            </a:r>
            <a:r>
              <a:rPr lang="ar-SA" sz="3200" dirty="0" smtClean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8307407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92696"/>
            <a:ext cx="792087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ثانيًا: </a:t>
            </a:r>
            <a:r>
              <a:rPr lang="ar-SA" sz="3200" b="1" u="sng" dirty="0">
                <a:solidFill>
                  <a:srgbClr val="FF0000"/>
                </a:solidFill>
              </a:rPr>
              <a:t>بيان درجة </a:t>
            </a:r>
            <a:r>
              <a:rPr lang="ar-SA" sz="3200" b="1" u="sng" dirty="0" smtClean="0">
                <a:solidFill>
                  <a:srgbClr val="FF0000"/>
                </a:solidFill>
              </a:rPr>
              <a:t>النص</a:t>
            </a:r>
            <a:endParaRPr lang="en-US" sz="3200" b="1" u="sng" dirty="0">
              <a:solidFill>
                <a:srgbClr val="FF0000"/>
              </a:solidFill>
            </a:endParaRPr>
          </a:p>
          <a:p>
            <a:pPr algn="justLow"/>
            <a:r>
              <a:rPr lang="ar-SA" sz="3200" dirty="0"/>
              <a:t>لا تحتاج </a:t>
            </a:r>
            <a:r>
              <a:rPr lang="ar-SA" sz="3200" dirty="0" smtClean="0"/>
              <a:t>جميع النصوص إلى </a:t>
            </a:r>
            <a:r>
              <a:rPr lang="ar-SA" sz="3200" dirty="0"/>
              <a:t>بيان درجتها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فمن </a:t>
            </a:r>
            <a:r>
              <a:rPr lang="ar-SA" sz="3200" dirty="0"/>
              <a:t>النصوص ما يغني عزوه إلى مصادره عن بيان درجته ، فالعزو إلى </a:t>
            </a:r>
            <a:r>
              <a:rPr lang="ar-SA" sz="3200" dirty="0" smtClean="0"/>
              <a:t>«صحيح البخاري» </a:t>
            </a:r>
            <a:r>
              <a:rPr lang="ar-SA" sz="3200" dirty="0"/>
              <a:t>و </a:t>
            </a:r>
            <a:r>
              <a:rPr lang="ar-SA" sz="3200" dirty="0" smtClean="0"/>
              <a:t>«صحيح مسلم» كاف </a:t>
            </a:r>
            <a:r>
              <a:rPr lang="ar-SA" sz="3200" dirty="0"/>
              <a:t>في الدلالة على صحة النص ، وليس ذلك لغير هذين </a:t>
            </a:r>
            <a:r>
              <a:rPr lang="ar-SA" sz="3200" dirty="0" smtClean="0"/>
              <a:t>الكتابين.</a:t>
            </a:r>
          </a:p>
          <a:p>
            <a:pPr algn="justLow"/>
            <a:r>
              <a:rPr lang="ar-SA" sz="3200" dirty="0" smtClean="0"/>
              <a:t>مع </a:t>
            </a:r>
            <a:r>
              <a:rPr lang="ar-SA" sz="3200" dirty="0"/>
              <a:t>التنبيه إلى أن النص إذا كان حديثاً نبوياً فيتأكد من عزوه إلى أحد هذين الكتابين أنه فيه عن ذلك الصحابي الذي </a:t>
            </a:r>
            <a:r>
              <a:rPr lang="ar-SA" sz="3200" dirty="0" smtClean="0"/>
              <a:t>أمامه.</a:t>
            </a:r>
          </a:p>
          <a:p>
            <a:pPr algn="justLow"/>
            <a:r>
              <a:rPr lang="ar-SA" sz="3200" dirty="0" smtClean="0"/>
              <a:t>فقد </a:t>
            </a:r>
            <a:r>
              <a:rPr lang="ar-SA" sz="3200" dirty="0"/>
              <a:t>يكون الحديث عند الباحث عن صحابي وهو فيهما </a:t>
            </a:r>
            <a:r>
              <a:rPr lang="ar-SA" sz="3200" dirty="0" smtClean="0"/>
              <a:t> </a:t>
            </a:r>
            <a:r>
              <a:rPr lang="ar-SA" sz="3200" dirty="0"/>
              <a:t>أو في أحدهما عن صحابي آخر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وهذا </a:t>
            </a:r>
            <a:r>
              <a:rPr lang="ar-SA" sz="3200" dirty="0"/>
              <a:t>وإن كان يشمل غيرهما </a:t>
            </a:r>
            <a:r>
              <a:rPr lang="ar-SA" sz="3200" dirty="0" smtClean="0"/>
              <a:t>إلا </a:t>
            </a:r>
            <a:r>
              <a:rPr lang="ar-SA" sz="3200" dirty="0"/>
              <a:t>أنه فيهما </a:t>
            </a:r>
            <a:r>
              <a:rPr lang="ar-SA" sz="3200" dirty="0" err="1"/>
              <a:t>آكد</a:t>
            </a:r>
            <a:r>
              <a:rPr lang="ar-SA" sz="3200" dirty="0"/>
              <a:t> </a:t>
            </a:r>
            <a:r>
              <a:rPr lang="ar-SA" sz="3200" dirty="0" smtClean="0"/>
              <a:t>؛ </a:t>
            </a:r>
            <a:r>
              <a:rPr lang="ar-SA" sz="3200" dirty="0"/>
              <a:t>لأن مجرد العزو إليهما دال على صحة الحديث ، وقد يصح الحديث عن صحابي ولا يصح عن صحابي آخر 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1579283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/>
              <a:t>وفي مقابل التصحيح هناك كتب يدل على العزو إليها على أن النص موضوع على من نسب إليه أو ساقط الدرجة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وذلك مثل: </a:t>
            </a:r>
            <a:r>
              <a:rPr lang="ar-SA" sz="3200" dirty="0"/>
              <a:t>كتب الأحاديث الموضوعة كـ </a:t>
            </a:r>
            <a:r>
              <a:rPr lang="ar-SA" sz="3200" dirty="0" smtClean="0"/>
              <a:t>«الموضوعات» </a:t>
            </a:r>
            <a:r>
              <a:rPr lang="ar-SA" sz="3200" dirty="0"/>
              <a:t>لابن الجوزي </a:t>
            </a:r>
            <a:r>
              <a:rPr lang="ar-SA" sz="3200" dirty="0" smtClean="0"/>
              <a:t>، و«اللآلئ </a:t>
            </a:r>
            <a:r>
              <a:rPr lang="ar-SA" sz="3200" dirty="0"/>
              <a:t>المصنوعة في الأحاديث </a:t>
            </a:r>
            <a:r>
              <a:rPr lang="ar-SA" sz="3200" dirty="0" smtClean="0"/>
              <a:t>الموضوعة» </a:t>
            </a:r>
            <a:r>
              <a:rPr lang="ar-SA" sz="3200" dirty="0"/>
              <a:t>للسيوطي </a:t>
            </a:r>
            <a:r>
              <a:rPr lang="ar-SA" sz="3200" dirty="0" smtClean="0"/>
              <a:t>، و«العلل </a:t>
            </a:r>
            <a:r>
              <a:rPr lang="ar-SA" sz="3200" dirty="0"/>
              <a:t>المتناهية في الأحاديث </a:t>
            </a:r>
            <a:r>
              <a:rPr lang="ar-SA" sz="3200" dirty="0" smtClean="0"/>
              <a:t>الواهية» لابن </a:t>
            </a:r>
            <a:r>
              <a:rPr lang="ar-SA" sz="3200" dirty="0"/>
              <a:t>الجوزي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b="1" dirty="0"/>
              <a:t>وهذا النوع يحتاج إلى تحرٍ </a:t>
            </a:r>
            <a:r>
              <a:rPr lang="ar-SA" sz="3200" b="1" dirty="0" smtClean="0"/>
              <a:t>؛ خشية </a:t>
            </a:r>
            <a:r>
              <a:rPr lang="ar-SA" sz="3200" b="1" dirty="0"/>
              <a:t>أن يكون المؤلف لم </a:t>
            </a:r>
            <a:r>
              <a:rPr lang="ar-SA" sz="3200" b="1" dirty="0" smtClean="0"/>
              <a:t>يوافَق </a:t>
            </a:r>
            <a:r>
              <a:rPr lang="ar-SA" sz="3200" b="1" dirty="0"/>
              <a:t>على حكمه على النص . </a:t>
            </a:r>
            <a:endParaRPr lang="en-US" sz="32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908720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فإذا </a:t>
            </a:r>
            <a:r>
              <a:rPr lang="ar-SA" sz="3200" dirty="0"/>
              <a:t>لم يكن النص من أحد هذين النوعين فيحتاج حينئذ إلى بيان درجته </a:t>
            </a:r>
            <a:r>
              <a:rPr lang="ar-SA" sz="3200" dirty="0" smtClean="0"/>
              <a:t>غالبًا. </a:t>
            </a:r>
          </a:p>
          <a:p>
            <a:pPr algn="justLow"/>
            <a:r>
              <a:rPr lang="ar-SA" sz="3200" dirty="0" smtClean="0"/>
              <a:t>ولا </a:t>
            </a:r>
            <a:r>
              <a:rPr lang="ar-SA" sz="3200" dirty="0"/>
              <a:t>يخلو الباحث حينئذ من حالين </a:t>
            </a:r>
            <a:r>
              <a:rPr lang="ar-SA" sz="3200" dirty="0" smtClean="0"/>
              <a:t>:</a:t>
            </a:r>
            <a:endParaRPr lang="en-US" sz="3200" b="1" dirty="0"/>
          </a:p>
          <a:p>
            <a:pPr algn="justLow"/>
            <a:r>
              <a:rPr lang="ar-SA" sz="3200" b="1" dirty="0"/>
              <a:t>الأولى : أن يكون لديه القدرة على دراسة الأسانيد ولديه الرغبة والجرأة على الحكم </a:t>
            </a:r>
            <a:r>
              <a:rPr lang="ar-SA" sz="3200" b="1" dirty="0" smtClean="0"/>
              <a:t>عليها: </a:t>
            </a:r>
          </a:p>
          <a:p>
            <a:pPr algn="justLow"/>
            <a:r>
              <a:rPr lang="ar-SA" sz="3200" dirty="0" smtClean="0"/>
              <a:t>فهذا يحكم </a:t>
            </a:r>
            <a:r>
              <a:rPr lang="ar-SA" sz="3200" dirty="0"/>
              <a:t>بما </a:t>
            </a:r>
            <a:r>
              <a:rPr lang="ar-SA" sz="3200" dirty="0" smtClean="0"/>
              <a:t>أداه </a:t>
            </a:r>
            <a:r>
              <a:rPr lang="ar-SA" sz="3200" dirty="0"/>
              <a:t>إليه اجتهاده </a:t>
            </a:r>
            <a:r>
              <a:rPr lang="ar-SA" sz="3200" dirty="0" smtClean="0"/>
              <a:t>.</a:t>
            </a:r>
            <a:endParaRPr lang="en-US" sz="3200" b="1" dirty="0"/>
          </a:p>
          <a:p>
            <a:pPr algn="justLow"/>
            <a:r>
              <a:rPr lang="ar-SA" sz="3200" b="1" dirty="0"/>
              <a:t>الثانية : أن لا تكون لديه القدرة على الاجتهاد ، أو لديه القدرة ولكن يرى أن سد هذا الباب لئلا يلج منه من لا يحسنه كما هو حاصل الآن أولى من الاجتهاد </a:t>
            </a:r>
            <a:r>
              <a:rPr lang="ar-SA" sz="3200" b="1" dirty="0" smtClean="0"/>
              <a:t>: 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908720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فهذا </a:t>
            </a:r>
            <a:r>
              <a:rPr lang="ar-SA" sz="3200" dirty="0"/>
              <a:t>يبحث في كتب الأئمة الذين تكلموا على النصوص </a:t>
            </a:r>
            <a:r>
              <a:rPr lang="ar-SA" sz="3200" dirty="0" smtClean="0"/>
              <a:t>لعله يقف </a:t>
            </a:r>
            <a:r>
              <a:rPr lang="ar-SA" sz="3200" dirty="0"/>
              <a:t>على من ذكر درجة للنص الذي أمامه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وذلك </a:t>
            </a:r>
            <a:r>
              <a:rPr lang="ar-SA" sz="3200" dirty="0"/>
              <a:t>مثل كتب تخريج النصوص التي تكلم فيها الأئمة على النصوص تصحيحاً وتضعيفاً ، وجمعوا فيها أقوال من سبقهم </a:t>
            </a:r>
            <a:r>
              <a:rPr lang="ar-SA" sz="3200" dirty="0" smtClean="0"/>
              <a:t>كـ : «نصب الراية»  </a:t>
            </a:r>
            <a:r>
              <a:rPr lang="ar-SA" sz="3200" dirty="0" err="1"/>
              <a:t>للزيلعي</a:t>
            </a:r>
            <a:r>
              <a:rPr lang="ar-SA" sz="3200" dirty="0"/>
              <a:t> </a:t>
            </a:r>
            <a:r>
              <a:rPr lang="ar-SA" sz="3200" dirty="0" smtClean="0"/>
              <a:t>، و «التلخيص</a:t>
            </a:r>
            <a:r>
              <a:rPr lang="ar-SA" sz="3200" b="1" dirty="0" smtClean="0"/>
              <a:t> </a:t>
            </a:r>
            <a:r>
              <a:rPr lang="ar-SA" sz="3200" dirty="0" smtClean="0"/>
              <a:t>الحبير» </a:t>
            </a:r>
            <a:r>
              <a:rPr lang="ar-SA" sz="3200" dirty="0"/>
              <a:t>لابن حجر ، </a:t>
            </a:r>
            <a:r>
              <a:rPr lang="ar-SA" sz="3200" dirty="0" smtClean="0"/>
              <a:t>و«المقاصد الحسنة» </a:t>
            </a:r>
            <a:r>
              <a:rPr lang="ar-SA" sz="3200" dirty="0"/>
              <a:t>للسخاوي ، </a:t>
            </a:r>
            <a:r>
              <a:rPr lang="ar-SA" sz="3200" dirty="0" smtClean="0"/>
              <a:t>وغيرها.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35293549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90872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ثالثًا: </a:t>
            </a:r>
            <a:r>
              <a:rPr lang="ar-SA" sz="3200" b="1" u="sng" dirty="0">
                <a:solidFill>
                  <a:srgbClr val="FF0000"/>
                </a:solidFill>
              </a:rPr>
              <a:t>التخريج </a:t>
            </a:r>
            <a:r>
              <a:rPr lang="ar-SA" sz="3200" b="1" u="sng" dirty="0" smtClean="0">
                <a:solidFill>
                  <a:srgbClr val="FF0000"/>
                </a:solidFill>
              </a:rPr>
              <a:t>الإجمالي </a:t>
            </a:r>
            <a:r>
              <a:rPr lang="ar-SA" sz="3200" b="1" u="sng" dirty="0">
                <a:solidFill>
                  <a:srgbClr val="FF0000"/>
                </a:solidFill>
              </a:rPr>
              <a:t>والتفصيلي </a:t>
            </a:r>
            <a:endParaRPr lang="en-US" sz="3200" b="1" u="sng" dirty="0">
              <a:solidFill>
                <a:srgbClr val="FF0000"/>
              </a:solidFill>
            </a:endParaRPr>
          </a:p>
          <a:p>
            <a:pPr algn="justLow"/>
            <a:r>
              <a:rPr lang="ar-SA" sz="3200" dirty="0"/>
              <a:t>عزو النص إلى من أخرجه ، وبيان فروق درجة النص تشكل عناصر التخريج الرئيسية ، فمن </a:t>
            </a:r>
            <a:r>
              <a:rPr lang="ar-SA" sz="3200" dirty="0" smtClean="0"/>
              <a:t>وفى </a:t>
            </a:r>
            <a:r>
              <a:rPr lang="ar-SA" sz="3200" dirty="0"/>
              <a:t>بها فقد أتى بتمام التخريج .</a:t>
            </a:r>
            <a:endParaRPr lang="en-US" sz="3200" b="1" dirty="0"/>
          </a:p>
          <a:p>
            <a:pPr algn="justLow"/>
            <a:r>
              <a:rPr lang="ar-SA" sz="3200" dirty="0"/>
              <a:t>وكل واحد من هذه العناصر يمكن عرضه بصورة مفصلة ، كما يمكن عرضه أيضاً بصورة مجملة .</a:t>
            </a:r>
            <a:endParaRPr lang="en-US" sz="3200" b="1" dirty="0"/>
          </a:p>
          <a:p>
            <a:pPr algn="justLow"/>
            <a:r>
              <a:rPr lang="ar-SA" sz="3200" dirty="0" smtClean="0"/>
              <a:t>وتمام </a:t>
            </a:r>
            <a:r>
              <a:rPr lang="ar-SA" sz="3200" dirty="0"/>
              <a:t>العزو يتضمن ذكر اسم الكتاب المؤلف ، واسم الكتاب داخل الكتاب المؤلف ، واسم الباب ، ورقم الجزء والصفحة ، ورقم الحديث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فذكر </a:t>
            </a:r>
            <a:r>
              <a:rPr lang="ar-SA" sz="3200" dirty="0"/>
              <a:t>هذه الأشياء عزو تفصيلي ، واختصار </a:t>
            </a:r>
            <a:r>
              <a:rPr lang="ar-SA" sz="3200" dirty="0" smtClean="0"/>
              <a:t>شيء منها </a:t>
            </a:r>
            <a:r>
              <a:rPr lang="ar-SA" sz="3200" dirty="0"/>
              <a:t>إجمال لهذا التفصيل </a:t>
            </a:r>
            <a:r>
              <a:rPr lang="ar-SA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43690625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08720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dirty="0" smtClean="0"/>
              <a:t>ويمكن </a:t>
            </a:r>
            <a:r>
              <a:rPr lang="ar-SA" sz="3200" dirty="0"/>
              <a:t>أن </a:t>
            </a:r>
            <a:r>
              <a:rPr lang="ar-SA" sz="3200" dirty="0" smtClean="0"/>
              <a:t>يقال: </a:t>
            </a:r>
            <a:r>
              <a:rPr lang="ar-SA" sz="3200" dirty="0"/>
              <a:t>إن وضع ضابط يقع به الحد بين التخريج الإجمالي والتخريج التفصيلي غير ممكن </a:t>
            </a:r>
            <a:r>
              <a:rPr lang="ar-SA" sz="3200" dirty="0" smtClean="0"/>
              <a:t>. </a:t>
            </a:r>
          </a:p>
          <a:p>
            <a:pPr algn="just"/>
            <a:r>
              <a:rPr lang="ar-SA" sz="3200" dirty="0" smtClean="0"/>
              <a:t>لماذا؟ </a:t>
            </a:r>
          </a:p>
          <a:p>
            <a:pPr algn="just"/>
            <a:r>
              <a:rPr lang="ar-SA" sz="3200" dirty="0" smtClean="0"/>
              <a:t>لأن كل </a:t>
            </a:r>
            <a:r>
              <a:rPr lang="ar-SA" sz="3200" dirty="0"/>
              <a:t>تخريج </a:t>
            </a:r>
            <a:r>
              <a:rPr lang="ar-SA" sz="3200" dirty="0" smtClean="0"/>
              <a:t>يقوم </a:t>
            </a:r>
            <a:r>
              <a:rPr lang="ar-SA" sz="3200" dirty="0"/>
              <a:t>به باحث إذا </a:t>
            </a:r>
            <a:r>
              <a:rPr lang="ar-SA" sz="3200" dirty="0" smtClean="0"/>
              <a:t>قيل إنه تخريج تفصيلي ، ثم قورن بتخريج </a:t>
            </a:r>
            <a:r>
              <a:rPr lang="ar-SA" sz="3200" dirty="0"/>
              <a:t>أكثر تفصيلاً منه </a:t>
            </a:r>
            <a:r>
              <a:rPr lang="ar-SA" sz="3200" dirty="0" smtClean="0"/>
              <a:t>، فإنه يعد تخريجاً إجمالياً ،</a:t>
            </a:r>
          </a:p>
          <a:p>
            <a:pPr algn="just"/>
            <a:r>
              <a:rPr lang="ar-SA" sz="3200" dirty="0" smtClean="0"/>
              <a:t>وإذا </a:t>
            </a:r>
            <a:r>
              <a:rPr lang="ar-SA" sz="3200" dirty="0"/>
              <a:t>قيل </a:t>
            </a:r>
            <a:r>
              <a:rPr lang="ar-SA" sz="3200" dirty="0" smtClean="0"/>
              <a:t>إنه </a:t>
            </a:r>
            <a:r>
              <a:rPr lang="ar-SA" sz="3200" dirty="0"/>
              <a:t>تخريج </a:t>
            </a:r>
            <a:r>
              <a:rPr lang="ar-SA" sz="3200" dirty="0" smtClean="0"/>
              <a:t>إجمالي ، </a:t>
            </a:r>
            <a:r>
              <a:rPr lang="ar-SA" sz="3200" dirty="0"/>
              <a:t>ثم قورن بتخريج </a:t>
            </a:r>
            <a:r>
              <a:rPr lang="ar-SA" sz="3200" dirty="0" smtClean="0"/>
              <a:t>أقل إجمالاً</a:t>
            </a:r>
            <a:r>
              <a:rPr lang="ar-SA" sz="3200" dirty="0"/>
              <a:t> </a:t>
            </a:r>
            <a:r>
              <a:rPr lang="ar-SA" sz="3200" dirty="0" smtClean="0"/>
              <a:t>، فإنه </a:t>
            </a:r>
            <a:r>
              <a:rPr lang="ar-SA" sz="3200" dirty="0"/>
              <a:t>يعد تخريجاً </a:t>
            </a:r>
            <a:r>
              <a:rPr lang="ar-SA" sz="3200" dirty="0" smtClean="0"/>
              <a:t>تفصيلياً </a:t>
            </a:r>
            <a:r>
              <a:rPr lang="ar-SA" sz="3200" dirty="0"/>
              <a:t>.</a:t>
            </a:r>
            <a:endParaRPr lang="en-US" sz="32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ومع ذلك فهناك </a:t>
            </a:r>
            <a:r>
              <a:rPr lang="ar-SA" sz="3200" dirty="0"/>
              <a:t>درجة من الإجمال ليس دونها درجة </a:t>
            </a:r>
            <a:r>
              <a:rPr lang="ar-SA" sz="3200" dirty="0" smtClean="0"/>
              <a:t>:</a:t>
            </a:r>
          </a:p>
          <a:p>
            <a:pPr algn="justLow"/>
            <a:r>
              <a:rPr lang="ar-SA" sz="3200" dirty="0" smtClean="0"/>
              <a:t>وهي </a:t>
            </a:r>
            <a:r>
              <a:rPr lang="ar-SA" sz="3200" dirty="0"/>
              <a:t>أن يكتفي </a:t>
            </a:r>
            <a:r>
              <a:rPr lang="ar-SA" sz="3200" dirty="0" smtClean="0"/>
              <a:t>المخرّج في العزو </a:t>
            </a:r>
            <a:r>
              <a:rPr lang="ar-SA" sz="3200" dirty="0"/>
              <a:t>بذكر اسم المؤلف فقط ، كأن يقول : أخرجه البخاري ، أو أخرجه أحمد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فما </a:t>
            </a:r>
            <a:r>
              <a:rPr lang="ar-SA" sz="3200" dirty="0"/>
              <a:t>الذي ينبغي أن يسلكه الباحث </a:t>
            </a:r>
            <a:r>
              <a:rPr lang="ar-SA" sz="3200" dirty="0" smtClean="0"/>
              <a:t>إذن </a:t>
            </a:r>
            <a:r>
              <a:rPr lang="ar-SA" sz="3200" dirty="0"/>
              <a:t>؟</a:t>
            </a:r>
            <a:r>
              <a:rPr lang="ar-SA" sz="3200" dirty="0" smtClean="0"/>
              <a:t> هل يوغل </a:t>
            </a:r>
            <a:r>
              <a:rPr lang="ar-SA" sz="3200" dirty="0"/>
              <a:t>في التفصيل أو يوغل في </a:t>
            </a:r>
            <a:r>
              <a:rPr lang="ar-SA" sz="3200" dirty="0" smtClean="0"/>
              <a:t>الإجمال </a:t>
            </a:r>
            <a:r>
              <a:rPr lang="ar-SA" sz="3200" dirty="0"/>
              <a:t>أو يتوسط </a:t>
            </a:r>
            <a:r>
              <a:rPr lang="ar-SA" sz="3200" dirty="0" smtClean="0"/>
              <a:t>؟</a:t>
            </a:r>
          </a:p>
          <a:p>
            <a:pPr algn="justLow"/>
            <a:r>
              <a:rPr lang="ar-SA" sz="3200" dirty="0"/>
              <a:t>والإجابة تحددها نوعية البحث الذي تخرج فيه النصوص :</a:t>
            </a:r>
            <a:endParaRPr lang="ar-SA" sz="3200" dirty="0" smtClean="0"/>
          </a:p>
          <a:p>
            <a:pPr algn="justLow"/>
            <a:r>
              <a:rPr lang="ar-SA" sz="3200" dirty="0" smtClean="0"/>
              <a:t>ففي </a:t>
            </a:r>
            <a:r>
              <a:rPr lang="ar-SA" sz="3200" dirty="0"/>
              <a:t>مثل الرسائل العلمية في الدراسات العليا </a:t>
            </a:r>
            <a:r>
              <a:rPr lang="ar-SA" sz="3200" dirty="0" smtClean="0"/>
              <a:t>– مثلًا - يكون </a:t>
            </a:r>
            <a:r>
              <a:rPr lang="ar-SA" sz="3200" dirty="0"/>
              <a:t>التخريج تفصيلياً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وفي </a:t>
            </a:r>
            <a:r>
              <a:rPr lang="ar-SA" sz="3200" dirty="0"/>
              <a:t>رسالة </a:t>
            </a:r>
            <a:r>
              <a:rPr lang="ar-SA" sz="3200" dirty="0" smtClean="0"/>
              <a:t>يفردها </a:t>
            </a:r>
            <a:r>
              <a:rPr lang="ar-SA" sz="3200" dirty="0"/>
              <a:t>الباحث لدراسة نص معين وبيان درجته يكون </a:t>
            </a:r>
            <a:r>
              <a:rPr lang="ar-SA" sz="3200" dirty="0" smtClean="0"/>
              <a:t>أكثر </a:t>
            </a:r>
            <a:r>
              <a:rPr lang="ar-SA" sz="3200" dirty="0"/>
              <a:t>تفصيلاً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وفي </a:t>
            </a:r>
            <a:r>
              <a:rPr lang="ar-SA" sz="3200" dirty="0"/>
              <a:t>مثل خطب الجمعة ، ومقالات عامة في مجلة ، ونحو ذلك يكون التخريج في أدنى درجات الإجمال </a:t>
            </a:r>
            <a:r>
              <a:rPr lang="ar-SA" sz="3200" dirty="0" smtClean="0"/>
              <a:t>.</a:t>
            </a:r>
            <a:endParaRPr lang="en-US" sz="3200" b="1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رابعًا: </a:t>
            </a:r>
            <a:r>
              <a:rPr lang="ar-SA" sz="3200" b="1" u="sng" dirty="0">
                <a:solidFill>
                  <a:srgbClr val="FF0000"/>
                </a:solidFill>
              </a:rPr>
              <a:t>تقسيم مصادر </a:t>
            </a:r>
            <a:r>
              <a:rPr lang="ar-SA" sz="3200" b="1" u="sng" dirty="0" smtClean="0">
                <a:solidFill>
                  <a:srgbClr val="FF0000"/>
                </a:solidFill>
              </a:rPr>
              <a:t>التخريج</a:t>
            </a:r>
            <a:endParaRPr lang="en-US" sz="3200" b="1" u="sng" dirty="0">
              <a:solidFill>
                <a:srgbClr val="FF0000"/>
              </a:solidFill>
            </a:endParaRPr>
          </a:p>
          <a:p>
            <a:pPr algn="justLow"/>
            <a:r>
              <a:rPr lang="ar-SA" sz="3200" dirty="0" smtClean="0"/>
              <a:t>سبق أن مصادر </a:t>
            </a:r>
            <a:r>
              <a:rPr lang="ar-SA" sz="3200" dirty="0"/>
              <a:t>التخريج </a:t>
            </a:r>
            <a:r>
              <a:rPr lang="ar-SA" sz="3200" dirty="0" smtClean="0"/>
              <a:t>قسمان رئيسيان </a:t>
            </a:r>
            <a:r>
              <a:rPr lang="ar-SA" sz="3200" dirty="0"/>
              <a:t>:</a:t>
            </a:r>
            <a:endParaRPr lang="en-US" sz="3200" b="1" dirty="0"/>
          </a:p>
          <a:p>
            <a:pPr algn="justLow"/>
            <a:r>
              <a:rPr lang="ar-SA" sz="3200" dirty="0"/>
              <a:t>الأول : مصادر أصلية </a:t>
            </a:r>
            <a:r>
              <a:rPr lang="ar-SA" sz="3200" dirty="0" smtClean="0"/>
              <a:t>. </a:t>
            </a:r>
            <a:endParaRPr lang="en-US" sz="3200" dirty="0"/>
          </a:p>
          <a:p>
            <a:pPr algn="justLow"/>
            <a:r>
              <a:rPr lang="ar-SA" sz="3200" dirty="0"/>
              <a:t>الثاني : مصادر فرعية </a:t>
            </a:r>
            <a:r>
              <a:rPr lang="ar-SA" sz="3200" dirty="0" smtClean="0"/>
              <a:t>. </a:t>
            </a:r>
          </a:p>
          <a:p>
            <a:pPr algn="justLow"/>
            <a:r>
              <a:rPr lang="ar-SA" sz="3200" dirty="0"/>
              <a:t>ويلاحظ في </a:t>
            </a:r>
            <a:r>
              <a:rPr lang="ar-SA" sz="3200" dirty="0" smtClean="0"/>
              <a:t>العزو </a:t>
            </a:r>
            <a:r>
              <a:rPr lang="ar-SA" sz="3200" dirty="0"/>
              <a:t>إلى المصادر الأصلية والفرعية ثلاثة أمور :</a:t>
            </a:r>
            <a:endParaRPr lang="en-US" sz="3200" b="1" dirty="0"/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</a:t>
            </a:r>
            <a:r>
              <a:rPr lang="ar-SA" sz="3200" b="1" dirty="0">
                <a:solidFill>
                  <a:schemeClr val="accent1"/>
                </a:solidFill>
              </a:rPr>
              <a:t>أن الأصل في العزو يكون إلى مصدر أصلي </a:t>
            </a:r>
            <a:r>
              <a:rPr lang="ar-SA" sz="3200" b="1" dirty="0" smtClean="0">
                <a:solidFill>
                  <a:schemeClr val="accent1"/>
                </a:solidFill>
              </a:rPr>
              <a:t>كما سبق.</a:t>
            </a:r>
          </a:p>
          <a:p>
            <a:pPr algn="justLow"/>
            <a:r>
              <a:rPr lang="ar-SA" sz="3200" dirty="0" smtClean="0"/>
              <a:t>ولا </a:t>
            </a:r>
            <a:r>
              <a:rPr lang="ar-SA" sz="3200" dirty="0"/>
              <a:t>يعدل عن هذا الأصل إلا عند الضرورة ، </a:t>
            </a:r>
            <a:r>
              <a:rPr lang="ar-SA" sz="3200" dirty="0" smtClean="0"/>
              <a:t>وذلك </a:t>
            </a:r>
            <a:r>
              <a:rPr lang="ar-SA" sz="3200" dirty="0"/>
              <a:t>إذا لم يقف الباحث على النص في مصدر أصلي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فلا </a:t>
            </a:r>
            <a:r>
              <a:rPr lang="ar-SA" sz="3200" dirty="0"/>
              <a:t>يصح عزو النص مثلاً </a:t>
            </a:r>
            <a:r>
              <a:rPr lang="ar-SA" sz="3200" dirty="0" smtClean="0"/>
              <a:t>إلى «زاد المعاد» </a:t>
            </a:r>
            <a:r>
              <a:rPr lang="ar-SA" sz="3200" dirty="0"/>
              <a:t>لابن </a:t>
            </a:r>
            <a:r>
              <a:rPr lang="ar-SA" sz="3200" dirty="0" smtClean="0"/>
              <a:t>القيم، أو «الجامع الصغير» للسيوطي ، وهو </a:t>
            </a:r>
            <a:r>
              <a:rPr lang="ar-SA" sz="3200" dirty="0"/>
              <a:t>موجود </a:t>
            </a:r>
            <a:r>
              <a:rPr lang="ar-SA" sz="3200" dirty="0" smtClean="0"/>
              <a:t>في «مصنف </a:t>
            </a:r>
            <a:r>
              <a:rPr lang="ar-SA" sz="3200" dirty="0"/>
              <a:t>عبد </a:t>
            </a:r>
            <a:r>
              <a:rPr lang="ar-SA" sz="3200" dirty="0" smtClean="0"/>
              <a:t>الرزاق» أو </a:t>
            </a:r>
            <a:r>
              <a:rPr lang="ar-SA" sz="3200" dirty="0"/>
              <a:t>في </a:t>
            </a:r>
            <a:r>
              <a:rPr lang="ar-SA" sz="3200" dirty="0" smtClean="0"/>
              <a:t>«سنن الترمذي».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70419152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0872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2</a:t>
            </a:r>
            <a:r>
              <a:rPr lang="ar-SA" sz="3200" b="1" dirty="0" smtClean="0">
                <a:solidFill>
                  <a:schemeClr val="accent1"/>
                </a:solidFill>
              </a:rPr>
              <a:t>- قد </a:t>
            </a:r>
            <a:r>
              <a:rPr lang="ar-SA" sz="3200" b="1" dirty="0">
                <a:solidFill>
                  <a:schemeClr val="accent1"/>
                </a:solidFill>
              </a:rPr>
              <a:t>يجمع </a:t>
            </a:r>
            <a:r>
              <a:rPr lang="ar-SA" sz="3200" b="1">
                <a:solidFill>
                  <a:schemeClr val="accent1"/>
                </a:solidFill>
              </a:rPr>
              <a:t>الباحث </a:t>
            </a:r>
            <a:r>
              <a:rPr lang="ar-SA" sz="3200" b="1" smtClean="0">
                <a:solidFill>
                  <a:schemeClr val="accent1"/>
                </a:solidFill>
              </a:rPr>
              <a:t>بين </a:t>
            </a:r>
            <a:r>
              <a:rPr lang="ar-SA" sz="3200" b="1" dirty="0">
                <a:solidFill>
                  <a:schemeClr val="accent1"/>
                </a:solidFill>
              </a:rPr>
              <a:t>العزو إلى مصدر أصلي والعزو إلى مصدر فرعي في حالات معينة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dirty="0" smtClean="0"/>
              <a:t>أ- مثل أن </a:t>
            </a:r>
            <a:r>
              <a:rPr lang="ar-SA" sz="3200" dirty="0"/>
              <a:t>يذكر صاحب المصدر الفرعي طريقاً جديدة للنص لم يقف عليها الباحث في مصدر أصلي ، وهو مع ذلك محتاج إليها في دراسته لأسانيد النص ونظره </a:t>
            </a:r>
            <a:r>
              <a:rPr lang="ar-SA" sz="3200" dirty="0" smtClean="0"/>
              <a:t>في </a:t>
            </a:r>
            <a:r>
              <a:rPr lang="ar-SA" sz="3200" dirty="0"/>
              <a:t>اختلاف وقع في تلك الأسانيد </a:t>
            </a:r>
            <a:r>
              <a:rPr lang="ar-SA" sz="3200" dirty="0" smtClean="0"/>
              <a:t>.</a:t>
            </a:r>
            <a:endParaRPr lang="en-US" sz="3200" b="1" dirty="0"/>
          </a:p>
          <a:p>
            <a:pPr algn="justLow"/>
            <a:r>
              <a:rPr lang="ar-SA" sz="3200" dirty="0" smtClean="0"/>
              <a:t>ب- ومن </a:t>
            </a:r>
            <a:r>
              <a:rPr lang="ar-SA" sz="3200" dirty="0"/>
              <a:t>الحالات كذلك أن يكون مؤلف المصدر الفرعي قد ح</a:t>
            </a:r>
            <a:r>
              <a:rPr lang="ar-SA" sz="3200" dirty="0" smtClean="0"/>
              <a:t>كم </a:t>
            </a:r>
            <a:r>
              <a:rPr lang="ar-SA" sz="3200" dirty="0"/>
              <a:t>على النص ، ويريد الباحث أن ينقل هذا الحكم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ج- أو </a:t>
            </a:r>
            <a:r>
              <a:rPr lang="ar-SA" sz="3200" dirty="0"/>
              <a:t>يكون المؤلف قد نقل عن إمام متقدم كلمة له في النص </a:t>
            </a:r>
            <a:r>
              <a:rPr lang="ar-SA" sz="3200" dirty="0" smtClean="0"/>
              <a:t>؛ إما </a:t>
            </a:r>
            <a:r>
              <a:rPr lang="ar-SA" sz="3200" dirty="0"/>
              <a:t>بتصحيحه أو بتعليله أو بترجيح رواية على رواية .</a:t>
            </a:r>
            <a:endParaRPr lang="en-US" sz="3200" b="1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2874" y="620688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3- </a:t>
            </a:r>
            <a:r>
              <a:rPr lang="ar-SA" sz="3200" b="1" dirty="0">
                <a:solidFill>
                  <a:schemeClr val="accent1"/>
                </a:solidFill>
              </a:rPr>
              <a:t>العزو إلى  مصدر فرعي إذا كان هذا المصدر لا يروي بالإسناد ليس بتخريج للنص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dirty="0"/>
              <a:t>و</a:t>
            </a:r>
            <a:r>
              <a:rPr lang="ar-SA" sz="3200" dirty="0" smtClean="0"/>
              <a:t>قد سبق ذلك </a:t>
            </a:r>
            <a:r>
              <a:rPr lang="ar-SA" sz="3200" dirty="0"/>
              <a:t>في تعريف التخريج </a:t>
            </a:r>
            <a:r>
              <a:rPr lang="ar-SA" sz="3200" dirty="0" smtClean="0"/>
              <a:t>في الاصطلاح .</a:t>
            </a:r>
          </a:p>
          <a:p>
            <a:pPr algn="justLow"/>
            <a:r>
              <a:rPr lang="ar-SA" sz="3200" dirty="0" smtClean="0"/>
              <a:t>وإلحاق المصادر الفرعية </a:t>
            </a:r>
            <a:r>
              <a:rPr lang="ar-SA" sz="3200" dirty="0"/>
              <a:t>بمصادر التخريج من باب التجوز </a:t>
            </a:r>
            <a:r>
              <a:rPr lang="ar-SA" sz="3200" dirty="0" smtClean="0"/>
              <a:t>، فهو </a:t>
            </a:r>
            <a:r>
              <a:rPr lang="ar-SA" sz="3200" dirty="0"/>
              <a:t>عزو في الجملة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وأيضاً </a:t>
            </a:r>
            <a:r>
              <a:rPr lang="ar-SA" sz="3200" dirty="0"/>
              <a:t>قد يكون بديلاً عن مصدر أصلي كما تقدم فيأخذ </a:t>
            </a:r>
            <a:r>
              <a:rPr lang="ar-SA" sz="3200" dirty="0" smtClean="0"/>
              <a:t>حكمه.</a:t>
            </a:r>
          </a:p>
          <a:p>
            <a:pPr algn="justLow"/>
            <a:r>
              <a:rPr lang="ar-SA" sz="3200" dirty="0" smtClean="0"/>
              <a:t>ومن </a:t>
            </a:r>
            <a:r>
              <a:rPr lang="ar-SA" sz="3200" dirty="0"/>
              <a:t>جهة ثالثة قد يحكم على النص أو ينقل حكم إمام ، وقد سبق أن من عناصر التخريج بيان درجة النص </a:t>
            </a:r>
            <a:r>
              <a:rPr lang="ar-SA" sz="3200" dirty="0" smtClean="0"/>
              <a:t>.</a:t>
            </a:r>
            <a:endParaRPr lang="en-US" sz="3200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2155" y="1052736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ومع </a:t>
            </a:r>
            <a:r>
              <a:rPr lang="ar-SA" sz="3200" dirty="0"/>
              <a:t>هذا فإنه يفرق بين العزو إلى مصدر يروي بالإسناد والعزو إلى مصدر فرعي محذوف الأسانيد </a:t>
            </a:r>
            <a:r>
              <a:rPr lang="ar-SA" sz="3200" dirty="0" smtClean="0"/>
              <a:t>:</a:t>
            </a:r>
          </a:p>
          <a:p>
            <a:pPr algn="justLow"/>
            <a:r>
              <a:rPr lang="ar-SA" sz="3200" b="1" dirty="0" smtClean="0"/>
              <a:t>فيقال </a:t>
            </a:r>
            <a:r>
              <a:rPr lang="ar-SA" sz="3200" b="1" dirty="0"/>
              <a:t>في العزو إلى الأول : </a:t>
            </a:r>
            <a:r>
              <a:rPr lang="ar-SA" sz="3200" dirty="0"/>
              <a:t>خرجه </a:t>
            </a:r>
            <a:r>
              <a:rPr lang="ar-SA" sz="3200" dirty="0" smtClean="0"/>
              <a:t>، أو : أخرجه ، </a:t>
            </a:r>
            <a:r>
              <a:rPr lang="ar-SA" sz="3200" dirty="0"/>
              <a:t>أو : </a:t>
            </a:r>
            <a:r>
              <a:rPr lang="ar-SA" sz="3200" dirty="0" smtClean="0"/>
              <a:t>رواه </a:t>
            </a:r>
            <a:r>
              <a:rPr lang="ar-SA" sz="3200" dirty="0"/>
              <a:t>.</a:t>
            </a:r>
            <a:endParaRPr lang="ar-SA" sz="3200" dirty="0" smtClean="0"/>
          </a:p>
          <a:p>
            <a:pPr algn="justLow"/>
            <a:r>
              <a:rPr lang="ar-SA" sz="3200" b="1" dirty="0" smtClean="0"/>
              <a:t>على حين يقال في الثاني : </a:t>
            </a:r>
            <a:r>
              <a:rPr lang="ar-SA" sz="3200" dirty="0"/>
              <a:t>ذكره </a:t>
            </a:r>
            <a:r>
              <a:rPr lang="ar-SA" sz="3200" dirty="0" smtClean="0"/>
              <a:t>، </a:t>
            </a:r>
            <a:r>
              <a:rPr lang="ar-SA" sz="3200" dirty="0"/>
              <a:t>أو : </a:t>
            </a:r>
            <a:r>
              <a:rPr lang="ar-SA" sz="3200" dirty="0" smtClean="0"/>
              <a:t>ساقه ، </a:t>
            </a:r>
            <a:r>
              <a:rPr lang="ar-SA" sz="3200" dirty="0"/>
              <a:t>أو : </a:t>
            </a:r>
            <a:r>
              <a:rPr lang="ar-SA" sz="3200" dirty="0" smtClean="0"/>
              <a:t>أورده </a:t>
            </a:r>
            <a:r>
              <a:rPr lang="ar-SA" sz="3200" dirty="0"/>
              <a:t>، ونحو ذلك من العبارات التي تشعر بأنه لم </a:t>
            </a:r>
            <a:r>
              <a:rPr lang="ar-SA" sz="3200" dirty="0" smtClean="0"/>
              <a:t>يروه بالإسناد </a:t>
            </a:r>
            <a:r>
              <a:rPr lang="ar-SA" sz="3200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6416975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خامسًا: </a:t>
            </a:r>
            <a:r>
              <a:rPr lang="ar-SA" sz="3200" b="1" u="sng" dirty="0">
                <a:solidFill>
                  <a:srgbClr val="FF0000"/>
                </a:solidFill>
              </a:rPr>
              <a:t>تحديد المصادر التي يعزو إليها </a:t>
            </a:r>
            <a:r>
              <a:rPr lang="ar-SA" sz="3200" b="1" u="sng" dirty="0" smtClean="0">
                <a:solidFill>
                  <a:srgbClr val="FF0000"/>
                </a:solidFill>
              </a:rPr>
              <a:t>التخريج</a:t>
            </a:r>
          </a:p>
          <a:p>
            <a:pPr algn="justLow"/>
            <a:r>
              <a:rPr lang="ar-SA" sz="3200" dirty="0" smtClean="0"/>
              <a:t>ويمكن تلخيص ذلك </a:t>
            </a:r>
            <a:r>
              <a:rPr lang="ar-SA" sz="3200" dirty="0"/>
              <a:t>في ثلاث نقاط : </a:t>
            </a:r>
            <a:endParaRPr lang="en-US" sz="3200" dirty="0"/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1- يكتفي الباحث بأمهات مصادر الفن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dirty="0" smtClean="0"/>
              <a:t> </a:t>
            </a:r>
            <a:r>
              <a:rPr lang="ar-SA" sz="3200" dirty="0"/>
              <a:t>ففي السنة </a:t>
            </a:r>
            <a:r>
              <a:rPr lang="ar-SA" sz="3200" dirty="0" smtClean="0"/>
              <a:t>: يكتفي </a:t>
            </a:r>
            <a:r>
              <a:rPr lang="ar-SA" sz="3200" dirty="0"/>
              <a:t>مثلاً بالكتب الستة ، أو يضيف إليها </a:t>
            </a:r>
            <a:r>
              <a:rPr lang="ar-SA" sz="3200" dirty="0" smtClean="0"/>
              <a:t>«مسند أحمد» </a:t>
            </a:r>
            <a:r>
              <a:rPr lang="ar-SA" sz="3200" dirty="0"/>
              <a:t>، أو </a:t>
            </a:r>
            <a:r>
              <a:rPr lang="ar-SA" sz="3200" dirty="0" smtClean="0"/>
              <a:t>«موطأ مالك» ، </a:t>
            </a:r>
            <a:r>
              <a:rPr lang="ar-SA" sz="3200" dirty="0"/>
              <a:t>بحسب نظره واجتهاده .</a:t>
            </a:r>
            <a:r>
              <a:rPr lang="ar-SA" sz="3200" dirty="0" smtClean="0"/>
              <a:t> </a:t>
            </a:r>
          </a:p>
          <a:p>
            <a:pPr algn="justLow"/>
            <a:r>
              <a:rPr lang="ar-SA" sz="3200" dirty="0" smtClean="0"/>
              <a:t>فيلتزم </a:t>
            </a:r>
            <a:r>
              <a:rPr lang="ar-SA" sz="3200" dirty="0"/>
              <a:t>استيعاب العزو إلى هذه الأمهات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فكل </a:t>
            </a:r>
            <a:r>
              <a:rPr lang="ar-SA" sz="3200" dirty="0"/>
              <a:t>حديث لا يعزوه إليها أو إلى واحد منه يعرف القارئ أنه غير موجود فيما تركه الباحث من مصادر </a:t>
            </a:r>
            <a:r>
              <a:rPr lang="ar-SA" sz="3200" dirty="0" smtClean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5752398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2- يلتزم الباحث بذكر مصادر بديلة في حالة عدم وجود النص في المصادر التي حددها أو في بعضها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dirty="0" smtClean="0"/>
              <a:t> </a:t>
            </a:r>
            <a:r>
              <a:rPr lang="ar-SA" sz="3200" dirty="0"/>
              <a:t>كأن يقول : إذا لم أجد الحديث في </a:t>
            </a:r>
            <a:r>
              <a:rPr lang="ar-SA" sz="3200" dirty="0" smtClean="0"/>
              <a:t>«صحيح البخاري» </a:t>
            </a:r>
            <a:r>
              <a:rPr lang="ar-SA" sz="3200" dirty="0"/>
              <a:t>ولا في </a:t>
            </a:r>
            <a:r>
              <a:rPr lang="ar-SA" sz="3200" dirty="0" smtClean="0"/>
              <a:t>«صحيح مسلم» ذكرت </a:t>
            </a:r>
            <a:r>
              <a:rPr lang="ar-SA" sz="3200" dirty="0"/>
              <a:t>مكانهما كتابين من الكتب التي التزم أصحابها الصحة مثل : </a:t>
            </a:r>
            <a:r>
              <a:rPr lang="ar-SA" sz="3200" dirty="0" smtClean="0"/>
              <a:t>«صحيح </a:t>
            </a:r>
            <a:r>
              <a:rPr lang="ar-SA" sz="3200" dirty="0"/>
              <a:t>ابن </a:t>
            </a:r>
            <a:r>
              <a:rPr lang="ar-SA" sz="3200" dirty="0" smtClean="0"/>
              <a:t>خزيمة» ، و «صحيح </a:t>
            </a:r>
            <a:r>
              <a:rPr lang="ar-SA" sz="3200" dirty="0"/>
              <a:t>ابن </a:t>
            </a:r>
            <a:r>
              <a:rPr lang="ar-SA" sz="3200" dirty="0" smtClean="0"/>
              <a:t>حبان» ، </a:t>
            </a:r>
          </a:p>
          <a:p>
            <a:pPr algn="justLow"/>
            <a:r>
              <a:rPr lang="ar-SA" sz="3200" dirty="0" smtClean="0"/>
              <a:t>أو </a:t>
            </a:r>
            <a:r>
              <a:rPr lang="ar-SA" sz="3200" dirty="0"/>
              <a:t>أن يقول </a:t>
            </a:r>
            <a:r>
              <a:rPr lang="ar-SA" sz="3200" dirty="0" smtClean="0"/>
              <a:t>: إن </a:t>
            </a:r>
            <a:r>
              <a:rPr lang="ar-SA" sz="3200" dirty="0"/>
              <a:t>كان النقص من المصادر في غير </a:t>
            </a:r>
            <a:r>
              <a:rPr lang="ar-SA" sz="3200" dirty="0" smtClean="0"/>
              <a:t>«الصحيحين» أضفت </a:t>
            </a:r>
            <a:r>
              <a:rPr lang="ar-SA" sz="3200" dirty="0"/>
              <a:t>إلى مصادري ما يكمل عددها من كتب السنة الأخرى مبتدئاً بالأقدم </a:t>
            </a:r>
            <a:r>
              <a:rPr lang="ar-SA" sz="3200" dirty="0" smtClean="0"/>
              <a:t>وفاة </a:t>
            </a:r>
            <a:r>
              <a:rPr lang="ar-SA" sz="3200" dirty="0"/>
              <a:t>، </a:t>
            </a:r>
            <a:endParaRPr lang="ar-SA" sz="3200" dirty="0" smtClean="0"/>
          </a:p>
          <a:p>
            <a:pPr algn="justLow"/>
            <a:r>
              <a:rPr lang="ar-SA" sz="3200" dirty="0" smtClean="0"/>
              <a:t>أو </a:t>
            </a:r>
            <a:r>
              <a:rPr lang="ar-SA" sz="3200" dirty="0"/>
              <a:t>ينص على أسماء المصادر البديلة </a:t>
            </a:r>
            <a:r>
              <a:rPr lang="ar-SA" sz="3200" dirty="0" smtClean="0"/>
              <a:t>، وترتيبها </a:t>
            </a:r>
            <a:r>
              <a:rPr lang="ar-SA" sz="3200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5103022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18151" y="908720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3- يلتزم الباحث بالنظر فيما يستطيع الوقوف عليه من مصادر الفن </a:t>
            </a:r>
            <a:r>
              <a:rPr lang="ar-SA" sz="3200" b="1" dirty="0" smtClean="0">
                <a:solidFill>
                  <a:schemeClr val="accent1"/>
                </a:solidFill>
              </a:rPr>
              <a:t>، غير التي حددها للتخريج : 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يذكر من هذه المصادر في تخريجه ما فيه فائدة جديدة </a:t>
            </a:r>
            <a:r>
              <a:rPr lang="ar-SA" sz="3200" dirty="0"/>
              <a:t>ليست في المصادر التي التزم التخريج منها ، </a:t>
            </a:r>
            <a:endParaRPr lang="ar-SA" sz="3200" dirty="0" smtClean="0"/>
          </a:p>
          <a:p>
            <a:pPr algn="justLow"/>
            <a:r>
              <a:rPr lang="ar-SA" sz="3200" b="1" dirty="0" smtClean="0"/>
              <a:t>وهذه الفوائد </a:t>
            </a:r>
            <a:r>
              <a:rPr lang="ar-SA" sz="3200" b="1" dirty="0"/>
              <a:t>قد تكون في المتن </a:t>
            </a:r>
            <a:r>
              <a:rPr lang="ar-SA" sz="3200" b="1" dirty="0" smtClean="0"/>
              <a:t>: </a:t>
            </a:r>
          </a:p>
          <a:p>
            <a:pPr algn="justLow"/>
            <a:r>
              <a:rPr lang="ar-SA" sz="3200" dirty="0" smtClean="0"/>
              <a:t>كأن </a:t>
            </a:r>
            <a:r>
              <a:rPr lang="ar-SA" sz="3200" dirty="0"/>
              <a:t>يكون لفظ النص الذي يقوم بتخريجه موجوداً في مصدر خارج المصادر التي التزمها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 </a:t>
            </a:r>
            <a:r>
              <a:rPr lang="ar-SA" sz="3200" dirty="0"/>
              <a:t>أو في ذلك المصدر زيادة يحسن ذكرها ، </a:t>
            </a:r>
            <a:endParaRPr lang="ar-SA" sz="3200" dirty="0" smtClean="0"/>
          </a:p>
          <a:p>
            <a:pPr algn="justLow"/>
            <a:r>
              <a:rPr lang="ar-SA" sz="3200" b="1" dirty="0" smtClean="0"/>
              <a:t>وقد </a:t>
            </a:r>
            <a:r>
              <a:rPr lang="ar-SA" sz="3200" b="1" dirty="0"/>
              <a:t>تكون في الإسناد </a:t>
            </a:r>
            <a:r>
              <a:rPr lang="ar-SA" sz="3200" dirty="0" smtClean="0"/>
              <a:t>: </a:t>
            </a:r>
          </a:p>
          <a:p>
            <a:pPr algn="justLow"/>
            <a:r>
              <a:rPr lang="ar-SA" sz="3200" dirty="0" smtClean="0"/>
              <a:t>كطريق </a:t>
            </a:r>
            <a:r>
              <a:rPr lang="ar-SA" sz="3200" dirty="0"/>
              <a:t>غير موجود في مصادره ، وهو محتاج لهذا الطريق في نظره في الأسانيد .</a:t>
            </a:r>
            <a:endParaRPr lang="en-US" sz="3200" b="1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08720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سادسًا: </a:t>
            </a:r>
            <a:r>
              <a:rPr lang="ar-SA" sz="3200" b="1" u="sng" dirty="0">
                <a:solidFill>
                  <a:srgbClr val="FF0000"/>
                </a:solidFill>
              </a:rPr>
              <a:t>ترتيب مصادر </a:t>
            </a:r>
            <a:r>
              <a:rPr lang="ar-SA" sz="3200" b="1" u="sng" dirty="0" smtClean="0">
                <a:solidFill>
                  <a:srgbClr val="FF0000"/>
                </a:solidFill>
              </a:rPr>
              <a:t>التخريج</a:t>
            </a:r>
            <a:endParaRPr lang="en-US" sz="3200" b="1" u="sng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/>
              <a:t>أما المصادر الفرعية </a:t>
            </a:r>
            <a:r>
              <a:rPr lang="ar-SA" sz="3200" dirty="0"/>
              <a:t>التي لا </a:t>
            </a:r>
            <a:r>
              <a:rPr lang="ar-SA" sz="3200" dirty="0" smtClean="0"/>
              <a:t>تروي الحديث </a:t>
            </a:r>
            <a:r>
              <a:rPr lang="ar-SA" sz="3200" dirty="0"/>
              <a:t>بالإسناد فيرتبها الباحث على ما هو المعهود في النقل عن المصادر المتقدمة </a:t>
            </a:r>
            <a:r>
              <a:rPr lang="ar-SA" sz="3200" dirty="0" smtClean="0"/>
              <a:t>علينا: </a:t>
            </a:r>
          </a:p>
          <a:p>
            <a:pPr algn="justLow"/>
            <a:r>
              <a:rPr lang="ar-SA" sz="3200" dirty="0" smtClean="0"/>
              <a:t>وذلك </a:t>
            </a:r>
            <a:r>
              <a:rPr lang="ar-SA" sz="3200" dirty="0"/>
              <a:t>بترتيبها على حسب وفاة مؤلفيها المتقدم فالمتقدم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ولا </a:t>
            </a:r>
            <a:r>
              <a:rPr lang="ar-SA" sz="3200" dirty="0"/>
              <a:t>يعدل عن هذا </a:t>
            </a:r>
            <a:r>
              <a:rPr lang="ar-SA" sz="3200" dirty="0" smtClean="0"/>
              <a:t>الترتيب إلا </a:t>
            </a:r>
            <a:r>
              <a:rPr lang="ar-SA" sz="3200" dirty="0"/>
              <a:t>لسبب </a:t>
            </a:r>
            <a:r>
              <a:rPr lang="ar-SA" sz="3200" dirty="0" smtClean="0"/>
              <a:t>يرى الباحث أنه </a:t>
            </a:r>
            <a:r>
              <a:rPr lang="ar-SA" sz="3200" dirty="0"/>
              <a:t>باعث على تقديم من تأخرت وفاته على من هو متقدم عليه .</a:t>
            </a:r>
            <a:endParaRPr lang="en-US" sz="3200" b="1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1592" y="69269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/>
              <a:t>وأما </a:t>
            </a:r>
            <a:r>
              <a:rPr lang="ar-SA" sz="3200" b="1" dirty="0" smtClean="0"/>
              <a:t>المصادر الأصلية </a:t>
            </a:r>
            <a:r>
              <a:rPr lang="ar-SA" sz="3200" dirty="0"/>
              <a:t>التي </a:t>
            </a:r>
            <a:r>
              <a:rPr lang="ar-SA" sz="3200" dirty="0" smtClean="0"/>
              <a:t>تروي الحديث </a:t>
            </a:r>
            <a:r>
              <a:rPr lang="ar-SA" sz="3200" dirty="0"/>
              <a:t>بالإسناد فهناك عدة طرق يمكن أن يسلكها الباحث </a:t>
            </a:r>
            <a:r>
              <a:rPr lang="ar-SA" sz="3200" dirty="0" smtClean="0"/>
              <a:t>، أشهرها طريقان:</a:t>
            </a:r>
            <a:endParaRPr lang="en-US" sz="3200" b="1" dirty="0"/>
          </a:p>
          <a:p>
            <a:pPr algn="justLow"/>
            <a:r>
              <a:rPr lang="ar-SA" sz="3200" b="1" dirty="0" smtClean="0"/>
              <a:t>الأول: </a:t>
            </a:r>
            <a:r>
              <a:rPr lang="ar-SA" sz="3200" dirty="0" smtClean="0"/>
              <a:t>أن </a:t>
            </a:r>
            <a:r>
              <a:rPr lang="ar-SA" sz="3200" dirty="0"/>
              <a:t>يرتب مصادره </a:t>
            </a:r>
            <a:r>
              <a:rPr lang="ar-SA" sz="3200" dirty="0" smtClean="0"/>
              <a:t>على </a:t>
            </a:r>
            <a:r>
              <a:rPr lang="ar-SA" sz="3200" dirty="0"/>
              <a:t>حسب وفاة مؤلفيها </a:t>
            </a:r>
            <a:r>
              <a:rPr lang="ar-SA" sz="3200" dirty="0" smtClean="0"/>
              <a:t>: </a:t>
            </a:r>
          </a:p>
          <a:p>
            <a:pPr algn="justLow"/>
            <a:r>
              <a:rPr lang="ar-SA" sz="3200" dirty="0" smtClean="0"/>
              <a:t>فلو </a:t>
            </a:r>
            <a:r>
              <a:rPr lang="ar-SA" sz="3200" dirty="0"/>
              <a:t>أخرج عبد الرزاق وأحمد والبخاري ومسلم </a:t>
            </a:r>
            <a:r>
              <a:rPr lang="ar-SA" sz="3200" dirty="0" smtClean="0"/>
              <a:t>الحديث، ورأى </a:t>
            </a:r>
            <a:r>
              <a:rPr lang="ar-SA" sz="3200" dirty="0"/>
              <a:t>الباحث العزو إليها </a:t>
            </a:r>
            <a:r>
              <a:rPr lang="ar-SA" sz="3200" dirty="0" smtClean="0"/>
              <a:t>كلها، فإنه يبتدئ </a:t>
            </a:r>
            <a:r>
              <a:rPr lang="ar-SA" sz="3200" dirty="0"/>
              <a:t>بعبد الرزاق ، ثم بأحمد ، ثم البخاري ، ثم </a:t>
            </a:r>
            <a:r>
              <a:rPr lang="ar-SA" sz="3200" dirty="0" smtClean="0"/>
              <a:t>مسلم، </a:t>
            </a:r>
            <a:r>
              <a:rPr lang="ar-SA" sz="3200" dirty="0"/>
              <a:t>لأن ترتيبهم في الوفاة هكذا .</a:t>
            </a:r>
            <a:r>
              <a:rPr lang="ar-SA" sz="3200" dirty="0" smtClean="0"/>
              <a:t> </a:t>
            </a:r>
          </a:p>
          <a:p>
            <a:pPr algn="justLow"/>
            <a:r>
              <a:rPr lang="ar-SA" sz="3200" dirty="0" smtClean="0"/>
              <a:t>وهذه </a:t>
            </a:r>
            <a:r>
              <a:rPr lang="ar-SA" sz="3200" dirty="0"/>
              <a:t>الطريقة تصلح </a:t>
            </a:r>
            <a:r>
              <a:rPr lang="ar-SA" sz="3200" dirty="0" smtClean="0"/>
              <a:t>للأحاديث </a:t>
            </a:r>
            <a:r>
              <a:rPr lang="ar-SA" sz="3200" dirty="0"/>
              <a:t>ولغيرها .</a:t>
            </a:r>
            <a:endParaRPr lang="en-US" sz="3200" b="1" dirty="0"/>
          </a:p>
          <a:p>
            <a:pPr algn="justLow"/>
            <a:r>
              <a:rPr lang="ar-SA" sz="3200" b="1" dirty="0" smtClean="0"/>
              <a:t>والثاني: </a:t>
            </a:r>
            <a:r>
              <a:rPr lang="ar-SA" sz="3200" dirty="0" smtClean="0"/>
              <a:t>أن </a:t>
            </a:r>
            <a:r>
              <a:rPr lang="ar-SA" sz="3200" dirty="0"/>
              <a:t>يبتدئ بذكر الكتب الستة </a:t>
            </a:r>
            <a:r>
              <a:rPr lang="ar-SA" sz="3200" dirty="0" smtClean="0"/>
              <a:t>(الصحيحين ، والسنن الأربعة) ، </a:t>
            </a:r>
            <a:r>
              <a:rPr lang="ar-SA" sz="3200" dirty="0"/>
              <a:t>أو من أخرج نصه منها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ويرتبها </a:t>
            </a:r>
            <a:r>
              <a:rPr lang="ar-SA" sz="3200" dirty="0"/>
              <a:t>على ترتيبها المعهود عند العلماء </a:t>
            </a:r>
            <a:r>
              <a:rPr lang="ar-SA" sz="3200" dirty="0" smtClean="0"/>
              <a:t>، وهو </a:t>
            </a:r>
            <a:r>
              <a:rPr lang="ar-SA" sz="3200" dirty="0"/>
              <a:t>هكذا : </a:t>
            </a:r>
            <a:r>
              <a:rPr lang="ar-SA" sz="3200" dirty="0" smtClean="0"/>
              <a:t>البخاري، </a:t>
            </a:r>
            <a:r>
              <a:rPr lang="ar-SA" sz="3200" dirty="0"/>
              <a:t>ثم </a:t>
            </a:r>
            <a:r>
              <a:rPr lang="ar-SA" sz="3200" dirty="0" smtClean="0"/>
              <a:t>مسلم </a:t>
            </a:r>
            <a:r>
              <a:rPr lang="ar-SA" sz="3200" dirty="0"/>
              <a:t>، ثم </a:t>
            </a:r>
            <a:r>
              <a:rPr lang="ar-SA" sz="3200" dirty="0" smtClean="0"/>
              <a:t>أبو </a:t>
            </a:r>
            <a:r>
              <a:rPr lang="ar-SA" sz="3200" dirty="0"/>
              <a:t>داود ، ثم </a:t>
            </a:r>
            <a:r>
              <a:rPr lang="ar-SA" sz="3200" dirty="0" smtClean="0"/>
              <a:t>الترمذي </a:t>
            </a:r>
            <a:r>
              <a:rPr lang="ar-SA" sz="3200" dirty="0"/>
              <a:t>، ثم </a:t>
            </a:r>
            <a:r>
              <a:rPr lang="ar-SA" sz="3200" dirty="0" smtClean="0"/>
              <a:t>النسائي </a:t>
            </a:r>
            <a:r>
              <a:rPr lang="ar-SA" sz="3200" dirty="0"/>
              <a:t>، ثم </a:t>
            </a:r>
            <a:r>
              <a:rPr lang="ar-SA" sz="3200" dirty="0" smtClean="0"/>
              <a:t>ابن </a:t>
            </a:r>
            <a:r>
              <a:rPr lang="ar-SA" sz="3200" dirty="0"/>
              <a:t>ماجه ، </a:t>
            </a:r>
            <a:endParaRPr lang="ar-SA" sz="3200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1592" y="836712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ثم </a:t>
            </a:r>
            <a:r>
              <a:rPr lang="ar-SA" sz="3200" dirty="0"/>
              <a:t>بعدها يعود إلى الطريقة الأولى فيرتب باقي مصادره بحسب</a:t>
            </a:r>
            <a:r>
              <a:rPr lang="ar-SA" sz="3200" b="1" dirty="0"/>
              <a:t> </a:t>
            </a:r>
            <a:r>
              <a:rPr lang="ar-SA" sz="3200" dirty="0" smtClean="0"/>
              <a:t>الوفاة. </a:t>
            </a:r>
            <a:endParaRPr lang="en-US" sz="3200" b="1" dirty="0"/>
          </a:p>
          <a:p>
            <a:pPr algn="justLow"/>
            <a:r>
              <a:rPr lang="ar-SA" sz="3200" dirty="0"/>
              <a:t>وهذه الطريقة أشهر الطرق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ولكنها </a:t>
            </a:r>
            <a:r>
              <a:rPr lang="ar-SA" sz="3200" dirty="0"/>
              <a:t>خاصة بالأحاديث النبوية تقريباً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فإن </a:t>
            </a:r>
            <a:r>
              <a:rPr lang="ar-SA" sz="3200" dirty="0"/>
              <a:t>هذه الكتب مخصصة لها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dirty="0" smtClean="0"/>
              <a:t>ثم </a:t>
            </a:r>
            <a:r>
              <a:rPr lang="ar-SA" sz="3200" dirty="0"/>
              <a:t>إن بعض المخرجين يلحق </a:t>
            </a:r>
            <a:r>
              <a:rPr lang="ar-SA" sz="3200" dirty="0" smtClean="0"/>
              <a:t>بهذه الكتب: «مسند أحمد» </a:t>
            </a:r>
            <a:r>
              <a:rPr lang="ar-SA" sz="3200" dirty="0"/>
              <a:t>، ويجعل الترتيب على الوفاة بعده 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1676769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6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1966</TotalTime>
  <Words>2121</Words>
  <Application>Microsoft Office PowerPoint</Application>
  <PresentationFormat>عرض على الشاشة (3:4)‏</PresentationFormat>
  <Paragraphs>143</Paragraphs>
  <Slides>30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216</cp:revision>
  <dcterms:created xsi:type="dcterms:W3CDTF">2013-03-29T21:45:20Z</dcterms:created>
  <dcterms:modified xsi:type="dcterms:W3CDTF">2014-09-17T07:37:38Z</dcterms:modified>
</cp:coreProperties>
</file>