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40"/>
  </p:notesMasterIdLst>
  <p:sldIdLst>
    <p:sldId id="257" r:id="rId2"/>
    <p:sldId id="336" r:id="rId3"/>
    <p:sldId id="294" r:id="rId4"/>
    <p:sldId id="256" r:id="rId5"/>
    <p:sldId id="355" r:id="rId6"/>
    <p:sldId id="363" r:id="rId7"/>
    <p:sldId id="341" r:id="rId8"/>
    <p:sldId id="289" r:id="rId9"/>
    <p:sldId id="364" r:id="rId10"/>
    <p:sldId id="342" r:id="rId11"/>
    <p:sldId id="357" r:id="rId12"/>
    <p:sldId id="354" r:id="rId13"/>
    <p:sldId id="290" r:id="rId14"/>
    <p:sldId id="332" r:id="rId15"/>
    <p:sldId id="359" r:id="rId16"/>
    <p:sldId id="259" r:id="rId17"/>
    <p:sldId id="317" r:id="rId18"/>
    <p:sldId id="343" r:id="rId19"/>
    <p:sldId id="333" r:id="rId20"/>
    <p:sldId id="366" r:id="rId21"/>
    <p:sldId id="344" r:id="rId22"/>
    <p:sldId id="367" r:id="rId23"/>
    <p:sldId id="371" r:id="rId24"/>
    <p:sldId id="368" r:id="rId25"/>
    <p:sldId id="369" r:id="rId26"/>
    <p:sldId id="345" r:id="rId27"/>
    <p:sldId id="261" r:id="rId28"/>
    <p:sldId id="372" r:id="rId29"/>
    <p:sldId id="346" r:id="rId30"/>
    <p:sldId id="373" r:id="rId31"/>
    <p:sldId id="381" r:id="rId32"/>
    <p:sldId id="375" r:id="rId33"/>
    <p:sldId id="391" r:id="rId34"/>
    <p:sldId id="392" r:id="rId35"/>
    <p:sldId id="297" r:id="rId36"/>
    <p:sldId id="347" r:id="rId37"/>
    <p:sldId id="374" r:id="rId38"/>
    <p:sldId id="339" r:id="rId3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463" autoAdjust="0"/>
    <p:restoredTop sz="94660"/>
  </p:normalViewPr>
  <p:slideViewPr>
    <p:cSldViewPr>
      <p:cViewPr varScale="1">
        <p:scale>
          <a:sx n="53" d="100"/>
          <a:sy n="53" d="100"/>
        </p:scale>
        <p:origin x="-102" y="-3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6F4D0A8-6939-4217-B69D-EEB784FCE329}" type="datetimeFigureOut">
              <a:rPr lang="ar-SA" smtClean="0"/>
              <a:t>12/02/1435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2FEC7492-47B0-4B60-A455-0FBFA00DB7FF}" type="slidenum">
              <a:rPr lang="ar-SA" smtClean="0"/>
              <a:t>‹#›</a:t>
            </a:fld>
            <a:endParaRPr lang="ar-SA"/>
          </a:p>
        </p:txBody>
      </p:sp>
    </p:spTree>
    <p:extLst>
      <p:ext uri="{BB962C8B-B14F-4D97-AF65-F5344CB8AC3E}">
        <p14:creationId xmlns:p14="http://schemas.microsoft.com/office/powerpoint/2010/main" val="39852810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1</a:t>
            </a:fld>
            <a:endParaRPr lang="ar-SA"/>
          </a:p>
        </p:txBody>
      </p:sp>
    </p:spTree>
    <p:extLst>
      <p:ext uri="{BB962C8B-B14F-4D97-AF65-F5344CB8AC3E}">
        <p14:creationId xmlns:p14="http://schemas.microsoft.com/office/powerpoint/2010/main" val="906349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2</a:t>
            </a:fld>
            <a:endParaRPr lang="ar-SA"/>
          </a:p>
        </p:txBody>
      </p:sp>
    </p:spTree>
    <p:extLst>
      <p:ext uri="{BB962C8B-B14F-4D97-AF65-F5344CB8AC3E}">
        <p14:creationId xmlns:p14="http://schemas.microsoft.com/office/powerpoint/2010/main" val="2360488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3</a:t>
            </a:fld>
            <a:endParaRPr lang="ar-SA"/>
          </a:p>
        </p:txBody>
      </p:sp>
    </p:spTree>
    <p:extLst>
      <p:ext uri="{BB962C8B-B14F-4D97-AF65-F5344CB8AC3E}">
        <p14:creationId xmlns:p14="http://schemas.microsoft.com/office/powerpoint/2010/main" val="2448044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4</a:t>
            </a:fld>
            <a:endParaRPr lang="ar-SA"/>
          </a:p>
        </p:txBody>
      </p:sp>
    </p:spTree>
    <p:extLst>
      <p:ext uri="{BB962C8B-B14F-4D97-AF65-F5344CB8AC3E}">
        <p14:creationId xmlns:p14="http://schemas.microsoft.com/office/powerpoint/2010/main" val="4037034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5</a:t>
            </a:fld>
            <a:endParaRPr lang="ar-SA"/>
          </a:p>
        </p:txBody>
      </p:sp>
    </p:spTree>
    <p:extLst>
      <p:ext uri="{BB962C8B-B14F-4D97-AF65-F5344CB8AC3E}">
        <p14:creationId xmlns:p14="http://schemas.microsoft.com/office/powerpoint/2010/main" val="2448044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6</a:t>
            </a:fld>
            <a:endParaRPr lang="ar-SA"/>
          </a:p>
        </p:txBody>
      </p:sp>
    </p:spTree>
    <p:extLst>
      <p:ext uri="{BB962C8B-B14F-4D97-AF65-F5344CB8AC3E}">
        <p14:creationId xmlns:p14="http://schemas.microsoft.com/office/powerpoint/2010/main" val="407197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7</a:t>
            </a:fld>
            <a:endParaRPr lang="ar-SA"/>
          </a:p>
        </p:txBody>
      </p:sp>
    </p:spTree>
    <p:extLst>
      <p:ext uri="{BB962C8B-B14F-4D97-AF65-F5344CB8AC3E}">
        <p14:creationId xmlns:p14="http://schemas.microsoft.com/office/powerpoint/2010/main" val="1811234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8</a:t>
            </a:fld>
            <a:endParaRPr lang="ar-SA"/>
          </a:p>
        </p:txBody>
      </p:sp>
    </p:spTree>
    <p:extLst>
      <p:ext uri="{BB962C8B-B14F-4D97-AF65-F5344CB8AC3E}">
        <p14:creationId xmlns:p14="http://schemas.microsoft.com/office/powerpoint/2010/main" val="3192629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9</a:t>
            </a:fld>
            <a:endParaRPr lang="ar-SA"/>
          </a:p>
        </p:txBody>
      </p:sp>
    </p:spTree>
    <p:extLst>
      <p:ext uri="{BB962C8B-B14F-4D97-AF65-F5344CB8AC3E}">
        <p14:creationId xmlns:p14="http://schemas.microsoft.com/office/powerpoint/2010/main" val="4071970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10</a:t>
            </a:fld>
            <a:endParaRPr lang="ar-SA"/>
          </a:p>
        </p:txBody>
      </p:sp>
    </p:spTree>
    <p:extLst>
      <p:ext uri="{BB962C8B-B14F-4D97-AF65-F5344CB8AC3E}">
        <p14:creationId xmlns:p14="http://schemas.microsoft.com/office/powerpoint/2010/main" val="24615089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12</a:t>
            </a:fld>
            <a:endParaRPr lang="ar-SA"/>
          </a:p>
        </p:txBody>
      </p:sp>
    </p:spTree>
    <p:extLst>
      <p:ext uri="{BB962C8B-B14F-4D97-AF65-F5344CB8AC3E}">
        <p14:creationId xmlns:p14="http://schemas.microsoft.com/office/powerpoint/2010/main" val="1002556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13</a:t>
            </a:fld>
            <a:endParaRPr lang="ar-SA"/>
          </a:p>
        </p:txBody>
      </p:sp>
    </p:spTree>
    <p:extLst>
      <p:ext uri="{BB962C8B-B14F-4D97-AF65-F5344CB8AC3E}">
        <p14:creationId xmlns:p14="http://schemas.microsoft.com/office/powerpoint/2010/main" val="3820715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14</a:t>
            </a:fld>
            <a:endParaRPr lang="ar-SA"/>
          </a:p>
        </p:txBody>
      </p:sp>
    </p:spTree>
    <p:extLst>
      <p:ext uri="{BB962C8B-B14F-4D97-AF65-F5344CB8AC3E}">
        <p14:creationId xmlns:p14="http://schemas.microsoft.com/office/powerpoint/2010/main" val="31476942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15</a:t>
            </a:fld>
            <a:endParaRPr lang="ar-SA"/>
          </a:p>
        </p:txBody>
      </p:sp>
    </p:spTree>
    <p:extLst>
      <p:ext uri="{BB962C8B-B14F-4D97-AF65-F5344CB8AC3E}">
        <p14:creationId xmlns:p14="http://schemas.microsoft.com/office/powerpoint/2010/main" val="3147694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16</a:t>
            </a:fld>
            <a:endParaRPr lang="ar-SA"/>
          </a:p>
        </p:txBody>
      </p:sp>
    </p:spTree>
    <p:extLst>
      <p:ext uri="{BB962C8B-B14F-4D97-AF65-F5344CB8AC3E}">
        <p14:creationId xmlns:p14="http://schemas.microsoft.com/office/powerpoint/2010/main" val="26658056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17</a:t>
            </a:fld>
            <a:endParaRPr lang="ar-SA"/>
          </a:p>
        </p:txBody>
      </p:sp>
    </p:spTree>
    <p:extLst>
      <p:ext uri="{BB962C8B-B14F-4D97-AF65-F5344CB8AC3E}">
        <p14:creationId xmlns:p14="http://schemas.microsoft.com/office/powerpoint/2010/main" val="8593775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18</a:t>
            </a:fld>
            <a:endParaRPr lang="ar-SA"/>
          </a:p>
        </p:txBody>
      </p:sp>
    </p:spTree>
    <p:extLst>
      <p:ext uri="{BB962C8B-B14F-4D97-AF65-F5344CB8AC3E}">
        <p14:creationId xmlns:p14="http://schemas.microsoft.com/office/powerpoint/2010/main" val="879084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19</a:t>
            </a:fld>
            <a:endParaRPr lang="ar-SA"/>
          </a:p>
        </p:txBody>
      </p:sp>
    </p:spTree>
    <p:extLst>
      <p:ext uri="{BB962C8B-B14F-4D97-AF65-F5344CB8AC3E}">
        <p14:creationId xmlns:p14="http://schemas.microsoft.com/office/powerpoint/2010/main" val="39929018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20</a:t>
            </a:fld>
            <a:endParaRPr lang="ar-SA"/>
          </a:p>
        </p:txBody>
      </p:sp>
    </p:spTree>
    <p:extLst>
      <p:ext uri="{BB962C8B-B14F-4D97-AF65-F5344CB8AC3E}">
        <p14:creationId xmlns:p14="http://schemas.microsoft.com/office/powerpoint/2010/main" val="39929018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21</a:t>
            </a:fld>
            <a:endParaRPr lang="ar-SA"/>
          </a:p>
        </p:txBody>
      </p:sp>
    </p:spTree>
    <p:extLst>
      <p:ext uri="{BB962C8B-B14F-4D97-AF65-F5344CB8AC3E}">
        <p14:creationId xmlns:p14="http://schemas.microsoft.com/office/powerpoint/2010/main" val="431982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26</a:t>
            </a:fld>
            <a:endParaRPr lang="ar-SA"/>
          </a:p>
        </p:txBody>
      </p:sp>
    </p:spTree>
    <p:extLst>
      <p:ext uri="{BB962C8B-B14F-4D97-AF65-F5344CB8AC3E}">
        <p14:creationId xmlns:p14="http://schemas.microsoft.com/office/powerpoint/2010/main" val="2930430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27</a:t>
            </a:fld>
            <a:endParaRPr lang="ar-SA"/>
          </a:p>
        </p:txBody>
      </p:sp>
    </p:spTree>
    <p:extLst>
      <p:ext uri="{BB962C8B-B14F-4D97-AF65-F5344CB8AC3E}">
        <p14:creationId xmlns:p14="http://schemas.microsoft.com/office/powerpoint/2010/main" val="2968852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28</a:t>
            </a:fld>
            <a:endParaRPr lang="ar-SA"/>
          </a:p>
        </p:txBody>
      </p:sp>
    </p:spTree>
    <p:extLst>
      <p:ext uri="{BB962C8B-B14F-4D97-AF65-F5344CB8AC3E}">
        <p14:creationId xmlns:p14="http://schemas.microsoft.com/office/powerpoint/2010/main" val="4071970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29</a:t>
            </a:fld>
            <a:endParaRPr lang="ar-SA"/>
          </a:p>
        </p:txBody>
      </p:sp>
    </p:spTree>
    <p:extLst>
      <p:ext uri="{BB962C8B-B14F-4D97-AF65-F5344CB8AC3E}">
        <p14:creationId xmlns:p14="http://schemas.microsoft.com/office/powerpoint/2010/main" val="24020908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30</a:t>
            </a:fld>
            <a:endParaRPr lang="ar-SA"/>
          </a:p>
        </p:txBody>
      </p:sp>
    </p:spTree>
    <p:extLst>
      <p:ext uri="{BB962C8B-B14F-4D97-AF65-F5344CB8AC3E}">
        <p14:creationId xmlns:p14="http://schemas.microsoft.com/office/powerpoint/2010/main" val="24020908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17689F6-FAE5-4200-BB58-72F14D460013}" type="slidenum">
              <a:rPr lang="ar-SA" smtClean="0"/>
              <a:t>31</a:t>
            </a:fld>
            <a:endParaRPr lang="ar-SA"/>
          </a:p>
        </p:txBody>
      </p:sp>
    </p:spTree>
    <p:extLst>
      <p:ext uri="{BB962C8B-B14F-4D97-AF65-F5344CB8AC3E}">
        <p14:creationId xmlns:p14="http://schemas.microsoft.com/office/powerpoint/2010/main" val="36252171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17689F6-FAE5-4200-BB58-72F14D460013}" type="slidenum">
              <a:rPr lang="ar-SA" smtClean="0"/>
              <a:t>32</a:t>
            </a:fld>
            <a:endParaRPr lang="ar-SA"/>
          </a:p>
        </p:txBody>
      </p:sp>
    </p:spTree>
    <p:extLst>
      <p:ext uri="{BB962C8B-B14F-4D97-AF65-F5344CB8AC3E}">
        <p14:creationId xmlns:p14="http://schemas.microsoft.com/office/powerpoint/2010/main" val="17394725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17689F6-FAE5-4200-BB58-72F14D460013}" type="slidenum">
              <a:rPr lang="ar-SA" smtClean="0"/>
              <a:t>33</a:t>
            </a:fld>
            <a:endParaRPr lang="ar-SA"/>
          </a:p>
        </p:txBody>
      </p:sp>
    </p:spTree>
    <p:extLst>
      <p:ext uri="{BB962C8B-B14F-4D97-AF65-F5344CB8AC3E}">
        <p14:creationId xmlns:p14="http://schemas.microsoft.com/office/powerpoint/2010/main" val="17394725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17689F6-FAE5-4200-BB58-72F14D460013}" type="slidenum">
              <a:rPr lang="ar-SA" smtClean="0"/>
              <a:t>34</a:t>
            </a:fld>
            <a:endParaRPr lang="ar-SA"/>
          </a:p>
        </p:txBody>
      </p:sp>
    </p:spTree>
    <p:extLst>
      <p:ext uri="{BB962C8B-B14F-4D97-AF65-F5344CB8AC3E}">
        <p14:creationId xmlns:p14="http://schemas.microsoft.com/office/powerpoint/2010/main" val="17394725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35</a:t>
            </a:fld>
            <a:endParaRPr lang="ar-SA"/>
          </a:p>
        </p:txBody>
      </p:sp>
    </p:spTree>
    <p:extLst>
      <p:ext uri="{BB962C8B-B14F-4D97-AF65-F5344CB8AC3E}">
        <p14:creationId xmlns:p14="http://schemas.microsoft.com/office/powerpoint/2010/main" val="30371080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36</a:t>
            </a:fld>
            <a:endParaRPr lang="ar-SA"/>
          </a:p>
        </p:txBody>
      </p:sp>
    </p:spTree>
    <p:extLst>
      <p:ext uri="{BB962C8B-B14F-4D97-AF65-F5344CB8AC3E}">
        <p14:creationId xmlns:p14="http://schemas.microsoft.com/office/powerpoint/2010/main" val="17186998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37</a:t>
            </a:fld>
            <a:endParaRPr lang="ar-SA"/>
          </a:p>
        </p:txBody>
      </p:sp>
    </p:spTree>
    <p:extLst>
      <p:ext uri="{BB962C8B-B14F-4D97-AF65-F5344CB8AC3E}">
        <p14:creationId xmlns:p14="http://schemas.microsoft.com/office/powerpoint/2010/main" val="17186998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2FEC7492-47B0-4B60-A455-0FBFA00DB7FF}" type="slidenum">
              <a:rPr lang="ar-SA" smtClean="0"/>
              <a:t>38</a:t>
            </a:fld>
            <a:endParaRPr lang="ar-SA"/>
          </a:p>
        </p:txBody>
      </p:sp>
    </p:spTree>
    <p:extLst>
      <p:ext uri="{BB962C8B-B14F-4D97-AF65-F5344CB8AC3E}">
        <p14:creationId xmlns:p14="http://schemas.microsoft.com/office/powerpoint/2010/main" val="1764105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6C5E50F5-1CAD-4483-932B-10C5AD0527F0}" type="datetimeFigureOut">
              <a:rPr lang="ar-SA" smtClean="0"/>
              <a:pPr/>
              <a:t>12/02/1435</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1CE6DBD8-DD59-42B0-B5EB-8B8CECD86422}"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C5E50F5-1CAD-4483-932B-10C5AD0527F0}" type="datetimeFigureOut">
              <a:rPr lang="ar-SA" smtClean="0"/>
              <a:pPr/>
              <a:t>12/02/1435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C5E50F5-1CAD-4483-932B-10C5AD0527F0}" type="datetimeFigureOut">
              <a:rPr lang="ar-SA" smtClean="0"/>
              <a:pPr/>
              <a:t>12/02/1435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CE6DBD8-DD59-42B0-B5EB-8B8CECD86422}"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6C5E50F5-1CAD-4483-932B-10C5AD0527F0}" type="datetimeFigureOut">
              <a:rPr lang="ar-SA" smtClean="0"/>
              <a:pPr/>
              <a:t>12/02/1435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6C5E50F5-1CAD-4483-932B-10C5AD0527F0}" type="datetimeFigureOut">
              <a:rPr lang="ar-SA" smtClean="0"/>
              <a:pPr/>
              <a:t>12/02/1435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6C5E50F5-1CAD-4483-932B-10C5AD0527F0}" type="datetimeFigureOut">
              <a:rPr lang="ar-SA" smtClean="0"/>
              <a:pPr/>
              <a:t>12/02/1435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C5E50F5-1CAD-4483-932B-10C5AD0527F0}" type="datetimeFigureOut">
              <a:rPr lang="ar-SA" smtClean="0"/>
              <a:pPr/>
              <a:t>12/02/1435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6C5E50F5-1CAD-4483-932B-10C5AD0527F0}" type="datetimeFigureOut">
              <a:rPr lang="ar-SA" smtClean="0"/>
              <a:pPr/>
              <a:t>12/02/1435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C5E50F5-1CAD-4483-932B-10C5AD0527F0}" type="datetimeFigureOut">
              <a:rPr lang="ar-SA" smtClean="0"/>
              <a:pPr/>
              <a:t>12/02/1435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1CE6DBD8-DD59-42B0-B5EB-8B8CECD86422}"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C5E50F5-1CAD-4483-932B-10C5AD0527F0}" type="datetimeFigureOut">
              <a:rPr lang="ar-SA" smtClean="0"/>
              <a:pPr/>
              <a:t>12/02/1435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C5E50F5-1CAD-4483-932B-10C5AD0527F0}" type="datetimeFigureOut">
              <a:rPr lang="ar-SA" smtClean="0"/>
              <a:pPr/>
              <a:t>12/02/1435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CE6DBD8-DD59-42B0-B5EB-8B8CECD86422}"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C5E50F5-1CAD-4483-932B-10C5AD0527F0}" type="datetimeFigureOut">
              <a:rPr lang="ar-SA" smtClean="0"/>
              <a:pPr/>
              <a:t>12/02/1435</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CE6DBD8-DD59-42B0-B5EB-8B8CECD86422}"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533400" y="1268760"/>
            <a:ext cx="7854696" cy="5472608"/>
          </a:xfrm>
        </p:spPr>
        <p:txBody>
          <a:bodyPr>
            <a:normAutofit/>
          </a:bodyPr>
          <a:lstStyle/>
          <a:p>
            <a:pPr algn="ctr"/>
            <a:r>
              <a:rPr lang="en-US" dirty="0" smtClean="0"/>
              <a:t> </a:t>
            </a:r>
          </a:p>
          <a:p>
            <a:pPr algn="ctr"/>
            <a:endParaRPr lang="en-US" dirty="0"/>
          </a:p>
          <a:p>
            <a:pPr algn="ctr"/>
            <a:r>
              <a:rPr lang="ar-SA" sz="4400" b="1" dirty="0">
                <a:solidFill>
                  <a:srgbClr val="FF0000"/>
                </a:solidFill>
              </a:rPr>
              <a:t>مادة : تخريج الأحاديث</a:t>
            </a:r>
          </a:p>
          <a:p>
            <a:pPr algn="ctr"/>
            <a:r>
              <a:rPr lang="ar-SA" sz="4000" b="1" dirty="0"/>
              <a:t>أستاذ المادة : </a:t>
            </a:r>
            <a:r>
              <a:rPr lang="ar-SA" sz="4000" b="1" dirty="0" err="1"/>
              <a:t>د.عادل</a:t>
            </a:r>
            <a:r>
              <a:rPr lang="ar-SA" sz="4000" b="1" dirty="0"/>
              <a:t> حسن</a:t>
            </a:r>
          </a:p>
          <a:p>
            <a:pPr algn="ctr"/>
            <a:r>
              <a:rPr lang="ar-SA" sz="4000" b="1" dirty="0" smtClean="0">
                <a:solidFill>
                  <a:schemeClr val="bg1"/>
                </a:solidFill>
              </a:rPr>
              <a:t>المحاضرة </a:t>
            </a:r>
            <a:r>
              <a:rPr lang="ar-SA" sz="4000" b="1" dirty="0" smtClean="0">
                <a:solidFill>
                  <a:schemeClr val="bg1"/>
                </a:solidFill>
              </a:rPr>
              <a:t>الرابعة</a:t>
            </a:r>
          </a:p>
          <a:p>
            <a:pPr algn="ctr"/>
            <a:endParaRPr lang="ar-SA" sz="4000" b="1" dirty="0" smtClean="0">
              <a:solidFill>
                <a:schemeClr val="bg1"/>
              </a:solidFill>
            </a:endParaRPr>
          </a:p>
          <a:p>
            <a:pPr algn="ctr"/>
            <a:endParaRPr lang="ar-SA" sz="5400" b="1" dirty="0" smtClean="0">
              <a:solidFill>
                <a:srgbClr val="FF0000"/>
              </a:solidFill>
            </a:endParaRPr>
          </a:p>
        </p:txBody>
      </p:sp>
      <p:pic>
        <p:nvPicPr>
          <p:cNvPr id="4" name="صورة 3" descr="http://www.feqhweb.com/vb/images/Basmala.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188640"/>
            <a:ext cx="7488831" cy="1296144"/>
          </a:xfrm>
          <a:prstGeom prst="rect">
            <a:avLst/>
          </a:prstGeom>
          <a:noFill/>
          <a:ln>
            <a:noFill/>
          </a:ln>
        </p:spPr>
      </p:pic>
    </p:spTree>
    <p:extLst>
      <p:ext uri="{BB962C8B-B14F-4D97-AF65-F5344CB8AC3E}">
        <p14:creationId xmlns:p14="http://schemas.microsoft.com/office/powerpoint/2010/main" val="21592002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533400" y="1268760"/>
            <a:ext cx="7854696" cy="5472608"/>
          </a:xfrm>
        </p:spPr>
        <p:txBody>
          <a:bodyPr>
            <a:normAutofit/>
          </a:bodyPr>
          <a:lstStyle/>
          <a:p>
            <a:pPr algn="ctr"/>
            <a:r>
              <a:rPr lang="en-US" dirty="0" smtClean="0"/>
              <a:t> </a:t>
            </a:r>
          </a:p>
          <a:p>
            <a:pPr algn="ctr"/>
            <a:endParaRPr lang="ar-SA" sz="4400" b="1" dirty="0" smtClean="0">
              <a:solidFill>
                <a:srgbClr val="FF0000"/>
              </a:solidFill>
            </a:endParaRPr>
          </a:p>
          <a:p>
            <a:pPr algn="ctr"/>
            <a:r>
              <a:rPr lang="ar-SA" sz="4400" b="1" smtClean="0">
                <a:solidFill>
                  <a:srgbClr val="FF0000"/>
                </a:solidFill>
              </a:rPr>
              <a:t>السلام </a:t>
            </a:r>
            <a:r>
              <a:rPr lang="ar-SA" sz="4400" b="1" dirty="0" smtClean="0">
                <a:solidFill>
                  <a:srgbClr val="FF0000"/>
                </a:solidFill>
              </a:rPr>
              <a:t>عليكم ورحمة الله وبركاته</a:t>
            </a:r>
            <a:endParaRPr lang="en-US" sz="4400" b="1" dirty="0">
              <a:solidFill>
                <a:srgbClr val="FF0000"/>
              </a:solidFill>
            </a:endParaRPr>
          </a:p>
        </p:txBody>
      </p:sp>
    </p:spTree>
    <p:extLst>
      <p:ext uri="{BB962C8B-B14F-4D97-AF65-F5344CB8AC3E}">
        <p14:creationId xmlns:p14="http://schemas.microsoft.com/office/powerpoint/2010/main" val="2367784346"/>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3">
                                            <p:txEl>
                                              <p:pRg st="2" end="2"/>
                                            </p:txEl>
                                          </p:spTgt>
                                        </p:tgtEl>
                                        <p:attrNameLst>
                                          <p:attrName>style.visibility</p:attrName>
                                        </p:attrNameLst>
                                      </p:cBhvr>
                                      <p:to>
                                        <p:strVal val="visible"/>
                                      </p:to>
                                    </p:set>
                                    <p:anim by="(-#ppt_w*2)" calcmode="lin" valueType="num">
                                      <p:cBhvr rctx="PPT">
                                        <p:cTn id="7" dur="500" autoRev="1" fill="hold">
                                          <p:stCondLst>
                                            <p:cond delay="0"/>
                                          </p:stCondLst>
                                        </p:cTn>
                                        <p:tgtEl>
                                          <p:spTgt spid="3">
                                            <p:txEl>
                                              <p:pRg st="2" end="2"/>
                                            </p:txEl>
                                          </p:spTgt>
                                        </p:tgtEl>
                                        <p:attrNameLst>
                                          <p:attrName>ppt_w</p:attrName>
                                        </p:attrNameLst>
                                      </p:cBhvr>
                                    </p:anim>
                                    <p:anim by="(#ppt_w*0.50)" calcmode="lin" valueType="num">
                                      <p:cBhvr>
                                        <p:cTn id="8" dur="500" decel="50000" autoRev="1" fill="hold">
                                          <p:stCondLst>
                                            <p:cond delay="0"/>
                                          </p:stCondLst>
                                        </p:cTn>
                                        <p:tgtEl>
                                          <p:spTgt spid="3">
                                            <p:txEl>
                                              <p:pRg st="2" end="2"/>
                                            </p:txEl>
                                          </p:spTgt>
                                        </p:tgtEl>
                                        <p:attrNameLst>
                                          <p:attrName>ppt_x</p:attrName>
                                        </p:attrNameLst>
                                      </p:cBhvr>
                                    </p:anim>
                                    <p:anim from="(-#ppt_h/2)" to="(#ppt_y)" calcmode="lin" valueType="num">
                                      <p:cBhvr>
                                        <p:cTn id="9" dur="1000" fill="hold">
                                          <p:stCondLst>
                                            <p:cond delay="0"/>
                                          </p:stCondLst>
                                        </p:cTn>
                                        <p:tgtEl>
                                          <p:spTgt spid="3">
                                            <p:txEl>
                                              <p:pRg st="2" end="2"/>
                                            </p:txEl>
                                          </p:spTgt>
                                        </p:tgtEl>
                                        <p:attrNameLst>
                                          <p:attrName>ppt_y</p:attrName>
                                        </p:attrNameLst>
                                      </p:cBhvr>
                                    </p:anim>
                                    <p:animRot by="21600000">
                                      <p:cBhvr>
                                        <p:cTn id="10" dur="1000" fill="hold">
                                          <p:stCondLst>
                                            <p:cond delay="0"/>
                                          </p:stCondLst>
                                        </p:cTn>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605736" y="692696"/>
            <a:ext cx="7854696" cy="5760640"/>
          </a:xfrm>
        </p:spPr>
        <p:txBody>
          <a:bodyPr>
            <a:normAutofit/>
          </a:bodyPr>
          <a:lstStyle/>
          <a:p>
            <a:pPr algn="ctr"/>
            <a:endParaRPr lang="ar-SA" sz="4000" b="1" dirty="0"/>
          </a:p>
          <a:p>
            <a:pPr algn="ctr"/>
            <a:r>
              <a:rPr lang="ar-SA" sz="4000" b="1" dirty="0" smtClean="0"/>
              <a:t>عنوان </a:t>
            </a:r>
            <a:r>
              <a:rPr lang="ar-SA" sz="4000" b="1" dirty="0"/>
              <a:t>هذه المحاضرة </a:t>
            </a:r>
            <a:r>
              <a:rPr lang="ar-SA" sz="4000" b="1" dirty="0" smtClean="0"/>
              <a:t>:</a:t>
            </a:r>
          </a:p>
          <a:p>
            <a:pPr algn="ctr"/>
            <a:r>
              <a:rPr lang="ar-SA" sz="4000" b="1" dirty="0" smtClean="0">
                <a:solidFill>
                  <a:srgbClr val="FF0000"/>
                </a:solidFill>
              </a:rPr>
              <a:t>طرق التخريج:</a:t>
            </a:r>
          </a:p>
          <a:p>
            <a:pPr algn="ctr"/>
            <a:r>
              <a:rPr lang="ar-SA" sz="4000" b="1" dirty="0">
                <a:solidFill>
                  <a:srgbClr val="FF0000"/>
                </a:solidFill>
              </a:rPr>
              <a:t>الطريقة الأولى: التخريج عن طريق معرفة راوي الحديث من الصحابة </a:t>
            </a:r>
          </a:p>
          <a:p>
            <a:pPr algn="ctr"/>
            <a:r>
              <a:rPr lang="ar-SA" sz="4000" b="1" dirty="0">
                <a:solidFill>
                  <a:srgbClr val="FF0000"/>
                </a:solidFill>
              </a:rPr>
              <a:t>(1)</a:t>
            </a:r>
          </a:p>
          <a:p>
            <a:pPr algn="ctr"/>
            <a:endParaRPr lang="ar-SA" sz="4000" b="1" dirty="0" smtClean="0">
              <a:solidFill>
                <a:srgbClr val="FF0000"/>
              </a:solidFill>
            </a:endParaRPr>
          </a:p>
        </p:txBody>
      </p:sp>
    </p:spTree>
    <p:extLst>
      <p:ext uri="{BB962C8B-B14F-4D97-AF65-F5344CB8AC3E}">
        <p14:creationId xmlns:p14="http://schemas.microsoft.com/office/powerpoint/2010/main" val="2159200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395536" y="620688"/>
            <a:ext cx="8280920" cy="6124754"/>
          </a:xfrm>
          <a:prstGeom prst="rect">
            <a:avLst/>
          </a:prstGeom>
        </p:spPr>
        <p:txBody>
          <a:bodyPr wrap="square">
            <a:spAutoFit/>
          </a:bodyPr>
          <a:lstStyle/>
          <a:p>
            <a:pPr marL="742950" indent="-742950" algn="justLow"/>
            <a:r>
              <a:rPr lang="ar-SA" altLang="ar-SA" sz="3200" b="1" dirty="0">
                <a:ea typeface="Times New Roman" pitchFamily="18" charset="0"/>
              </a:rPr>
              <a:t>طرق التخريج ستة:</a:t>
            </a:r>
          </a:p>
          <a:p>
            <a:pPr marL="742950" indent="-742950" algn="justLow"/>
            <a:r>
              <a:rPr lang="ar-SA" altLang="ar-SA" sz="3200" b="1" dirty="0">
                <a:ea typeface="Times New Roman" pitchFamily="18" charset="0"/>
              </a:rPr>
              <a:t>الطريقة الأولى: </a:t>
            </a:r>
            <a:r>
              <a:rPr lang="ar-SA" altLang="ar-SA" sz="3200" b="1" dirty="0">
                <a:solidFill>
                  <a:srgbClr val="FF0000"/>
                </a:solidFill>
                <a:ea typeface="Times New Roman" pitchFamily="18" charset="0"/>
              </a:rPr>
              <a:t>التخريج عن طريق معرفة راوي الحديث من الصحابة.</a:t>
            </a:r>
          </a:p>
          <a:p>
            <a:pPr marL="742950" indent="-742950" algn="justLow"/>
            <a:r>
              <a:rPr lang="ar-SA" altLang="ar-SA" sz="3200" b="1" dirty="0">
                <a:ea typeface="Times New Roman" pitchFamily="18" charset="0"/>
              </a:rPr>
              <a:t>الطريقة الثانية: </a:t>
            </a:r>
            <a:r>
              <a:rPr lang="ar-SA" altLang="ar-SA" sz="3200" b="1" dirty="0">
                <a:solidFill>
                  <a:srgbClr val="FF0000"/>
                </a:solidFill>
                <a:ea typeface="Times New Roman" pitchFamily="18" charset="0"/>
              </a:rPr>
              <a:t>التخريج عن طريق معرفة أول لفظ من متن الحديث.</a:t>
            </a:r>
          </a:p>
          <a:p>
            <a:pPr marL="742950" indent="-742950" algn="justLow"/>
            <a:r>
              <a:rPr lang="ar-SA" altLang="ar-SA" sz="3200" b="1" dirty="0">
                <a:latin typeface="Traditional Arabic" pitchFamily="18" charset="-78"/>
                <a:ea typeface="Times New Roman" pitchFamily="18" charset="0"/>
              </a:rPr>
              <a:t>الطريقة الثالثة: </a:t>
            </a:r>
            <a:r>
              <a:rPr lang="ar-SA" altLang="ar-SA" sz="3200" b="1" dirty="0">
                <a:solidFill>
                  <a:srgbClr val="FF0000"/>
                </a:solidFill>
                <a:latin typeface="Traditional Arabic" pitchFamily="18" charset="-78"/>
                <a:ea typeface="Times New Roman" pitchFamily="18" charset="0"/>
              </a:rPr>
              <a:t>التخريج عن طريق معرفة كلمة يقل دورانها على الألسنة من أي جزء من متن الحديث. </a:t>
            </a:r>
          </a:p>
          <a:p>
            <a:pPr algn="justLow">
              <a:defRPr/>
            </a:pPr>
            <a:r>
              <a:rPr lang="ar-SA" sz="3200" b="1" dirty="0">
                <a:ea typeface="Times New Roman"/>
              </a:rPr>
              <a:t>الطريقة الرابعة: </a:t>
            </a:r>
            <a:r>
              <a:rPr lang="ar-SA" sz="3200" b="1" dirty="0">
                <a:solidFill>
                  <a:srgbClr val="FF0000"/>
                </a:solidFill>
                <a:ea typeface="Times New Roman"/>
              </a:rPr>
              <a:t>التخريج عن طريق معرفة موضوع الحديث.</a:t>
            </a:r>
            <a:endParaRPr lang="ar-SA" sz="3200" b="1" dirty="0">
              <a:solidFill>
                <a:srgbClr val="FF0000"/>
              </a:solidFill>
              <a:latin typeface="Traditional Arabic" pitchFamily="18" charset="-78"/>
              <a:sym typeface="Wingdings" pitchFamily="2" charset="2"/>
            </a:endParaRPr>
          </a:p>
          <a:p>
            <a:pPr algn="justLow">
              <a:defRPr/>
            </a:pPr>
            <a:r>
              <a:rPr lang="ar-SA" sz="3200" b="1" dirty="0">
                <a:ea typeface="Times New Roman"/>
              </a:rPr>
              <a:t>الطريقة الخامسة: </a:t>
            </a:r>
            <a:r>
              <a:rPr lang="ar-SA" sz="3200" b="1" dirty="0">
                <a:solidFill>
                  <a:srgbClr val="FF0000"/>
                </a:solidFill>
                <a:ea typeface="Times New Roman"/>
              </a:rPr>
              <a:t>التخريج عن طريق النظر في حال الحديث سنداً ومتناً.</a:t>
            </a:r>
            <a:endParaRPr lang="ar-SA" sz="3200" b="1" dirty="0">
              <a:solidFill>
                <a:srgbClr val="FF0000"/>
              </a:solidFill>
              <a:latin typeface="Traditional Arabic" pitchFamily="18" charset="-78"/>
              <a:sym typeface="Wingdings" pitchFamily="2" charset="2"/>
            </a:endParaRPr>
          </a:p>
          <a:p>
            <a:pPr algn="justLow"/>
            <a:r>
              <a:rPr lang="ar-SA" sz="3600" b="1" dirty="0" smtClean="0"/>
              <a:t>الطريقة السادسة</a:t>
            </a:r>
            <a:r>
              <a:rPr lang="ar-SA" sz="3600" b="1" dirty="0"/>
              <a:t>: </a:t>
            </a:r>
            <a:r>
              <a:rPr lang="ar-SA" sz="3600" b="1" dirty="0">
                <a:solidFill>
                  <a:srgbClr val="FF0000"/>
                </a:solidFill>
              </a:rPr>
              <a:t>التخريج عن طريق استخدام الحاسوب.</a:t>
            </a:r>
            <a:endParaRPr lang="en-US" sz="3600" b="1" dirty="0">
              <a:solidFill>
                <a:srgbClr val="FF0000"/>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605736" y="692696"/>
            <a:ext cx="7854696" cy="5760640"/>
          </a:xfrm>
        </p:spPr>
        <p:txBody>
          <a:bodyPr>
            <a:normAutofit/>
          </a:bodyPr>
          <a:lstStyle/>
          <a:p>
            <a:pPr algn="ctr"/>
            <a:endParaRPr lang="ar-SA" sz="4000" b="1" dirty="0" smtClean="0">
              <a:solidFill>
                <a:srgbClr val="FF0000"/>
              </a:solidFill>
            </a:endParaRPr>
          </a:p>
          <a:p>
            <a:pPr algn="ctr"/>
            <a:r>
              <a:rPr lang="ar-SA" sz="4000" b="1" dirty="0" smtClean="0">
                <a:solidFill>
                  <a:srgbClr val="FF0000"/>
                </a:solidFill>
              </a:rPr>
              <a:t>الطريقة الأولى</a:t>
            </a:r>
          </a:p>
          <a:p>
            <a:pPr algn="ctr"/>
            <a:r>
              <a:rPr lang="ar-SA" sz="4000" b="1" dirty="0" smtClean="0">
                <a:solidFill>
                  <a:srgbClr val="FF0000"/>
                </a:solidFill>
              </a:rPr>
              <a:t>التخريج عن طريق معرفة راوي الحديث من الصحابة</a:t>
            </a:r>
          </a:p>
        </p:txBody>
      </p:sp>
    </p:spTree>
    <p:extLst>
      <p:ext uri="{BB962C8B-B14F-4D97-AF65-F5344CB8AC3E}">
        <p14:creationId xmlns:p14="http://schemas.microsoft.com/office/powerpoint/2010/main" val="3742118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755576" y="881336"/>
            <a:ext cx="7632848" cy="5644008"/>
          </a:xfrm>
        </p:spPr>
        <p:txBody>
          <a:bodyPr>
            <a:normAutofit/>
          </a:bodyPr>
          <a:lstStyle/>
          <a:p>
            <a:r>
              <a:rPr lang="ar-SA" sz="3400" b="1" dirty="0" smtClean="0"/>
              <a:t>وفيها </a:t>
            </a:r>
            <a:r>
              <a:rPr lang="ar-SA" sz="3400" b="1" dirty="0"/>
              <a:t>ما يلي:</a:t>
            </a:r>
          </a:p>
          <a:p>
            <a:pPr algn="justLow"/>
            <a:r>
              <a:rPr lang="ar-SA" sz="3400" b="1" dirty="0">
                <a:solidFill>
                  <a:srgbClr val="FF0000"/>
                </a:solidFill>
              </a:rPr>
              <a:t>1- متى نلجأ لهذه الطريقة ؟</a:t>
            </a:r>
          </a:p>
          <a:p>
            <a:pPr algn="justLow"/>
            <a:r>
              <a:rPr lang="ar-SA" sz="3400" b="1" dirty="0">
                <a:solidFill>
                  <a:srgbClr val="FF0000"/>
                </a:solidFill>
              </a:rPr>
              <a:t>2- أنواع المصنفات التي تساعدنا في هذه الطريقة:</a:t>
            </a:r>
          </a:p>
          <a:p>
            <a:pPr algn="justLow"/>
            <a:r>
              <a:rPr lang="ar-SA" sz="3400" b="1" dirty="0">
                <a:solidFill>
                  <a:srgbClr val="FF0000"/>
                </a:solidFill>
              </a:rPr>
              <a:t>    (أولًا) المسانيد.</a:t>
            </a:r>
          </a:p>
          <a:p>
            <a:pPr algn="justLow"/>
            <a:r>
              <a:rPr lang="ar-SA" sz="3400" b="1" dirty="0">
                <a:solidFill>
                  <a:srgbClr val="FF0000"/>
                </a:solidFill>
              </a:rPr>
              <a:t>    (ثانيًا) المعاجم.</a:t>
            </a:r>
          </a:p>
          <a:p>
            <a:pPr algn="justLow"/>
            <a:r>
              <a:rPr lang="ar-SA" sz="3400" b="1" dirty="0">
                <a:solidFill>
                  <a:srgbClr val="FF0000"/>
                </a:solidFill>
              </a:rPr>
              <a:t>    (ثالثًا) كتب الأطراف.</a:t>
            </a:r>
          </a:p>
        </p:txBody>
      </p:sp>
    </p:spTree>
    <p:extLst>
      <p:ext uri="{BB962C8B-B14F-4D97-AF65-F5344CB8AC3E}">
        <p14:creationId xmlns:p14="http://schemas.microsoft.com/office/powerpoint/2010/main" val="976092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22311" y="764704"/>
            <a:ext cx="8280920" cy="3046988"/>
          </a:xfrm>
          <a:prstGeom prst="rect">
            <a:avLst/>
          </a:prstGeom>
        </p:spPr>
        <p:txBody>
          <a:bodyPr wrap="square">
            <a:spAutoFit/>
          </a:bodyPr>
          <a:lstStyle/>
          <a:p>
            <a:pPr algn="justLow"/>
            <a:r>
              <a:rPr lang="ar-SA" sz="3200" b="1" dirty="0">
                <a:solidFill>
                  <a:srgbClr val="FF0000"/>
                </a:solidFill>
              </a:rPr>
              <a:t>1- متى نلجأ لهذه الطريقة </a:t>
            </a:r>
            <a:r>
              <a:rPr lang="ar-SA" sz="3200" b="1" dirty="0" smtClean="0">
                <a:solidFill>
                  <a:srgbClr val="FF0000"/>
                </a:solidFill>
              </a:rPr>
              <a:t>؟</a:t>
            </a:r>
          </a:p>
          <a:p>
            <a:pPr algn="justLow"/>
            <a:r>
              <a:rPr lang="ar-SA" sz="3200" b="1" dirty="0"/>
              <a:t>هذه الطريقة يُلجأ إليها عندما يكون اسم الصحابي مذكورا في الحديث الذي يُراد تخريجه. </a:t>
            </a:r>
          </a:p>
          <a:p>
            <a:pPr algn="justLow"/>
            <a:r>
              <a:rPr lang="ar-SA" sz="3200" b="1" dirty="0"/>
              <a:t>أما إذا لم يكن اسم الصحابي مذكورا في الحديث، ولم نتمكن من </a:t>
            </a:r>
            <a:r>
              <a:rPr lang="ar-SA" sz="3200" b="1" dirty="0" smtClean="0"/>
              <a:t>معرفته، فلا </a:t>
            </a:r>
            <a:r>
              <a:rPr lang="ar-SA" sz="3200" b="1" dirty="0"/>
              <a:t>يمكن اللجوء إلى هذا الطريقة. </a:t>
            </a:r>
          </a:p>
          <a:p>
            <a:pPr algn="justLow"/>
            <a:r>
              <a:rPr lang="ar-SA" sz="3200" b="1" dirty="0"/>
              <a:t>وهذا أمر واضح</a:t>
            </a:r>
            <a:r>
              <a:rPr lang="ar-SA" sz="3200" b="1" dirty="0" smtClean="0"/>
              <a:t>.</a:t>
            </a:r>
            <a:endParaRPr lang="ar-SA" sz="3200" b="1" dirty="0"/>
          </a:p>
        </p:txBody>
      </p:sp>
    </p:spTree>
    <p:extLst>
      <p:ext uri="{BB962C8B-B14F-4D97-AF65-F5344CB8AC3E}">
        <p14:creationId xmlns:p14="http://schemas.microsoft.com/office/powerpoint/2010/main" val="4031176232"/>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539552" y="908720"/>
            <a:ext cx="8064896" cy="4031873"/>
          </a:xfrm>
          <a:prstGeom prst="rect">
            <a:avLst/>
          </a:prstGeom>
        </p:spPr>
        <p:txBody>
          <a:bodyPr wrap="square">
            <a:spAutoFit/>
          </a:bodyPr>
          <a:lstStyle/>
          <a:p>
            <a:pPr algn="justLow"/>
            <a:r>
              <a:rPr lang="ar-SA" sz="3200" b="1" dirty="0">
                <a:solidFill>
                  <a:srgbClr val="FF0000"/>
                </a:solidFill>
              </a:rPr>
              <a:t>2- أنواع المصنفات التي تساعدنا في هذه </a:t>
            </a:r>
            <a:r>
              <a:rPr lang="ar-SA" sz="3200" b="1" dirty="0" smtClean="0">
                <a:solidFill>
                  <a:srgbClr val="FF0000"/>
                </a:solidFill>
              </a:rPr>
              <a:t>الطريقة:</a:t>
            </a:r>
          </a:p>
          <a:p>
            <a:pPr algn="justLow"/>
            <a:r>
              <a:rPr lang="ar-SA" sz="3200" dirty="0"/>
              <a:t>إذا كان اسم الصحابي مذكورا في الحديث أو عرفناه بطريقة ما، ثم قررنا سلوك طريقة تخريجه بناء على معرفة اسم راويه من الصحابة؛ فعلينا أن نستعين بثلاثة أنواع من المصنفات وهي:</a:t>
            </a:r>
            <a:endParaRPr lang="ar-SA" sz="3200" b="1" dirty="0">
              <a:solidFill>
                <a:srgbClr val="FF0000"/>
              </a:solidFill>
            </a:endParaRPr>
          </a:p>
          <a:p>
            <a:pPr algn="justLow"/>
            <a:r>
              <a:rPr lang="ar-SA" sz="3200" b="1" dirty="0">
                <a:solidFill>
                  <a:srgbClr val="FF0000"/>
                </a:solidFill>
              </a:rPr>
              <a:t>    (أولًا) المسانيد.</a:t>
            </a:r>
          </a:p>
          <a:p>
            <a:pPr algn="justLow"/>
            <a:r>
              <a:rPr lang="ar-SA" sz="3200" b="1" dirty="0">
                <a:solidFill>
                  <a:srgbClr val="FF0000"/>
                </a:solidFill>
              </a:rPr>
              <a:t>    (ثانيًا) المعاجم.</a:t>
            </a:r>
          </a:p>
          <a:p>
            <a:pPr algn="justLow"/>
            <a:r>
              <a:rPr lang="ar-SA" sz="3200" b="1" dirty="0">
                <a:solidFill>
                  <a:srgbClr val="FF0000"/>
                </a:solidFill>
              </a:rPr>
              <a:t>    (ثالثًا) كتب الأطراف.</a:t>
            </a: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755576" y="881336"/>
            <a:ext cx="7632848" cy="5644008"/>
          </a:xfrm>
        </p:spPr>
        <p:txBody>
          <a:bodyPr>
            <a:normAutofit fontScale="92500" lnSpcReduction="10000"/>
          </a:bodyPr>
          <a:lstStyle/>
          <a:p>
            <a:pPr algn="ctr"/>
            <a:r>
              <a:rPr lang="ar-SA" sz="3600" b="1" u="sng" dirty="0">
                <a:solidFill>
                  <a:srgbClr val="FF0000"/>
                </a:solidFill>
              </a:rPr>
              <a:t>(أولًا) </a:t>
            </a:r>
            <a:r>
              <a:rPr lang="ar-SA" sz="3600" b="1" u="sng" dirty="0" smtClean="0">
                <a:solidFill>
                  <a:srgbClr val="FF0000"/>
                </a:solidFill>
              </a:rPr>
              <a:t>المسانيد</a:t>
            </a:r>
          </a:p>
          <a:p>
            <a:r>
              <a:rPr lang="ar-SA" sz="3600" b="1" dirty="0" smtClean="0"/>
              <a:t>وفيها ما يلي:</a:t>
            </a:r>
          </a:p>
          <a:p>
            <a:r>
              <a:rPr lang="ar-SA" sz="3600" b="1" dirty="0">
                <a:solidFill>
                  <a:srgbClr val="FF0000"/>
                </a:solidFill>
              </a:rPr>
              <a:t>1- تعريفها. </a:t>
            </a:r>
          </a:p>
          <a:p>
            <a:r>
              <a:rPr lang="ar-SA" sz="3600" b="1" dirty="0">
                <a:solidFill>
                  <a:srgbClr val="FF0000"/>
                </a:solidFill>
              </a:rPr>
              <a:t>2- عددها.</a:t>
            </a:r>
          </a:p>
          <a:p>
            <a:r>
              <a:rPr lang="ar-SA" sz="3600" b="1" dirty="0">
                <a:solidFill>
                  <a:srgbClr val="FF0000"/>
                </a:solidFill>
              </a:rPr>
              <a:t>3- طريقة ترتيبها.</a:t>
            </a:r>
            <a:r>
              <a:rPr lang="ar-SA" sz="3600" dirty="0">
                <a:solidFill>
                  <a:srgbClr val="FF0000"/>
                </a:solidFill>
              </a:rPr>
              <a:t> </a:t>
            </a:r>
          </a:p>
          <a:p>
            <a:r>
              <a:rPr lang="ar-SA" sz="3600" b="1" dirty="0">
                <a:solidFill>
                  <a:srgbClr val="FF0000"/>
                </a:solidFill>
              </a:rPr>
              <a:t>4- </a:t>
            </a:r>
            <a:r>
              <a:rPr lang="ar-SA" sz="3600" b="1" dirty="0" smtClean="0">
                <a:solidFill>
                  <a:srgbClr val="FF0000"/>
                </a:solidFill>
              </a:rPr>
              <a:t>إطلاق </a:t>
            </a:r>
            <a:r>
              <a:rPr lang="ar-SA" sz="3600" b="1" dirty="0">
                <a:solidFill>
                  <a:srgbClr val="FF0000"/>
                </a:solidFill>
              </a:rPr>
              <a:t>آخر لكلمة «المسند» .</a:t>
            </a:r>
          </a:p>
          <a:p>
            <a:r>
              <a:rPr lang="ar-SA" sz="3600" b="1" dirty="0">
                <a:solidFill>
                  <a:srgbClr val="FF0000"/>
                </a:solidFill>
              </a:rPr>
              <a:t>5- </a:t>
            </a:r>
            <a:r>
              <a:rPr lang="ar-SA" sz="3600" b="1" dirty="0" smtClean="0">
                <a:solidFill>
                  <a:srgbClr val="FF0000"/>
                </a:solidFill>
              </a:rPr>
              <a:t>أسماء </a:t>
            </a:r>
            <a:r>
              <a:rPr lang="ar-SA" sz="3600" b="1" dirty="0">
                <a:solidFill>
                  <a:srgbClr val="FF0000"/>
                </a:solidFill>
              </a:rPr>
              <a:t>بعضِ المسانيد.</a:t>
            </a:r>
          </a:p>
          <a:p>
            <a:r>
              <a:rPr lang="ar-SA" sz="3400" b="1" dirty="0">
                <a:solidFill>
                  <a:srgbClr val="FF0000"/>
                </a:solidFill>
              </a:rPr>
              <a:t>6- عرض لبعض المسانيد وطريقة التخريج منها:</a:t>
            </a:r>
          </a:p>
          <a:p>
            <a:r>
              <a:rPr lang="ar-SA" sz="3400" b="1" dirty="0">
                <a:solidFill>
                  <a:srgbClr val="FF0000"/>
                </a:solidFill>
              </a:rPr>
              <a:t>    أ- مسند الحميدي.</a:t>
            </a:r>
          </a:p>
          <a:p>
            <a:r>
              <a:rPr lang="ar-SA" sz="3400" b="1" dirty="0">
                <a:solidFill>
                  <a:srgbClr val="FF0000"/>
                </a:solidFill>
              </a:rPr>
              <a:t>    ب- مسند أحمد بن حنبل.</a:t>
            </a:r>
          </a:p>
          <a:p>
            <a:endParaRPr lang="ar-SA" sz="3600" dirty="0"/>
          </a:p>
        </p:txBody>
      </p:sp>
    </p:spTree>
    <p:extLst>
      <p:ext uri="{BB962C8B-B14F-4D97-AF65-F5344CB8AC3E}">
        <p14:creationId xmlns:p14="http://schemas.microsoft.com/office/powerpoint/2010/main" val="59160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p:cTn id="55"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7" end="7"/>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nodeType="click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anim calcmode="lin" valueType="num">
                                      <p:cBhvr>
                                        <p:cTn id="71"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8" end="8"/>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nodeType="clickEffect">
                                  <p:stCondLst>
                                    <p:cond delay="0"/>
                                  </p:stCondLst>
                                  <p:childTnLst>
                                    <p:set>
                                      <p:cBhvr>
                                        <p:cTn id="78" dur="1" fill="hold">
                                          <p:stCondLst>
                                            <p:cond delay="0"/>
                                          </p:stCondLst>
                                        </p:cTn>
                                        <p:tgtEl>
                                          <p:spTgt spid="3">
                                            <p:txEl>
                                              <p:pRg st="9" end="9"/>
                                            </p:txEl>
                                          </p:spTgt>
                                        </p:tgtEl>
                                        <p:attrNameLst>
                                          <p:attrName>style.visibility</p:attrName>
                                        </p:attrNameLst>
                                      </p:cBhvr>
                                      <p:to>
                                        <p:strVal val="visible"/>
                                      </p:to>
                                    </p:set>
                                    <p:anim calcmode="lin" valueType="num">
                                      <p:cBhvr>
                                        <p:cTn id="79"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573945" y="908720"/>
            <a:ext cx="7992888" cy="5570756"/>
          </a:xfrm>
          <a:prstGeom prst="rect">
            <a:avLst/>
          </a:prstGeom>
        </p:spPr>
        <p:txBody>
          <a:bodyPr wrap="square">
            <a:spAutoFit/>
          </a:bodyPr>
          <a:lstStyle/>
          <a:p>
            <a:pPr algn="ctr"/>
            <a:r>
              <a:rPr lang="ar-SA" sz="3600" b="1" u="sng" dirty="0">
                <a:solidFill>
                  <a:srgbClr val="FF0000"/>
                </a:solidFill>
              </a:rPr>
              <a:t> (أولًا) </a:t>
            </a:r>
            <a:r>
              <a:rPr lang="ar-SA" sz="3600" b="1" u="sng" dirty="0" smtClean="0">
                <a:solidFill>
                  <a:srgbClr val="FF0000"/>
                </a:solidFill>
              </a:rPr>
              <a:t>المسانيد</a:t>
            </a:r>
            <a:endParaRPr lang="ar-SA" sz="3600" b="1" u="sng" dirty="0"/>
          </a:p>
          <a:p>
            <a:r>
              <a:rPr lang="ar-SA" sz="3200" b="1" dirty="0" smtClean="0">
                <a:solidFill>
                  <a:srgbClr val="FF0000"/>
                </a:solidFill>
              </a:rPr>
              <a:t>1- تعريفها: </a:t>
            </a:r>
          </a:p>
          <a:p>
            <a:pPr algn="justLow"/>
            <a:r>
              <a:rPr lang="ar-SA" sz="3200" dirty="0" smtClean="0"/>
              <a:t>المسانيد هي </a:t>
            </a:r>
            <a:r>
              <a:rPr lang="ar-SA" sz="3200" dirty="0"/>
              <a:t>الكتب الحديثية التي صنفها مؤلفوها على مسانيد أسماء الصحابة؛ </a:t>
            </a:r>
            <a:endParaRPr lang="ar-SA" sz="3200" dirty="0" smtClean="0"/>
          </a:p>
          <a:p>
            <a:pPr algn="justLow"/>
            <a:r>
              <a:rPr lang="ar-SA" sz="3200" dirty="0" smtClean="0"/>
              <a:t>أي أنهم </a:t>
            </a:r>
            <a:r>
              <a:rPr lang="ar-SA" sz="3200" dirty="0"/>
              <a:t>جمعوا أحاديث كل صحابي على </a:t>
            </a:r>
            <a:r>
              <a:rPr lang="ar-SA" sz="3200" dirty="0" smtClean="0"/>
              <a:t>حدة داخل الكتاب. </a:t>
            </a:r>
          </a:p>
          <a:p>
            <a:r>
              <a:rPr lang="ar-SA" sz="3200" b="1" dirty="0" smtClean="0">
                <a:solidFill>
                  <a:srgbClr val="FF0000"/>
                </a:solidFill>
              </a:rPr>
              <a:t>2- عددها: </a:t>
            </a:r>
          </a:p>
          <a:p>
            <a:pPr algn="justLow"/>
            <a:r>
              <a:rPr lang="ar-SA" sz="3200" dirty="0" smtClean="0"/>
              <a:t>المسانيد التي </a:t>
            </a:r>
            <a:r>
              <a:rPr lang="ar-SA" sz="3200" dirty="0"/>
              <a:t>صنفها الأئمة المحدّثون كثيرة، ربما تبلغ مائة مسند، أو تزيد. </a:t>
            </a:r>
            <a:endParaRPr lang="ar-SA" sz="3200" dirty="0" smtClean="0"/>
          </a:p>
          <a:p>
            <a:pPr algn="justLow"/>
            <a:r>
              <a:rPr lang="ar-SA" sz="3200" dirty="0" smtClean="0"/>
              <a:t>وقد </a:t>
            </a:r>
            <a:r>
              <a:rPr lang="ar-SA" sz="3200" dirty="0"/>
              <a:t>ذكر الكِتّانيّ </a:t>
            </a:r>
            <a:r>
              <a:rPr lang="ar-SA" sz="3200" dirty="0" smtClean="0"/>
              <a:t>في كتابه: </a:t>
            </a:r>
            <a:r>
              <a:rPr lang="ar-SA" sz="3200" dirty="0"/>
              <a:t>"الرسالة المستطرفة" اثنين وثمانين مسندا </a:t>
            </a:r>
            <a:r>
              <a:rPr lang="ar-SA" sz="3200" dirty="0" smtClean="0"/>
              <a:t>منها ، ثم </a:t>
            </a:r>
            <a:r>
              <a:rPr lang="ar-SA" sz="3200" dirty="0"/>
              <a:t>قال: </a:t>
            </a:r>
            <a:r>
              <a:rPr lang="ar-SA" sz="3200" dirty="0" smtClean="0"/>
              <a:t>«والمسانيد </a:t>
            </a:r>
            <a:r>
              <a:rPr lang="ar-SA" sz="3200" dirty="0"/>
              <a:t>كثيرة سوى ما </a:t>
            </a:r>
            <a:r>
              <a:rPr lang="ar-SA" sz="3200" dirty="0" smtClean="0"/>
              <a:t>ذكرناه».</a:t>
            </a:r>
            <a:endParaRPr lang="ar-SA" sz="3200" dirty="0"/>
          </a:p>
        </p:txBody>
      </p:sp>
    </p:spTree>
    <p:extLst>
      <p:ext uri="{BB962C8B-B14F-4D97-AF65-F5344CB8AC3E}">
        <p14:creationId xmlns:p14="http://schemas.microsoft.com/office/powerpoint/2010/main" val="2499758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2000"/>
                                        <p:tgtEl>
                                          <p:spTgt spid="14">
                                            <p:txEl>
                                              <p:pRg st="0" end="0"/>
                                            </p:txEl>
                                          </p:spTgt>
                                        </p:tgtEl>
                                      </p:cBhvr>
                                    </p:animEffect>
                                    <p:anim calcmode="lin" valueType="num">
                                      <p:cBhvr>
                                        <p:cTn id="8" dur="2000" fill="hold"/>
                                        <p:tgtEl>
                                          <p:spTgt spid="14">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1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Effect transition="in" filter="fade">
                                      <p:cBhvr>
                                        <p:cTn id="14" dur="2000"/>
                                        <p:tgtEl>
                                          <p:spTgt spid="14">
                                            <p:txEl>
                                              <p:pRg st="1" end="1"/>
                                            </p:txEl>
                                          </p:spTgt>
                                        </p:tgtEl>
                                      </p:cBhvr>
                                    </p:animEffect>
                                    <p:anim calcmode="lin" valueType="num">
                                      <p:cBhvr>
                                        <p:cTn id="15" dur="2000" fill="hold"/>
                                        <p:tgtEl>
                                          <p:spTgt spid="14">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14">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Effect transition="in" filter="fade">
                                      <p:cBhvr>
                                        <p:cTn id="21" dur="2000"/>
                                        <p:tgtEl>
                                          <p:spTgt spid="14">
                                            <p:txEl>
                                              <p:pRg st="2" end="2"/>
                                            </p:txEl>
                                          </p:spTgt>
                                        </p:tgtEl>
                                      </p:cBhvr>
                                    </p:animEffect>
                                    <p:anim calcmode="lin" valueType="num">
                                      <p:cBhvr>
                                        <p:cTn id="22" dur="2000" fill="hold"/>
                                        <p:tgtEl>
                                          <p:spTgt spid="14">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14">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Effect transition="in" filter="fade">
                                      <p:cBhvr>
                                        <p:cTn id="28" dur="2000"/>
                                        <p:tgtEl>
                                          <p:spTgt spid="14">
                                            <p:txEl>
                                              <p:pRg st="3" end="3"/>
                                            </p:txEl>
                                          </p:spTgt>
                                        </p:tgtEl>
                                      </p:cBhvr>
                                    </p:animEffect>
                                    <p:anim calcmode="lin" valueType="num">
                                      <p:cBhvr>
                                        <p:cTn id="29" dur="2000" fill="hold"/>
                                        <p:tgtEl>
                                          <p:spTgt spid="14">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14">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Effect transition="in" filter="fade">
                                      <p:cBhvr>
                                        <p:cTn id="35" dur="2000"/>
                                        <p:tgtEl>
                                          <p:spTgt spid="14">
                                            <p:txEl>
                                              <p:pRg st="4" end="4"/>
                                            </p:txEl>
                                          </p:spTgt>
                                        </p:tgtEl>
                                      </p:cBhvr>
                                    </p:animEffect>
                                    <p:anim calcmode="lin" valueType="num">
                                      <p:cBhvr>
                                        <p:cTn id="36" dur="2000" fill="hold"/>
                                        <p:tgtEl>
                                          <p:spTgt spid="14">
                                            <p:txEl>
                                              <p:pRg st="4" end="4"/>
                                            </p:txEl>
                                          </p:spTgt>
                                        </p:tgtEl>
                                        <p:attrNameLst>
                                          <p:attrName>ppt_w</p:attrName>
                                        </p:attrNameLst>
                                      </p:cBhvr>
                                      <p:tavLst>
                                        <p:tav tm="0" fmla="#ppt_w*sin(2.5*pi*$)">
                                          <p:val>
                                            <p:fltVal val="0"/>
                                          </p:val>
                                        </p:tav>
                                        <p:tav tm="100000">
                                          <p:val>
                                            <p:fltVal val="1"/>
                                          </p:val>
                                        </p:tav>
                                      </p:tavLst>
                                    </p:anim>
                                    <p:anim calcmode="lin" valueType="num">
                                      <p:cBhvr>
                                        <p:cTn id="37" dur="2000" fill="hold"/>
                                        <p:tgtEl>
                                          <p:spTgt spid="14">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45" presetClass="entr" presetSubtype="0" fill="hold"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Effect transition="in" filter="fade">
                                      <p:cBhvr>
                                        <p:cTn id="42" dur="2000"/>
                                        <p:tgtEl>
                                          <p:spTgt spid="14">
                                            <p:txEl>
                                              <p:pRg st="5" end="5"/>
                                            </p:txEl>
                                          </p:spTgt>
                                        </p:tgtEl>
                                      </p:cBhvr>
                                    </p:animEffect>
                                    <p:anim calcmode="lin" valueType="num">
                                      <p:cBhvr>
                                        <p:cTn id="43" dur="2000" fill="hold"/>
                                        <p:tgtEl>
                                          <p:spTgt spid="14">
                                            <p:txEl>
                                              <p:pRg st="5" end="5"/>
                                            </p:txEl>
                                          </p:spTgt>
                                        </p:tgtEl>
                                        <p:attrNameLst>
                                          <p:attrName>ppt_w</p:attrName>
                                        </p:attrNameLst>
                                      </p:cBhvr>
                                      <p:tavLst>
                                        <p:tav tm="0" fmla="#ppt_w*sin(2.5*pi*$)">
                                          <p:val>
                                            <p:fltVal val="0"/>
                                          </p:val>
                                        </p:tav>
                                        <p:tav tm="100000">
                                          <p:val>
                                            <p:fltVal val="1"/>
                                          </p:val>
                                        </p:tav>
                                      </p:tavLst>
                                    </p:anim>
                                    <p:anim calcmode="lin" valueType="num">
                                      <p:cBhvr>
                                        <p:cTn id="44" dur="2000" fill="hold"/>
                                        <p:tgtEl>
                                          <p:spTgt spid="14">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45" presetClass="entr" presetSubtype="0" fill="hold"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Effect transition="in" filter="fade">
                                      <p:cBhvr>
                                        <p:cTn id="49" dur="2000"/>
                                        <p:tgtEl>
                                          <p:spTgt spid="14">
                                            <p:txEl>
                                              <p:pRg st="6" end="6"/>
                                            </p:txEl>
                                          </p:spTgt>
                                        </p:tgtEl>
                                      </p:cBhvr>
                                    </p:animEffect>
                                    <p:anim calcmode="lin" valueType="num">
                                      <p:cBhvr>
                                        <p:cTn id="50" dur="2000" fill="hold"/>
                                        <p:tgtEl>
                                          <p:spTgt spid="14">
                                            <p:txEl>
                                              <p:pRg st="6" end="6"/>
                                            </p:txEl>
                                          </p:spTgt>
                                        </p:tgtEl>
                                        <p:attrNameLst>
                                          <p:attrName>ppt_w</p:attrName>
                                        </p:attrNameLst>
                                      </p:cBhvr>
                                      <p:tavLst>
                                        <p:tav tm="0" fmla="#ppt_w*sin(2.5*pi*$)">
                                          <p:val>
                                            <p:fltVal val="0"/>
                                          </p:val>
                                        </p:tav>
                                        <p:tav tm="100000">
                                          <p:val>
                                            <p:fltVal val="1"/>
                                          </p:val>
                                        </p:tav>
                                      </p:tavLst>
                                    </p:anim>
                                    <p:anim calcmode="lin" valueType="num">
                                      <p:cBhvr>
                                        <p:cTn id="51" dur="2000" fill="hold"/>
                                        <p:tgtEl>
                                          <p:spTgt spid="14">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764704"/>
            <a:ext cx="8208912" cy="5509200"/>
          </a:xfrm>
          <a:prstGeom prst="rect">
            <a:avLst/>
          </a:prstGeom>
        </p:spPr>
        <p:txBody>
          <a:bodyPr wrap="square">
            <a:spAutoFit/>
          </a:bodyPr>
          <a:lstStyle/>
          <a:p>
            <a:pPr rtl="0"/>
            <a:r>
              <a:rPr lang="ar-SA" sz="3200" b="1" dirty="0" smtClean="0">
                <a:solidFill>
                  <a:srgbClr val="FF0000"/>
                </a:solidFill>
              </a:rPr>
              <a:t>3- طريقة ترتيبها:</a:t>
            </a:r>
            <a:r>
              <a:rPr lang="ar-SA" sz="3200" dirty="0" smtClean="0">
                <a:solidFill>
                  <a:srgbClr val="FF0000"/>
                </a:solidFill>
              </a:rPr>
              <a:t> </a:t>
            </a:r>
            <a:endParaRPr lang="ar-SA" sz="3200" dirty="0">
              <a:solidFill>
                <a:srgbClr val="FF0000"/>
              </a:solidFill>
            </a:endParaRPr>
          </a:p>
          <a:p>
            <a:pPr rtl="0"/>
            <a:r>
              <a:rPr lang="ar-SA" sz="3200" b="1" dirty="0"/>
              <a:t>للعلماء في </a:t>
            </a:r>
            <a:r>
              <a:rPr lang="ar-SA" sz="3200" b="1" dirty="0" smtClean="0"/>
              <a:t>ترتيب </a:t>
            </a:r>
            <a:r>
              <a:rPr lang="ar-SA" sz="3200" b="1" dirty="0"/>
              <a:t>المسانيد </a:t>
            </a:r>
            <a:r>
              <a:rPr lang="ar-SA" sz="3200" b="1" dirty="0" smtClean="0"/>
              <a:t>ثلاث </a:t>
            </a:r>
            <a:r>
              <a:rPr lang="ar-SA" sz="3200" b="1" dirty="0"/>
              <a:t>طرق: </a:t>
            </a:r>
          </a:p>
          <a:p>
            <a:pPr rtl="0"/>
            <a:r>
              <a:rPr lang="ar-SA" sz="3200" b="1" dirty="0">
                <a:solidFill>
                  <a:schemeClr val="accent1"/>
                </a:solidFill>
              </a:rPr>
              <a:t>الأولى: ترتيب أسماء الصحابة على حروف المعجم من أوائل الأسماء</a:t>
            </a:r>
            <a:r>
              <a:rPr lang="ar-SA" sz="3200" dirty="0"/>
              <a:t>، فيبدأ – مثلاً - بأُبيّ بن كعب، ثم أسامة بن زيد، ثم أنس بن مالك ، وهكذا إلى آخر الحروف. </a:t>
            </a:r>
          </a:p>
          <a:p>
            <a:pPr rtl="0"/>
            <a:r>
              <a:rPr lang="ar-SA" sz="3200" b="1" dirty="0">
                <a:solidFill>
                  <a:schemeClr val="accent1"/>
                </a:solidFill>
              </a:rPr>
              <a:t>الثانية: الترتيب على القبائل </a:t>
            </a:r>
            <a:r>
              <a:rPr lang="ar-SA" sz="3200" dirty="0"/>
              <a:t>فيبدأ ببني هاشم، ثم الأقرب إلى رسول الله - صلى الله عليه وسلم - في النسب، ثم مَنْ يليهم.</a:t>
            </a:r>
          </a:p>
          <a:p>
            <a:pPr rtl="0"/>
            <a:r>
              <a:rPr lang="ar-SA" sz="3200" b="1" dirty="0">
                <a:solidFill>
                  <a:schemeClr val="accent1"/>
                </a:solidFill>
              </a:rPr>
              <a:t>الثالثة: الترتيب على قدر سوابق الصحابة في الإسلام </a:t>
            </a:r>
            <a:r>
              <a:rPr lang="ar-SA" sz="3200" b="1" dirty="0" smtClean="0">
                <a:solidFill>
                  <a:schemeClr val="accent1"/>
                </a:solidFill>
              </a:rPr>
              <a:t>ومحلهم </a:t>
            </a:r>
            <a:r>
              <a:rPr lang="ar-SA" sz="3200" b="1" dirty="0">
                <a:solidFill>
                  <a:schemeClr val="accent1"/>
                </a:solidFill>
              </a:rPr>
              <a:t>في الدين</a:t>
            </a:r>
            <a:r>
              <a:rPr lang="ar-SA" sz="3200" dirty="0"/>
              <a:t>، فيبدأ بالعشرة - رضوان الله عليهم -، ثم المقدمين من أهل بدر، ثم يلونهم أهل بيعة الرضوان بالحديبية... وهكذا. </a:t>
            </a:r>
            <a:endParaRPr lang="ar-SA" sz="3200" dirty="0" smtClean="0"/>
          </a:p>
          <a:p>
            <a:pPr rtl="0"/>
            <a:r>
              <a:rPr lang="ar-SA" sz="3200" b="1" dirty="0" smtClean="0"/>
              <a:t>ولا شك أن ترتيبَها </a:t>
            </a:r>
            <a:r>
              <a:rPr lang="ar-SA" sz="3200" b="1" dirty="0"/>
              <a:t>على الحروف أسهلُ </a:t>
            </a:r>
            <a:r>
              <a:rPr lang="ar-SA" sz="3200" b="1" dirty="0" smtClean="0"/>
              <a:t>تناولًا.</a:t>
            </a:r>
            <a:endParaRPr lang="ar-SA" sz="3200" b="1" dirty="0"/>
          </a:p>
        </p:txBody>
      </p:sp>
    </p:spTree>
    <p:extLst>
      <p:ext uri="{BB962C8B-B14F-4D97-AF65-F5344CB8AC3E}">
        <p14:creationId xmlns:p14="http://schemas.microsoft.com/office/powerpoint/2010/main" val="3516678538"/>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573945" y="888526"/>
            <a:ext cx="7992888" cy="4031873"/>
          </a:xfrm>
          <a:prstGeom prst="rect">
            <a:avLst/>
          </a:prstGeom>
        </p:spPr>
        <p:txBody>
          <a:bodyPr wrap="square">
            <a:spAutoFit/>
          </a:bodyPr>
          <a:lstStyle/>
          <a:p>
            <a:pPr algn="just"/>
            <a:r>
              <a:rPr lang="ar-SA" sz="3200" b="1" dirty="0" smtClean="0">
                <a:solidFill>
                  <a:srgbClr val="FF0000"/>
                </a:solidFill>
              </a:rPr>
              <a:t>4- إطلاق آخر لكلمة «المسند» :</a:t>
            </a:r>
          </a:p>
          <a:p>
            <a:pPr algn="just"/>
            <a:r>
              <a:rPr lang="ar-SA" sz="3200" dirty="0" smtClean="0"/>
              <a:t>ما سبق هو </a:t>
            </a:r>
            <a:r>
              <a:rPr lang="ar-SA" sz="3200" dirty="0"/>
              <a:t>المشهور في المسانيد، وترتيبها. </a:t>
            </a:r>
            <a:endParaRPr lang="ar-SA" sz="3200" dirty="0" smtClean="0"/>
          </a:p>
          <a:p>
            <a:pPr algn="just"/>
            <a:r>
              <a:rPr lang="ar-SA" sz="3200" dirty="0" smtClean="0"/>
              <a:t>لكن </a:t>
            </a:r>
            <a:r>
              <a:rPr lang="ar-SA" sz="3200" b="1" dirty="0" smtClean="0">
                <a:solidFill>
                  <a:schemeClr val="accent1"/>
                </a:solidFill>
              </a:rPr>
              <a:t>قد يُطلق «المسند» </a:t>
            </a:r>
            <a:r>
              <a:rPr lang="ar-SA" sz="3200" b="1" dirty="0">
                <a:solidFill>
                  <a:schemeClr val="accent1"/>
                </a:solidFill>
              </a:rPr>
              <a:t>عند المحدثين على كتاب مُرتّب على </a:t>
            </a:r>
            <a:r>
              <a:rPr lang="ar-SA" sz="3200" b="1" dirty="0" smtClean="0">
                <a:solidFill>
                  <a:schemeClr val="accent1"/>
                </a:solidFill>
              </a:rPr>
              <a:t>الأبواب أو </a:t>
            </a:r>
            <a:r>
              <a:rPr lang="ar-SA" sz="3200" b="1" dirty="0">
                <a:solidFill>
                  <a:schemeClr val="accent1"/>
                </a:solidFill>
              </a:rPr>
              <a:t>الحروف لا على </a:t>
            </a:r>
            <a:r>
              <a:rPr lang="ar-SA" sz="3200" b="1" dirty="0" smtClean="0">
                <a:solidFill>
                  <a:schemeClr val="accent1"/>
                </a:solidFill>
              </a:rPr>
              <a:t>الصحابة </a:t>
            </a:r>
            <a:r>
              <a:rPr lang="ar-SA" sz="3200" dirty="0" smtClean="0"/>
              <a:t>؛ </a:t>
            </a:r>
          </a:p>
          <a:p>
            <a:pPr algn="just"/>
            <a:r>
              <a:rPr lang="ar-SA" sz="3200" dirty="0" smtClean="0"/>
              <a:t>وذلك </a:t>
            </a:r>
            <a:r>
              <a:rPr lang="ar-SA" sz="3200" dirty="0"/>
              <a:t>لأن أحاديثه </a:t>
            </a:r>
            <a:r>
              <a:rPr lang="ar-SA" sz="3200" dirty="0" smtClean="0"/>
              <a:t>مسندة </a:t>
            </a:r>
            <a:r>
              <a:rPr lang="ar-SA" sz="3200" dirty="0"/>
              <a:t>ومرفوعة إلى رسول الله </a:t>
            </a:r>
            <a:r>
              <a:rPr lang="ar-SA" sz="3200" dirty="0" smtClean="0"/>
              <a:t>- صلى </a:t>
            </a:r>
            <a:r>
              <a:rPr lang="ar-SA" sz="3200" dirty="0"/>
              <a:t>الله عليه </a:t>
            </a:r>
            <a:r>
              <a:rPr lang="ar-SA" sz="3200" dirty="0" smtClean="0"/>
              <a:t>وسلم - ؛ </a:t>
            </a:r>
          </a:p>
          <a:p>
            <a:pPr algn="just"/>
            <a:r>
              <a:rPr lang="ar-SA" sz="3200" dirty="0" smtClean="0"/>
              <a:t>مثل </a:t>
            </a:r>
            <a:r>
              <a:rPr lang="ar-SA" sz="3200" dirty="0"/>
              <a:t>مسند بقي بن مخلد الأندلسيّ المتوفى سنة 276 </a:t>
            </a:r>
            <a:r>
              <a:rPr lang="ar-SA" sz="3200" dirty="0" smtClean="0"/>
              <a:t>هـ ؛ </a:t>
            </a:r>
          </a:p>
          <a:p>
            <a:pPr algn="just"/>
            <a:r>
              <a:rPr lang="ar-SA" sz="3200" dirty="0" smtClean="0"/>
              <a:t>فإنه </a:t>
            </a:r>
            <a:r>
              <a:rPr lang="ar-SA" sz="3200" dirty="0"/>
              <a:t>مرتب على أبواب </a:t>
            </a:r>
            <a:r>
              <a:rPr lang="ar-SA" sz="3200" dirty="0" smtClean="0"/>
              <a:t>الفقه ، لا على أسماء الصحابة.</a:t>
            </a:r>
            <a:endParaRPr lang="ar-SA" sz="3000" b="1" dirty="0" smtClean="0"/>
          </a:p>
        </p:txBody>
      </p:sp>
    </p:spTree>
    <p:extLst>
      <p:ext uri="{BB962C8B-B14F-4D97-AF65-F5344CB8AC3E}">
        <p14:creationId xmlns:p14="http://schemas.microsoft.com/office/powerpoint/2010/main" val="412099841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5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14">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500" fill="hold"/>
                                        <p:tgtEl>
                                          <p:spTgt spid="14">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546043" y="620688"/>
            <a:ext cx="7992888" cy="5016758"/>
          </a:xfrm>
          <a:prstGeom prst="rect">
            <a:avLst/>
          </a:prstGeom>
        </p:spPr>
        <p:txBody>
          <a:bodyPr wrap="square">
            <a:spAutoFit/>
          </a:bodyPr>
          <a:lstStyle/>
          <a:p>
            <a:pPr algn="justLow"/>
            <a:r>
              <a:rPr lang="ar-SA" sz="3200" b="1" dirty="0" smtClean="0">
                <a:solidFill>
                  <a:srgbClr val="FF0000"/>
                </a:solidFill>
              </a:rPr>
              <a:t>5- أسماء </a:t>
            </a:r>
            <a:r>
              <a:rPr lang="ar-SA" sz="3200" b="1" dirty="0">
                <a:solidFill>
                  <a:srgbClr val="FF0000"/>
                </a:solidFill>
              </a:rPr>
              <a:t>بعضِ المسانيد:</a:t>
            </a:r>
          </a:p>
          <a:p>
            <a:pPr algn="justLow"/>
            <a:r>
              <a:rPr lang="ar-SA" sz="3200" b="1" dirty="0"/>
              <a:t>- مسند أحمد بن حنبل </a:t>
            </a:r>
            <a:r>
              <a:rPr lang="ar-SA" sz="3200" dirty="0" smtClean="0"/>
              <a:t>(ت 241 هـ) .</a:t>
            </a:r>
            <a:endParaRPr lang="ar-SA" sz="3200" dirty="0"/>
          </a:p>
          <a:p>
            <a:pPr algn="justLow"/>
            <a:r>
              <a:rPr lang="ar-SA" sz="3200" b="1" dirty="0"/>
              <a:t>- مسند </a:t>
            </a:r>
            <a:r>
              <a:rPr lang="ar-SA" sz="3200" dirty="0"/>
              <a:t>أبي بكر عبد الله بن الزبير </a:t>
            </a:r>
            <a:r>
              <a:rPr lang="ar-SA" sz="3200" b="1" dirty="0"/>
              <a:t>الـحُميديّ</a:t>
            </a:r>
            <a:r>
              <a:rPr lang="ar-SA" sz="3200" dirty="0"/>
              <a:t> (</a:t>
            </a:r>
            <a:r>
              <a:rPr lang="ar-SA" sz="3200" dirty="0" smtClean="0"/>
              <a:t>ت 219 </a:t>
            </a:r>
            <a:r>
              <a:rPr lang="ar-SA" sz="3200" dirty="0"/>
              <a:t>هـ) .</a:t>
            </a:r>
          </a:p>
          <a:p>
            <a:pPr algn="justLow"/>
            <a:r>
              <a:rPr lang="ar-SA" sz="3200" b="1" dirty="0" smtClean="0"/>
              <a:t>- </a:t>
            </a:r>
            <a:r>
              <a:rPr lang="ar-SA" sz="3200" b="1" dirty="0"/>
              <a:t>مسند أبي داود </a:t>
            </a:r>
            <a:r>
              <a:rPr lang="ar-SA" sz="3200" dirty="0"/>
              <a:t>سليمان بن داود </a:t>
            </a:r>
            <a:r>
              <a:rPr lang="ar-SA" sz="3200" b="1" dirty="0" err="1"/>
              <a:t>الطيالسيّ</a:t>
            </a:r>
            <a:r>
              <a:rPr lang="ar-SA" sz="3200" b="1" dirty="0"/>
              <a:t> </a:t>
            </a:r>
            <a:r>
              <a:rPr lang="ar-SA" sz="3200" dirty="0"/>
              <a:t>(</a:t>
            </a:r>
            <a:r>
              <a:rPr lang="ar-SA" sz="3200" dirty="0" smtClean="0"/>
              <a:t>ت 204 </a:t>
            </a:r>
            <a:r>
              <a:rPr lang="ar-SA" sz="3200" dirty="0"/>
              <a:t>هـ) .</a:t>
            </a:r>
          </a:p>
          <a:p>
            <a:pPr algn="justLow"/>
            <a:r>
              <a:rPr lang="ar-SA" sz="3200" b="1" dirty="0" smtClean="0"/>
              <a:t>- </a:t>
            </a:r>
            <a:r>
              <a:rPr lang="ar-SA" sz="3200" b="1" dirty="0"/>
              <a:t>مسند أسد بن موسى </a:t>
            </a:r>
            <a:r>
              <a:rPr lang="ar-SA" sz="3200" dirty="0"/>
              <a:t>الأموي (ت </a:t>
            </a:r>
            <a:r>
              <a:rPr lang="ar-SA" sz="3200" dirty="0" smtClean="0"/>
              <a:t>212 </a:t>
            </a:r>
            <a:r>
              <a:rPr lang="ar-SA" sz="3200" dirty="0"/>
              <a:t>هـ) </a:t>
            </a:r>
            <a:r>
              <a:rPr lang="ar-SA" sz="3200" dirty="0" smtClean="0"/>
              <a:t>.</a:t>
            </a:r>
            <a:endParaRPr lang="ar-SA" sz="3200" dirty="0"/>
          </a:p>
          <a:p>
            <a:pPr algn="justLow"/>
            <a:r>
              <a:rPr lang="ar-SA" sz="3200" b="1" dirty="0"/>
              <a:t>- مسند مُسدَّد بن </a:t>
            </a:r>
            <a:r>
              <a:rPr lang="ar-SA" sz="3200" b="1" dirty="0" err="1"/>
              <a:t>مُسَرْهد</a:t>
            </a:r>
            <a:r>
              <a:rPr lang="ar-SA" sz="3200" b="1" dirty="0"/>
              <a:t> </a:t>
            </a:r>
            <a:r>
              <a:rPr lang="ar-SA" sz="3200" dirty="0"/>
              <a:t>الأسْدي البصري (ت </a:t>
            </a:r>
            <a:r>
              <a:rPr lang="ar-SA" sz="3200" dirty="0" smtClean="0"/>
              <a:t>228 </a:t>
            </a:r>
            <a:r>
              <a:rPr lang="ar-SA" sz="3200" dirty="0"/>
              <a:t>هـ) .</a:t>
            </a:r>
          </a:p>
          <a:p>
            <a:pPr algn="justLow"/>
            <a:r>
              <a:rPr lang="ar-SA" sz="3200" b="1" dirty="0" smtClean="0"/>
              <a:t>- </a:t>
            </a:r>
            <a:r>
              <a:rPr lang="ar-SA" sz="3200" b="1" dirty="0"/>
              <a:t>مسند أبي يعلى </a:t>
            </a:r>
            <a:r>
              <a:rPr lang="ar-SA" sz="3200" b="1" dirty="0" smtClean="0"/>
              <a:t>الموصلي </a:t>
            </a:r>
            <a:r>
              <a:rPr lang="ar-SA" sz="3200" dirty="0"/>
              <a:t>(ت </a:t>
            </a:r>
            <a:r>
              <a:rPr lang="ar-SA" sz="3200" dirty="0" smtClean="0"/>
              <a:t>307 </a:t>
            </a:r>
            <a:r>
              <a:rPr lang="ar-SA" sz="3200" dirty="0"/>
              <a:t>هـ) .</a:t>
            </a:r>
          </a:p>
          <a:p>
            <a:pPr algn="justLow"/>
            <a:r>
              <a:rPr lang="ar-SA" sz="3200" b="1" dirty="0" smtClean="0"/>
              <a:t>- مسند </a:t>
            </a:r>
            <a:r>
              <a:rPr lang="ar-SA" sz="3200" b="1" dirty="0"/>
              <a:t>عبد بن حميد </a:t>
            </a:r>
            <a:r>
              <a:rPr lang="ar-SA" sz="3200" dirty="0"/>
              <a:t>(ت </a:t>
            </a:r>
            <a:r>
              <a:rPr lang="ar-SA" sz="3200" dirty="0" smtClean="0"/>
              <a:t>249 </a:t>
            </a:r>
            <a:r>
              <a:rPr lang="ar-SA" sz="3200" dirty="0"/>
              <a:t>هـ) </a:t>
            </a:r>
            <a:r>
              <a:rPr lang="ar-SA" sz="3200" dirty="0" smtClean="0"/>
              <a:t>.</a:t>
            </a:r>
          </a:p>
          <a:p>
            <a:pPr algn="justLow"/>
            <a:r>
              <a:rPr lang="ar-SA" sz="3200" b="1" dirty="0" smtClean="0"/>
              <a:t>وسنتكلم </a:t>
            </a:r>
            <a:r>
              <a:rPr lang="ar-SA" sz="3200" b="1" dirty="0"/>
              <a:t>عن اثنين من </a:t>
            </a:r>
            <a:r>
              <a:rPr lang="ar-SA" sz="3200" b="1" dirty="0" smtClean="0"/>
              <a:t>هذه المسانيد</a:t>
            </a:r>
            <a:r>
              <a:rPr lang="ar-SA" sz="3200" b="1" dirty="0"/>
              <a:t>، </a:t>
            </a:r>
            <a:r>
              <a:rPr lang="ar-SA" sz="3200" b="1" dirty="0" smtClean="0"/>
              <a:t>وهما : </a:t>
            </a:r>
            <a:r>
              <a:rPr lang="ar-SA" sz="3200" b="1" dirty="0"/>
              <a:t>مسند الحميدي، ومسند </a:t>
            </a:r>
            <a:r>
              <a:rPr lang="ar-SA" sz="3200" b="1" dirty="0" smtClean="0"/>
              <a:t>أحمد</a:t>
            </a:r>
            <a:r>
              <a:rPr lang="ar-SA" sz="3200" b="1" dirty="0"/>
              <a:t>.</a:t>
            </a:r>
            <a:endParaRPr lang="ar-SA" sz="3200" b="1"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4">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4">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14">
                                            <p:txEl>
                                              <p:pRg st="1" end="1"/>
                                            </p:txEl>
                                          </p:spTgt>
                                        </p:tgtEl>
                                        <p:attrNameLst>
                                          <p:attrName>style.visibility</p:attrName>
                                        </p:attrNameLst>
                                      </p:cBhvr>
                                      <p:to>
                                        <p:strVal val="visible"/>
                                      </p:to>
                                    </p:set>
                                    <p:anim calcmode="lin" valueType="num">
                                      <p:cBhvr>
                                        <p:cTn id="15" dur="10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14">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14">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4">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nodeType="clickEffect">
                                  <p:stCondLst>
                                    <p:cond delay="0"/>
                                  </p:stCondLst>
                                  <p:childTnLst>
                                    <p:set>
                                      <p:cBhvr>
                                        <p:cTn id="22" dur="1" fill="hold">
                                          <p:stCondLst>
                                            <p:cond delay="0"/>
                                          </p:stCondLst>
                                        </p:cTn>
                                        <p:tgtEl>
                                          <p:spTgt spid="14">
                                            <p:txEl>
                                              <p:pRg st="2" end="2"/>
                                            </p:txEl>
                                          </p:spTgt>
                                        </p:tgtEl>
                                        <p:attrNameLst>
                                          <p:attrName>style.visibility</p:attrName>
                                        </p:attrNameLst>
                                      </p:cBhvr>
                                      <p:to>
                                        <p:strVal val="visible"/>
                                      </p:to>
                                    </p:set>
                                    <p:anim calcmode="lin" valueType="num">
                                      <p:cBhvr>
                                        <p:cTn id="23" dur="10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14">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14">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4">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nodeType="clickEffect">
                                  <p:stCondLst>
                                    <p:cond delay="0"/>
                                  </p:stCondLst>
                                  <p:childTnLst>
                                    <p:set>
                                      <p:cBhvr>
                                        <p:cTn id="30" dur="1" fill="hold">
                                          <p:stCondLst>
                                            <p:cond delay="0"/>
                                          </p:stCondLst>
                                        </p:cTn>
                                        <p:tgtEl>
                                          <p:spTgt spid="14">
                                            <p:txEl>
                                              <p:pRg st="3" end="3"/>
                                            </p:txEl>
                                          </p:spTgt>
                                        </p:tgtEl>
                                        <p:attrNameLst>
                                          <p:attrName>style.visibility</p:attrName>
                                        </p:attrNameLst>
                                      </p:cBhvr>
                                      <p:to>
                                        <p:strVal val="visible"/>
                                      </p:to>
                                    </p:set>
                                    <p:anim calcmode="lin" valueType="num">
                                      <p:cBhvr>
                                        <p:cTn id="31" dur="10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14">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14">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4">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15" presetClass="entr" presetSubtype="0" fill="hold" nodeType="clickEffect">
                                  <p:stCondLst>
                                    <p:cond delay="0"/>
                                  </p:stCondLst>
                                  <p:childTnLst>
                                    <p:set>
                                      <p:cBhvr>
                                        <p:cTn id="38" dur="1" fill="hold">
                                          <p:stCondLst>
                                            <p:cond delay="0"/>
                                          </p:stCondLst>
                                        </p:cTn>
                                        <p:tgtEl>
                                          <p:spTgt spid="14">
                                            <p:txEl>
                                              <p:pRg st="4" end="4"/>
                                            </p:txEl>
                                          </p:spTgt>
                                        </p:tgtEl>
                                        <p:attrNameLst>
                                          <p:attrName>style.visibility</p:attrName>
                                        </p:attrNameLst>
                                      </p:cBhvr>
                                      <p:to>
                                        <p:strVal val="visible"/>
                                      </p:to>
                                    </p:set>
                                    <p:anim calcmode="lin" valueType="num">
                                      <p:cBhvr>
                                        <p:cTn id="39" dur="10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14">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14">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14">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nodeType="clickEffect">
                                  <p:stCondLst>
                                    <p:cond delay="0"/>
                                  </p:stCondLst>
                                  <p:childTnLst>
                                    <p:set>
                                      <p:cBhvr>
                                        <p:cTn id="46" dur="1" fill="hold">
                                          <p:stCondLst>
                                            <p:cond delay="0"/>
                                          </p:stCondLst>
                                        </p:cTn>
                                        <p:tgtEl>
                                          <p:spTgt spid="14">
                                            <p:txEl>
                                              <p:pRg st="5" end="5"/>
                                            </p:txEl>
                                          </p:spTgt>
                                        </p:tgtEl>
                                        <p:attrNameLst>
                                          <p:attrName>style.visibility</p:attrName>
                                        </p:attrNameLst>
                                      </p:cBhvr>
                                      <p:to>
                                        <p:strVal val="visible"/>
                                      </p:to>
                                    </p:set>
                                    <p:anim calcmode="lin" valueType="num">
                                      <p:cBhvr>
                                        <p:cTn id="47" dur="1000" fill="hold"/>
                                        <p:tgtEl>
                                          <p:spTgt spid="14">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14">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14">
                                            <p:txEl>
                                              <p:pRg st="5" end="5"/>
                                            </p:txEl>
                                          </p:spTgt>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14">
                                            <p:txEl>
                                              <p:pRg st="5" end="5"/>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1" fill="hold">
                      <p:stCondLst>
                        <p:cond delay="indefinite"/>
                      </p:stCondLst>
                      <p:childTnLst>
                        <p:par>
                          <p:cTn id="52" fill="hold">
                            <p:stCondLst>
                              <p:cond delay="0"/>
                            </p:stCondLst>
                            <p:childTnLst>
                              <p:par>
                                <p:cTn id="53" presetID="15" presetClass="entr" presetSubtype="0" fill="hold" nodeType="clickEffect">
                                  <p:stCondLst>
                                    <p:cond delay="0"/>
                                  </p:stCondLst>
                                  <p:childTnLst>
                                    <p:set>
                                      <p:cBhvr>
                                        <p:cTn id="54" dur="1" fill="hold">
                                          <p:stCondLst>
                                            <p:cond delay="0"/>
                                          </p:stCondLst>
                                        </p:cTn>
                                        <p:tgtEl>
                                          <p:spTgt spid="14">
                                            <p:txEl>
                                              <p:pRg st="6" end="6"/>
                                            </p:txEl>
                                          </p:spTgt>
                                        </p:tgtEl>
                                        <p:attrNameLst>
                                          <p:attrName>style.visibility</p:attrName>
                                        </p:attrNameLst>
                                      </p:cBhvr>
                                      <p:to>
                                        <p:strVal val="visible"/>
                                      </p:to>
                                    </p:set>
                                    <p:anim calcmode="lin" valueType="num">
                                      <p:cBhvr>
                                        <p:cTn id="55" dur="1000" fill="hold"/>
                                        <p:tgtEl>
                                          <p:spTgt spid="14">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14">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14">
                                            <p:txEl>
                                              <p:pRg st="6" end="6"/>
                                            </p:txEl>
                                          </p:spTgt>
                                        </p:tgtEl>
                                        <p:attrNameLst>
                                          <p:attrName>ppt_x</p:attrName>
                                        </p:attrNameLst>
                                      </p:cBhvr>
                                      <p:tavLst>
                                        <p:tav tm="0" fmla="#ppt_x+(cos(-2*pi*(1-$))*-#ppt_x-sin(-2*pi*(1-$))*(1-#ppt_y))*(1-$)">
                                          <p:val>
                                            <p:fltVal val="0"/>
                                          </p:val>
                                        </p:tav>
                                        <p:tav tm="100000">
                                          <p:val>
                                            <p:fltVal val="1"/>
                                          </p:val>
                                        </p:tav>
                                      </p:tavLst>
                                    </p:anim>
                                    <p:anim calcmode="lin" valueType="num">
                                      <p:cBhvr>
                                        <p:cTn id="58" dur="1000" fill="hold"/>
                                        <p:tgtEl>
                                          <p:spTgt spid="14">
                                            <p:txEl>
                                              <p:pRg st="6" end="6"/>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9" fill="hold">
                      <p:stCondLst>
                        <p:cond delay="indefinite"/>
                      </p:stCondLst>
                      <p:childTnLst>
                        <p:par>
                          <p:cTn id="60" fill="hold">
                            <p:stCondLst>
                              <p:cond delay="0"/>
                            </p:stCondLst>
                            <p:childTnLst>
                              <p:par>
                                <p:cTn id="61" presetID="15" presetClass="entr" presetSubtype="0" fill="hold" nodeType="clickEffect">
                                  <p:stCondLst>
                                    <p:cond delay="0"/>
                                  </p:stCondLst>
                                  <p:childTnLst>
                                    <p:set>
                                      <p:cBhvr>
                                        <p:cTn id="62" dur="1" fill="hold">
                                          <p:stCondLst>
                                            <p:cond delay="0"/>
                                          </p:stCondLst>
                                        </p:cTn>
                                        <p:tgtEl>
                                          <p:spTgt spid="14">
                                            <p:txEl>
                                              <p:pRg st="7" end="7"/>
                                            </p:txEl>
                                          </p:spTgt>
                                        </p:tgtEl>
                                        <p:attrNameLst>
                                          <p:attrName>style.visibility</p:attrName>
                                        </p:attrNameLst>
                                      </p:cBhvr>
                                      <p:to>
                                        <p:strVal val="visible"/>
                                      </p:to>
                                    </p:set>
                                    <p:anim calcmode="lin" valueType="num">
                                      <p:cBhvr>
                                        <p:cTn id="63" dur="1000" fill="hold"/>
                                        <p:tgtEl>
                                          <p:spTgt spid="14">
                                            <p:txEl>
                                              <p:pRg st="7" end="7"/>
                                            </p:txEl>
                                          </p:spTgt>
                                        </p:tgtEl>
                                        <p:attrNameLst>
                                          <p:attrName>ppt_w</p:attrName>
                                        </p:attrNameLst>
                                      </p:cBhvr>
                                      <p:tavLst>
                                        <p:tav tm="0">
                                          <p:val>
                                            <p:fltVal val="0"/>
                                          </p:val>
                                        </p:tav>
                                        <p:tav tm="100000">
                                          <p:val>
                                            <p:strVal val="#ppt_w"/>
                                          </p:val>
                                        </p:tav>
                                      </p:tavLst>
                                    </p:anim>
                                    <p:anim calcmode="lin" valueType="num">
                                      <p:cBhvr>
                                        <p:cTn id="64" dur="1000" fill="hold"/>
                                        <p:tgtEl>
                                          <p:spTgt spid="14">
                                            <p:txEl>
                                              <p:pRg st="7" end="7"/>
                                            </p:txEl>
                                          </p:spTgt>
                                        </p:tgtEl>
                                        <p:attrNameLst>
                                          <p:attrName>ppt_h</p:attrName>
                                        </p:attrNameLst>
                                      </p:cBhvr>
                                      <p:tavLst>
                                        <p:tav tm="0">
                                          <p:val>
                                            <p:fltVal val="0"/>
                                          </p:val>
                                        </p:tav>
                                        <p:tav tm="100000">
                                          <p:val>
                                            <p:strVal val="#ppt_h"/>
                                          </p:val>
                                        </p:tav>
                                      </p:tavLst>
                                    </p:anim>
                                    <p:anim calcmode="lin" valueType="num">
                                      <p:cBhvr>
                                        <p:cTn id="65" dur="1000" fill="hold"/>
                                        <p:tgtEl>
                                          <p:spTgt spid="14">
                                            <p:txEl>
                                              <p:pRg st="7" end="7"/>
                                            </p:txEl>
                                          </p:spTgt>
                                        </p:tgtEl>
                                        <p:attrNameLst>
                                          <p:attrName>ppt_x</p:attrName>
                                        </p:attrNameLst>
                                      </p:cBhvr>
                                      <p:tavLst>
                                        <p:tav tm="0" fmla="#ppt_x+(cos(-2*pi*(1-$))*-#ppt_x-sin(-2*pi*(1-$))*(1-#ppt_y))*(1-$)">
                                          <p:val>
                                            <p:fltVal val="0"/>
                                          </p:val>
                                        </p:tav>
                                        <p:tav tm="100000">
                                          <p:val>
                                            <p:fltVal val="1"/>
                                          </p:val>
                                        </p:tav>
                                      </p:tavLst>
                                    </p:anim>
                                    <p:anim calcmode="lin" valueType="num">
                                      <p:cBhvr>
                                        <p:cTn id="66" dur="1000" fill="hold"/>
                                        <p:tgtEl>
                                          <p:spTgt spid="14">
                                            <p:txEl>
                                              <p:pRg st="7" end="7"/>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67" fill="hold">
                      <p:stCondLst>
                        <p:cond delay="indefinite"/>
                      </p:stCondLst>
                      <p:childTnLst>
                        <p:par>
                          <p:cTn id="68" fill="hold">
                            <p:stCondLst>
                              <p:cond delay="0"/>
                            </p:stCondLst>
                            <p:childTnLst>
                              <p:par>
                                <p:cTn id="69" presetID="15" presetClass="entr" presetSubtype="0" fill="hold" nodeType="clickEffect">
                                  <p:stCondLst>
                                    <p:cond delay="0"/>
                                  </p:stCondLst>
                                  <p:childTnLst>
                                    <p:set>
                                      <p:cBhvr>
                                        <p:cTn id="70" dur="1" fill="hold">
                                          <p:stCondLst>
                                            <p:cond delay="0"/>
                                          </p:stCondLst>
                                        </p:cTn>
                                        <p:tgtEl>
                                          <p:spTgt spid="14">
                                            <p:txEl>
                                              <p:pRg st="8" end="8"/>
                                            </p:txEl>
                                          </p:spTgt>
                                        </p:tgtEl>
                                        <p:attrNameLst>
                                          <p:attrName>style.visibility</p:attrName>
                                        </p:attrNameLst>
                                      </p:cBhvr>
                                      <p:to>
                                        <p:strVal val="visible"/>
                                      </p:to>
                                    </p:set>
                                    <p:anim calcmode="lin" valueType="num">
                                      <p:cBhvr>
                                        <p:cTn id="71" dur="1000" fill="hold"/>
                                        <p:tgtEl>
                                          <p:spTgt spid="14">
                                            <p:txEl>
                                              <p:pRg st="8" end="8"/>
                                            </p:txEl>
                                          </p:spTgt>
                                        </p:tgtEl>
                                        <p:attrNameLst>
                                          <p:attrName>ppt_w</p:attrName>
                                        </p:attrNameLst>
                                      </p:cBhvr>
                                      <p:tavLst>
                                        <p:tav tm="0">
                                          <p:val>
                                            <p:fltVal val="0"/>
                                          </p:val>
                                        </p:tav>
                                        <p:tav tm="100000">
                                          <p:val>
                                            <p:strVal val="#ppt_w"/>
                                          </p:val>
                                        </p:tav>
                                      </p:tavLst>
                                    </p:anim>
                                    <p:anim calcmode="lin" valueType="num">
                                      <p:cBhvr>
                                        <p:cTn id="72" dur="1000" fill="hold"/>
                                        <p:tgtEl>
                                          <p:spTgt spid="14">
                                            <p:txEl>
                                              <p:pRg st="8" end="8"/>
                                            </p:txEl>
                                          </p:spTgt>
                                        </p:tgtEl>
                                        <p:attrNameLst>
                                          <p:attrName>ppt_h</p:attrName>
                                        </p:attrNameLst>
                                      </p:cBhvr>
                                      <p:tavLst>
                                        <p:tav tm="0">
                                          <p:val>
                                            <p:fltVal val="0"/>
                                          </p:val>
                                        </p:tav>
                                        <p:tav tm="100000">
                                          <p:val>
                                            <p:strVal val="#ppt_h"/>
                                          </p:val>
                                        </p:tav>
                                      </p:tavLst>
                                    </p:anim>
                                    <p:anim calcmode="lin" valueType="num">
                                      <p:cBhvr>
                                        <p:cTn id="73" dur="1000" fill="hold"/>
                                        <p:tgtEl>
                                          <p:spTgt spid="14">
                                            <p:txEl>
                                              <p:pRg st="8" end="8"/>
                                            </p:txEl>
                                          </p:spTgt>
                                        </p:tgtEl>
                                        <p:attrNameLst>
                                          <p:attrName>ppt_x</p:attrName>
                                        </p:attrNameLst>
                                      </p:cBhvr>
                                      <p:tavLst>
                                        <p:tav tm="0" fmla="#ppt_x+(cos(-2*pi*(1-$))*-#ppt_x-sin(-2*pi*(1-$))*(1-#ppt_y))*(1-$)">
                                          <p:val>
                                            <p:fltVal val="0"/>
                                          </p:val>
                                        </p:tav>
                                        <p:tav tm="100000">
                                          <p:val>
                                            <p:fltVal val="1"/>
                                          </p:val>
                                        </p:tav>
                                      </p:tavLst>
                                    </p:anim>
                                    <p:anim calcmode="lin" valueType="num">
                                      <p:cBhvr>
                                        <p:cTn id="74" dur="1000" fill="hold"/>
                                        <p:tgtEl>
                                          <p:spTgt spid="14">
                                            <p:txEl>
                                              <p:pRg st="8" end="8"/>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559430" y="620688"/>
            <a:ext cx="7992888" cy="6001643"/>
          </a:xfrm>
          <a:prstGeom prst="rect">
            <a:avLst/>
          </a:prstGeom>
        </p:spPr>
        <p:txBody>
          <a:bodyPr wrap="square">
            <a:spAutoFit/>
          </a:bodyPr>
          <a:lstStyle/>
          <a:p>
            <a:r>
              <a:rPr lang="ar-SA" sz="3200" b="1" dirty="0">
                <a:solidFill>
                  <a:srgbClr val="FF0000"/>
                </a:solidFill>
              </a:rPr>
              <a:t>6- عرض لبعض المسانيد وطريقة التخريج منها</a:t>
            </a:r>
            <a:r>
              <a:rPr lang="ar-SA" sz="3200" b="1" dirty="0" smtClean="0">
                <a:solidFill>
                  <a:srgbClr val="FF0000"/>
                </a:solidFill>
              </a:rPr>
              <a:t>:</a:t>
            </a:r>
            <a:r>
              <a:rPr lang="ar-SA" sz="3200" b="1" u="sng" dirty="0" smtClean="0">
                <a:solidFill>
                  <a:srgbClr val="FF0000"/>
                </a:solidFill>
              </a:rPr>
              <a:t> </a:t>
            </a:r>
          </a:p>
          <a:p>
            <a:pPr algn="ctr"/>
            <a:r>
              <a:rPr lang="ar-SA" sz="3200" b="1" u="sng" dirty="0">
                <a:solidFill>
                  <a:srgbClr val="FF0000"/>
                </a:solidFill>
              </a:rPr>
              <a:t>أ- </a:t>
            </a:r>
            <a:r>
              <a:rPr lang="ar-SA" sz="3200" b="1" u="sng" dirty="0" smtClean="0">
                <a:solidFill>
                  <a:srgbClr val="FF0000"/>
                </a:solidFill>
              </a:rPr>
              <a:t>مسند الحميدي</a:t>
            </a:r>
            <a:endParaRPr lang="ar-SA" sz="3200" b="1" u="sng" dirty="0">
              <a:solidFill>
                <a:srgbClr val="FF0000"/>
              </a:solidFill>
            </a:endParaRPr>
          </a:p>
          <a:p>
            <a:pPr algn="justLow"/>
            <a:r>
              <a:rPr lang="ar-SA" sz="3200" b="1" dirty="0" smtClean="0">
                <a:solidFill>
                  <a:srgbClr val="FF0000"/>
                </a:solidFill>
              </a:rPr>
              <a:t>1- مؤلفه: </a:t>
            </a:r>
          </a:p>
          <a:p>
            <a:pPr algn="justLow"/>
            <a:r>
              <a:rPr lang="ar-SA" sz="3200" dirty="0" smtClean="0"/>
              <a:t>الحافظ الكبير أبو بكر عبد الله بن الزبير الحميدي شيخ البخاري المتوفى سنة 219هـ.</a:t>
            </a:r>
          </a:p>
          <a:p>
            <a:pPr algn="justLow"/>
            <a:r>
              <a:rPr lang="ar-SA" sz="3200" b="1" dirty="0" smtClean="0">
                <a:solidFill>
                  <a:srgbClr val="FF0000"/>
                </a:solidFill>
              </a:rPr>
              <a:t>2- حجمه: </a:t>
            </a:r>
          </a:p>
          <a:p>
            <a:pPr algn="justLow"/>
            <a:r>
              <a:rPr lang="ar-SA" sz="3200" dirty="0" smtClean="0"/>
              <a:t>هو </a:t>
            </a:r>
            <a:r>
              <a:rPr lang="ar-SA" sz="3200" dirty="0"/>
              <a:t>مصنف ليس بالكبير، ويتألف من أحد عشر جزءا حديثيّا، وهو في النسخة المطبوعة في عشرة أجزاء حديثية. وسبب ذلك اختلاف النسخ في التجزئة. </a:t>
            </a:r>
            <a:endParaRPr lang="ar-SA" sz="3200" dirty="0" smtClean="0"/>
          </a:p>
          <a:p>
            <a:pPr algn="justLow"/>
            <a:r>
              <a:rPr lang="ar-SA" sz="3200" b="1" dirty="0" smtClean="0">
                <a:solidFill>
                  <a:srgbClr val="FF0000"/>
                </a:solidFill>
              </a:rPr>
              <a:t>3- عدد أحاديثه: </a:t>
            </a:r>
          </a:p>
          <a:p>
            <a:pPr algn="justLow"/>
            <a:r>
              <a:rPr lang="ar-SA" sz="3200" dirty="0" smtClean="0"/>
              <a:t>يشتمل </a:t>
            </a:r>
            <a:r>
              <a:rPr lang="ar-SA" sz="3200" dirty="0"/>
              <a:t>الكتاب على ألف وثلاثمائة حديث حَسَبَ الترقيم في النسخة المطبوعة. </a:t>
            </a:r>
          </a:p>
        </p:txBody>
      </p:sp>
    </p:spTree>
    <p:extLst>
      <p:ext uri="{BB962C8B-B14F-4D97-AF65-F5344CB8AC3E}">
        <p14:creationId xmlns:p14="http://schemas.microsoft.com/office/powerpoint/2010/main" val="190519777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800" decel="100000"/>
                                        <p:tgtEl>
                                          <p:spTgt spid="14">
                                            <p:txEl>
                                              <p:pRg st="0" end="0"/>
                                            </p:txEl>
                                          </p:spTgt>
                                        </p:tgtEl>
                                      </p:cBhvr>
                                    </p:animEffect>
                                    <p:anim calcmode="lin" valueType="num">
                                      <p:cBhvr>
                                        <p:cTn id="8" dur="800" decel="100000" fill="hold"/>
                                        <p:tgtEl>
                                          <p:spTgt spid="14">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14">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14">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4">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4">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800" decel="100000"/>
                                        <p:tgtEl>
                                          <p:spTgt spid="14">
                                            <p:txEl>
                                              <p:pRg st="1" end="1"/>
                                            </p:txEl>
                                          </p:spTgt>
                                        </p:tgtEl>
                                      </p:cBhvr>
                                    </p:animEffect>
                                    <p:anim calcmode="lin" valueType="num">
                                      <p:cBhvr>
                                        <p:cTn id="18" dur="800" decel="100000" fill="hold"/>
                                        <p:tgtEl>
                                          <p:spTgt spid="14">
                                            <p:txEl>
                                              <p:pRg st="1" end="1"/>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14">
                                            <p:txEl>
                                              <p:pRg st="1" end="1"/>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14">
                                            <p:txEl>
                                              <p:pRg st="1" end="1"/>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14">
                                            <p:txEl>
                                              <p:pRg st="1" end="1"/>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14">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0" presetClass="entr" presetSubtype="0" fill="hold" nodeType="clickEffect">
                                  <p:stCondLst>
                                    <p:cond delay="0"/>
                                  </p:stCondLst>
                                  <p:childTnLst>
                                    <p:set>
                                      <p:cBhvr>
                                        <p:cTn id="26" dur="1" fill="hold">
                                          <p:stCondLst>
                                            <p:cond delay="0"/>
                                          </p:stCondLst>
                                        </p:cTn>
                                        <p:tgtEl>
                                          <p:spTgt spid="14">
                                            <p:txEl>
                                              <p:pRg st="2" end="2"/>
                                            </p:txEl>
                                          </p:spTgt>
                                        </p:tgtEl>
                                        <p:attrNameLst>
                                          <p:attrName>style.visibility</p:attrName>
                                        </p:attrNameLst>
                                      </p:cBhvr>
                                      <p:to>
                                        <p:strVal val="visible"/>
                                      </p:to>
                                    </p:set>
                                    <p:animEffect transition="in" filter="fade">
                                      <p:cBhvr>
                                        <p:cTn id="27" dur="800" decel="100000"/>
                                        <p:tgtEl>
                                          <p:spTgt spid="14">
                                            <p:txEl>
                                              <p:pRg st="2" end="2"/>
                                            </p:txEl>
                                          </p:spTgt>
                                        </p:tgtEl>
                                      </p:cBhvr>
                                    </p:animEffect>
                                    <p:anim calcmode="lin" valueType="num">
                                      <p:cBhvr>
                                        <p:cTn id="28" dur="800" decel="100000" fill="hold"/>
                                        <p:tgtEl>
                                          <p:spTgt spid="14">
                                            <p:txEl>
                                              <p:pRg st="2" end="2"/>
                                            </p:txEl>
                                          </p:spTgt>
                                        </p:tgtEl>
                                        <p:attrNameLst>
                                          <p:attrName>style.rotation</p:attrName>
                                        </p:attrNameLst>
                                      </p:cBhvr>
                                      <p:tavLst>
                                        <p:tav tm="0">
                                          <p:val>
                                            <p:fltVal val="-90"/>
                                          </p:val>
                                        </p:tav>
                                        <p:tav tm="100000">
                                          <p:val>
                                            <p:fltVal val="0"/>
                                          </p:val>
                                        </p:tav>
                                      </p:tavLst>
                                    </p:anim>
                                    <p:anim calcmode="lin" valueType="num">
                                      <p:cBhvr>
                                        <p:cTn id="29" dur="800" decel="100000" fill="hold"/>
                                        <p:tgtEl>
                                          <p:spTgt spid="14">
                                            <p:txEl>
                                              <p:pRg st="2" end="2"/>
                                            </p:txEl>
                                          </p:spTgt>
                                        </p:tgtEl>
                                        <p:attrNameLst>
                                          <p:attrName>ppt_x</p:attrName>
                                        </p:attrNameLst>
                                      </p:cBhvr>
                                      <p:tavLst>
                                        <p:tav tm="0">
                                          <p:val>
                                            <p:strVal val="#ppt_x+0.4"/>
                                          </p:val>
                                        </p:tav>
                                        <p:tav tm="100000">
                                          <p:val>
                                            <p:strVal val="#ppt_x-0.05"/>
                                          </p:val>
                                        </p:tav>
                                      </p:tavLst>
                                    </p:anim>
                                    <p:anim calcmode="lin" valueType="num">
                                      <p:cBhvr>
                                        <p:cTn id="30" dur="800" decel="100000" fill="hold"/>
                                        <p:tgtEl>
                                          <p:spTgt spid="14">
                                            <p:txEl>
                                              <p:pRg st="2" end="2"/>
                                            </p:txEl>
                                          </p:spTgt>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14">
                                            <p:txEl>
                                              <p:pRg st="2" end="2"/>
                                            </p:txEl>
                                          </p:spTgt>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14">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0" presetClass="entr" presetSubtype="0" fill="hold" nodeType="clickEffect">
                                  <p:stCondLst>
                                    <p:cond delay="0"/>
                                  </p:stCondLst>
                                  <p:childTnLst>
                                    <p:set>
                                      <p:cBhvr>
                                        <p:cTn id="36" dur="1" fill="hold">
                                          <p:stCondLst>
                                            <p:cond delay="0"/>
                                          </p:stCondLst>
                                        </p:cTn>
                                        <p:tgtEl>
                                          <p:spTgt spid="14">
                                            <p:txEl>
                                              <p:pRg st="3" end="3"/>
                                            </p:txEl>
                                          </p:spTgt>
                                        </p:tgtEl>
                                        <p:attrNameLst>
                                          <p:attrName>style.visibility</p:attrName>
                                        </p:attrNameLst>
                                      </p:cBhvr>
                                      <p:to>
                                        <p:strVal val="visible"/>
                                      </p:to>
                                    </p:set>
                                    <p:animEffect transition="in" filter="fade">
                                      <p:cBhvr>
                                        <p:cTn id="37" dur="800" decel="100000"/>
                                        <p:tgtEl>
                                          <p:spTgt spid="14">
                                            <p:txEl>
                                              <p:pRg st="3" end="3"/>
                                            </p:txEl>
                                          </p:spTgt>
                                        </p:tgtEl>
                                      </p:cBhvr>
                                    </p:animEffect>
                                    <p:anim calcmode="lin" valueType="num">
                                      <p:cBhvr>
                                        <p:cTn id="38" dur="800" decel="100000" fill="hold"/>
                                        <p:tgtEl>
                                          <p:spTgt spid="14">
                                            <p:txEl>
                                              <p:pRg st="3" end="3"/>
                                            </p:txEl>
                                          </p:spTgt>
                                        </p:tgtEl>
                                        <p:attrNameLst>
                                          <p:attrName>style.rotation</p:attrName>
                                        </p:attrNameLst>
                                      </p:cBhvr>
                                      <p:tavLst>
                                        <p:tav tm="0">
                                          <p:val>
                                            <p:fltVal val="-90"/>
                                          </p:val>
                                        </p:tav>
                                        <p:tav tm="100000">
                                          <p:val>
                                            <p:fltVal val="0"/>
                                          </p:val>
                                        </p:tav>
                                      </p:tavLst>
                                    </p:anim>
                                    <p:anim calcmode="lin" valueType="num">
                                      <p:cBhvr>
                                        <p:cTn id="39" dur="800" decel="100000" fill="hold"/>
                                        <p:tgtEl>
                                          <p:spTgt spid="14">
                                            <p:txEl>
                                              <p:pRg st="3" end="3"/>
                                            </p:txEl>
                                          </p:spTgt>
                                        </p:tgtEl>
                                        <p:attrNameLst>
                                          <p:attrName>ppt_x</p:attrName>
                                        </p:attrNameLst>
                                      </p:cBhvr>
                                      <p:tavLst>
                                        <p:tav tm="0">
                                          <p:val>
                                            <p:strVal val="#ppt_x+0.4"/>
                                          </p:val>
                                        </p:tav>
                                        <p:tav tm="100000">
                                          <p:val>
                                            <p:strVal val="#ppt_x-0.05"/>
                                          </p:val>
                                        </p:tav>
                                      </p:tavLst>
                                    </p:anim>
                                    <p:anim calcmode="lin" valueType="num">
                                      <p:cBhvr>
                                        <p:cTn id="40" dur="800" decel="100000" fill="hold"/>
                                        <p:tgtEl>
                                          <p:spTgt spid="14">
                                            <p:txEl>
                                              <p:pRg st="3" end="3"/>
                                            </p:txEl>
                                          </p:spTgt>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14">
                                            <p:txEl>
                                              <p:pRg st="3" end="3"/>
                                            </p:txEl>
                                          </p:spTgt>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14">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0" presetClass="entr" presetSubtype="0" fill="hold" nodeType="clickEffect">
                                  <p:stCondLst>
                                    <p:cond delay="0"/>
                                  </p:stCondLst>
                                  <p:childTnLst>
                                    <p:set>
                                      <p:cBhvr>
                                        <p:cTn id="46" dur="1" fill="hold">
                                          <p:stCondLst>
                                            <p:cond delay="0"/>
                                          </p:stCondLst>
                                        </p:cTn>
                                        <p:tgtEl>
                                          <p:spTgt spid="14">
                                            <p:txEl>
                                              <p:pRg st="4" end="4"/>
                                            </p:txEl>
                                          </p:spTgt>
                                        </p:tgtEl>
                                        <p:attrNameLst>
                                          <p:attrName>style.visibility</p:attrName>
                                        </p:attrNameLst>
                                      </p:cBhvr>
                                      <p:to>
                                        <p:strVal val="visible"/>
                                      </p:to>
                                    </p:set>
                                    <p:animEffect transition="in" filter="fade">
                                      <p:cBhvr>
                                        <p:cTn id="47" dur="800" decel="100000"/>
                                        <p:tgtEl>
                                          <p:spTgt spid="14">
                                            <p:txEl>
                                              <p:pRg st="4" end="4"/>
                                            </p:txEl>
                                          </p:spTgt>
                                        </p:tgtEl>
                                      </p:cBhvr>
                                    </p:animEffect>
                                    <p:anim calcmode="lin" valueType="num">
                                      <p:cBhvr>
                                        <p:cTn id="48" dur="800" decel="100000" fill="hold"/>
                                        <p:tgtEl>
                                          <p:spTgt spid="14">
                                            <p:txEl>
                                              <p:pRg st="4" end="4"/>
                                            </p:txEl>
                                          </p:spTgt>
                                        </p:tgtEl>
                                        <p:attrNameLst>
                                          <p:attrName>style.rotation</p:attrName>
                                        </p:attrNameLst>
                                      </p:cBhvr>
                                      <p:tavLst>
                                        <p:tav tm="0">
                                          <p:val>
                                            <p:fltVal val="-90"/>
                                          </p:val>
                                        </p:tav>
                                        <p:tav tm="100000">
                                          <p:val>
                                            <p:fltVal val="0"/>
                                          </p:val>
                                        </p:tav>
                                      </p:tavLst>
                                    </p:anim>
                                    <p:anim calcmode="lin" valueType="num">
                                      <p:cBhvr>
                                        <p:cTn id="49" dur="800" decel="100000" fill="hold"/>
                                        <p:tgtEl>
                                          <p:spTgt spid="14">
                                            <p:txEl>
                                              <p:pRg st="4" end="4"/>
                                            </p:txEl>
                                          </p:spTgt>
                                        </p:tgtEl>
                                        <p:attrNameLst>
                                          <p:attrName>ppt_x</p:attrName>
                                        </p:attrNameLst>
                                      </p:cBhvr>
                                      <p:tavLst>
                                        <p:tav tm="0">
                                          <p:val>
                                            <p:strVal val="#ppt_x+0.4"/>
                                          </p:val>
                                        </p:tav>
                                        <p:tav tm="100000">
                                          <p:val>
                                            <p:strVal val="#ppt_x-0.05"/>
                                          </p:val>
                                        </p:tav>
                                      </p:tavLst>
                                    </p:anim>
                                    <p:anim calcmode="lin" valueType="num">
                                      <p:cBhvr>
                                        <p:cTn id="50" dur="800" decel="100000" fill="hold"/>
                                        <p:tgtEl>
                                          <p:spTgt spid="14">
                                            <p:txEl>
                                              <p:pRg st="4" end="4"/>
                                            </p:txEl>
                                          </p:spTgt>
                                        </p:tgtEl>
                                        <p:attrNameLst>
                                          <p:attrName>ppt_y</p:attrName>
                                        </p:attrNameLst>
                                      </p:cBhvr>
                                      <p:tavLst>
                                        <p:tav tm="0">
                                          <p:val>
                                            <p:strVal val="#ppt_y-0.4"/>
                                          </p:val>
                                        </p:tav>
                                        <p:tav tm="100000">
                                          <p:val>
                                            <p:strVal val="#ppt_y+0.1"/>
                                          </p:val>
                                        </p:tav>
                                      </p:tavLst>
                                    </p:anim>
                                    <p:anim calcmode="lin" valueType="num">
                                      <p:cBhvr>
                                        <p:cTn id="51" dur="200" accel="100000" fill="hold">
                                          <p:stCondLst>
                                            <p:cond delay="800"/>
                                          </p:stCondLst>
                                        </p:cTn>
                                        <p:tgtEl>
                                          <p:spTgt spid="14">
                                            <p:txEl>
                                              <p:pRg st="4" end="4"/>
                                            </p:txEl>
                                          </p:spTgt>
                                        </p:tgtEl>
                                        <p:attrNameLst>
                                          <p:attrName>ppt_x</p:attrName>
                                        </p:attrNameLst>
                                      </p:cBhvr>
                                      <p:tavLst>
                                        <p:tav tm="0">
                                          <p:val>
                                            <p:strVal val="#ppt_x-0.05"/>
                                          </p:val>
                                        </p:tav>
                                        <p:tav tm="100000">
                                          <p:val>
                                            <p:strVal val="#ppt_x"/>
                                          </p:val>
                                        </p:tav>
                                      </p:tavLst>
                                    </p:anim>
                                    <p:anim calcmode="lin" valueType="num">
                                      <p:cBhvr>
                                        <p:cTn id="52" dur="200" accel="100000" fill="hold">
                                          <p:stCondLst>
                                            <p:cond delay="800"/>
                                          </p:stCondLst>
                                        </p:cTn>
                                        <p:tgtEl>
                                          <p:spTgt spid="14">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30" presetClass="entr" presetSubtype="0" fill="hold" nodeType="clickEffect">
                                  <p:stCondLst>
                                    <p:cond delay="0"/>
                                  </p:stCondLst>
                                  <p:childTnLst>
                                    <p:set>
                                      <p:cBhvr>
                                        <p:cTn id="56" dur="1" fill="hold">
                                          <p:stCondLst>
                                            <p:cond delay="0"/>
                                          </p:stCondLst>
                                        </p:cTn>
                                        <p:tgtEl>
                                          <p:spTgt spid="14">
                                            <p:txEl>
                                              <p:pRg st="5" end="5"/>
                                            </p:txEl>
                                          </p:spTgt>
                                        </p:tgtEl>
                                        <p:attrNameLst>
                                          <p:attrName>style.visibility</p:attrName>
                                        </p:attrNameLst>
                                      </p:cBhvr>
                                      <p:to>
                                        <p:strVal val="visible"/>
                                      </p:to>
                                    </p:set>
                                    <p:animEffect transition="in" filter="fade">
                                      <p:cBhvr>
                                        <p:cTn id="57" dur="800" decel="100000"/>
                                        <p:tgtEl>
                                          <p:spTgt spid="14">
                                            <p:txEl>
                                              <p:pRg st="5" end="5"/>
                                            </p:txEl>
                                          </p:spTgt>
                                        </p:tgtEl>
                                      </p:cBhvr>
                                    </p:animEffect>
                                    <p:anim calcmode="lin" valueType="num">
                                      <p:cBhvr>
                                        <p:cTn id="58" dur="800" decel="100000" fill="hold"/>
                                        <p:tgtEl>
                                          <p:spTgt spid="14">
                                            <p:txEl>
                                              <p:pRg st="5" end="5"/>
                                            </p:txEl>
                                          </p:spTgt>
                                        </p:tgtEl>
                                        <p:attrNameLst>
                                          <p:attrName>style.rotation</p:attrName>
                                        </p:attrNameLst>
                                      </p:cBhvr>
                                      <p:tavLst>
                                        <p:tav tm="0">
                                          <p:val>
                                            <p:fltVal val="-90"/>
                                          </p:val>
                                        </p:tav>
                                        <p:tav tm="100000">
                                          <p:val>
                                            <p:fltVal val="0"/>
                                          </p:val>
                                        </p:tav>
                                      </p:tavLst>
                                    </p:anim>
                                    <p:anim calcmode="lin" valueType="num">
                                      <p:cBhvr>
                                        <p:cTn id="59" dur="800" decel="100000" fill="hold"/>
                                        <p:tgtEl>
                                          <p:spTgt spid="14">
                                            <p:txEl>
                                              <p:pRg st="5" end="5"/>
                                            </p:txEl>
                                          </p:spTgt>
                                        </p:tgtEl>
                                        <p:attrNameLst>
                                          <p:attrName>ppt_x</p:attrName>
                                        </p:attrNameLst>
                                      </p:cBhvr>
                                      <p:tavLst>
                                        <p:tav tm="0">
                                          <p:val>
                                            <p:strVal val="#ppt_x+0.4"/>
                                          </p:val>
                                        </p:tav>
                                        <p:tav tm="100000">
                                          <p:val>
                                            <p:strVal val="#ppt_x-0.05"/>
                                          </p:val>
                                        </p:tav>
                                      </p:tavLst>
                                    </p:anim>
                                    <p:anim calcmode="lin" valueType="num">
                                      <p:cBhvr>
                                        <p:cTn id="60" dur="800" decel="100000" fill="hold"/>
                                        <p:tgtEl>
                                          <p:spTgt spid="14">
                                            <p:txEl>
                                              <p:pRg st="5" end="5"/>
                                            </p:txEl>
                                          </p:spTgt>
                                        </p:tgtEl>
                                        <p:attrNameLst>
                                          <p:attrName>ppt_y</p:attrName>
                                        </p:attrNameLst>
                                      </p:cBhvr>
                                      <p:tavLst>
                                        <p:tav tm="0">
                                          <p:val>
                                            <p:strVal val="#ppt_y-0.4"/>
                                          </p:val>
                                        </p:tav>
                                        <p:tav tm="100000">
                                          <p:val>
                                            <p:strVal val="#ppt_y+0.1"/>
                                          </p:val>
                                        </p:tav>
                                      </p:tavLst>
                                    </p:anim>
                                    <p:anim calcmode="lin" valueType="num">
                                      <p:cBhvr>
                                        <p:cTn id="61" dur="200" accel="100000" fill="hold">
                                          <p:stCondLst>
                                            <p:cond delay="800"/>
                                          </p:stCondLst>
                                        </p:cTn>
                                        <p:tgtEl>
                                          <p:spTgt spid="14">
                                            <p:txEl>
                                              <p:pRg st="5" end="5"/>
                                            </p:txEl>
                                          </p:spTgt>
                                        </p:tgtEl>
                                        <p:attrNameLst>
                                          <p:attrName>ppt_x</p:attrName>
                                        </p:attrNameLst>
                                      </p:cBhvr>
                                      <p:tavLst>
                                        <p:tav tm="0">
                                          <p:val>
                                            <p:strVal val="#ppt_x-0.05"/>
                                          </p:val>
                                        </p:tav>
                                        <p:tav tm="100000">
                                          <p:val>
                                            <p:strVal val="#ppt_x"/>
                                          </p:val>
                                        </p:tav>
                                      </p:tavLst>
                                    </p:anim>
                                    <p:anim calcmode="lin" valueType="num">
                                      <p:cBhvr>
                                        <p:cTn id="62" dur="200" accel="100000" fill="hold">
                                          <p:stCondLst>
                                            <p:cond delay="800"/>
                                          </p:stCondLst>
                                        </p:cTn>
                                        <p:tgtEl>
                                          <p:spTgt spid="14">
                                            <p:txEl>
                                              <p:pRg st="5" end="5"/>
                                            </p:txEl>
                                          </p:spTgt>
                                        </p:tgtEl>
                                        <p:attrNameLst>
                                          <p:attrName>ppt_y</p:attrName>
                                        </p:attrNameLst>
                                      </p:cBhvr>
                                      <p:tavLst>
                                        <p:tav tm="0">
                                          <p:val>
                                            <p:strVal val="#ppt_y+0.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14">
                                            <p:txEl>
                                              <p:pRg st="6" end="6"/>
                                            </p:txEl>
                                          </p:spTgt>
                                        </p:tgtEl>
                                        <p:attrNameLst>
                                          <p:attrName>style.visibility</p:attrName>
                                        </p:attrNameLst>
                                      </p:cBhvr>
                                      <p:to>
                                        <p:strVal val="visible"/>
                                      </p:to>
                                    </p:set>
                                    <p:animEffect transition="in" filter="fade">
                                      <p:cBhvr>
                                        <p:cTn id="67" dur="800" decel="100000"/>
                                        <p:tgtEl>
                                          <p:spTgt spid="14">
                                            <p:txEl>
                                              <p:pRg st="6" end="6"/>
                                            </p:txEl>
                                          </p:spTgt>
                                        </p:tgtEl>
                                      </p:cBhvr>
                                    </p:animEffect>
                                    <p:anim calcmode="lin" valueType="num">
                                      <p:cBhvr>
                                        <p:cTn id="68" dur="800" decel="100000" fill="hold"/>
                                        <p:tgtEl>
                                          <p:spTgt spid="14">
                                            <p:txEl>
                                              <p:pRg st="6" end="6"/>
                                            </p:txEl>
                                          </p:spTgt>
                                        </p:tgtEl>
                                        <p:attrNameLst>
                                          <p:attrName>style.rotation</p:attrName>
                                        </p:attrNameLst>
                                      </p:cBhvr>
                                      <p:tavLst>
                                        <p:tav tm="0">
                                          <p:val>
                                            <p:fltVal val="-90"/>
                                          </p:val>
                                        </p:tav>
                                        <p:tav tm="100000">
                                          <p:val>
                                            <p:fltVal val="0"/>
                                          </p:val>
                                        </p:tav>
                                      </p:tavLst>
                                    </p:anim>
                                    <p:anim calcmode="lin" valueType="num">
                                      <p:cBhvr>
                                        <p:cTn id="69" dur="800" decel="100000" fill="hold"/>
                                        <p:tgtEl>
                                          <p:spTgt spid="14">
                                            <p:txEl>
                                              <p:pRg st="6" end="6"/>
                                            </p:txEl>
                                          </p:spTgt>
                                        </p:tgtEl>
                                        <p:attrNameLst>
                                          <p:attrName>ppt_x</p:attrName>
                                        </p:attrNameLst>
                                      </p:cBhvr>
                                      <p:tavLst>
                                        <p:tav tm="0">
                                          <p:val>
                                            <p:strVal val="#ppt_x+0.4"/>
                                          </p:val>
                                        </p:tav>
                                        <p:tav tm="100000">
                                          <p:val>
                                            <p:strVal val="#ppt_x-0.05"/>
                                          </p:val>
                                        </p:tav>
                                      </p:tavLst>
                                    </p:anim>
                                    <p:anim calcmode="lin" valueType="num">
                                      <p:cBhvr>
                                        <p:cTn id="70" dur="800" decel="100000" fill="hold"/>
                                        <p:tgtEl>
                                          <p:spTgt spid="14">
                                            <p:txEl>
                                              <p:pRg st="6" end="6"/>
                                            </p:txEl>
                                          </p:spTgt>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14">
                                            <p:txEl>
                                              <p:pRg st="6" end="6"/>
                                            </p:txEl>
                                          </p:spTgt>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14">
                                            <p:txEl>
                                              <p:pRg st="6" end="6"/>
                                            </p:txEl>
                                          </p:spTgt>
                                        </p:tgtEl>
                                        <p:attrNameLst>
                                          <p:attrName>ppt_y</p:attrName>
                                        </p:attrNameLst>
                                      </p:cBhvr>
                                      <p:tavLst>
                                        <p:tav tm="0">
                                          <p:val>
                                            <p:strVal val="#ppt_y+0.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30" presetClass="entr" presetSubtype="0" fill="hold" nodeType="clickEffect">
                                  <p:stCondLst>
                                    <p:cond delay="0"/>
                                  </p:stCondLst>
                                  <p:childTnLst>
                                    <p:set>
                                      <p:cBhvr>
                                        <p:cTn id="76" dur="1" fill="hold">
                                          <p:stCondLst>
                                            <p:cond delay="0"/>
                                          </p:stCondLst>
                                        </p:cTn>
                                        <p:tgtEl>
                                          <p:spTgt spid="14">
                                            <p:txEl>
                                              <p:pRg st="7" end="7"/>
                                            </p:txEl>
                                          </p:spTgt>
                                        </p:tgtEl>
                                        <p:attrNameLst>
                                          <p:attrName>style.visibility</p:attrName>
                                        </p:attrNameLst>
                                      </p:cBhvr>
                                      <p:to>
                                        <p:strVal val="visible"/>
                                      </p:to>
                                    </p:set>
                                    <p:animEffect transition="in" filter="fade">
                                      <p:cBhvr>
                                        <p:cTn id="77" dur="800" decel="100000"/>
                                        <p:tgtEl>
                                          <p:spTgt spid="14">
                                            <p:txEl>
                                              <p:pRg st="7" end="7"/>
                                            </p:txEl>
                                          </p:spTgt>
                                        </p:tgtEl>
                                      </p:cBhvr>
                                    </p:animEffect>
                                    <p:anim calcmode="lin" valueType="num">
                                      <p:cBhvr>
                                        <p:cTn id="78" dur="800" decel="100000" fill="hold"/>
                                        <p:tgtEl>
                                          <p:spTgt spid="14">
                                            <p:txEl>
                                              <p:pRg st="7" end="7"/>
                                            </p:txEl>
                                          </p:spTgt>
                                        </p:tgtEl>
                                        <p:attrNameLst>
                                          <p:attrName>style.rotation</p:attrName>
                                        </p:attrNameLst>
                                      </p:cBhvr>
                                      <p:tavLst>
                                        <p:tav tm="0">
                                          <p:val>
                                            <p:fltVal val="-90"/>
                                          </p:val>
                                        </p:tav>
                                        <p:tav tm="100000">
                                          <p:val>
                                            <p:fltVal val="0"/>
                                          </p:val>
                                        </p:tav>
                                      </p:tavLst>
                                    </p:anim>
                                    <p:anim calcmode="lin" valueType="num">
                                      <p:cBhvr>
                                        <p:cTn id="79" dur="800" decel="100000" fill="hold"/>
                                        <p:tgtEl>
                                          <p:spTgt spid="14">
                                            <p:txEl>
                                              <p:pRg st="7" end="7"/>
                                            </p:txEl>
                                          </p:spTgt>
                                        </p:tgtEl>
                                        <p:attrNameLst>
                                          <p:attrName>ppt_x</p:attrName>
                                        </p:attrNameLst>
                                      </p:cBhvr>
                                      <p:tavLst>
                                        <p:tav tm="0">
                                          <p:val>
                                            <p:strVal val="#ppt_x+0.4"/>
                                          </p:val>
                                        </p:tav>
                                        <p:tav tm="100000">
                                          <p:val>
                                            <p:strVal val="#ppt_x-0.05"/>
                                          </p:val>
                                        </p:tav>
                                      </p:tavLst>
                                    </p:anim>
                                    <p:anim calcmode="lin" valueType="num">
                                      <p:cBhvr>
                                        <p:cTn id="80" dur="800" decel="100000" fill="hold"/>
                                        <p:tgtEl>
                                          <p:spTgt spid="14">
                                            <p:txEl>
                                              <p:pRg st="7" end="7"/>
                                            </p:txEl>
                                          </p:spTgt>
                                        </p:tgtEl>
                                        <p:attrNameLst>
                                          <p:attrName>ppt_y</p:attrName>
                                        </p:attrNameLst>
                                      </p:cBhvr>
                                      <p:tavLst>
                                        <p:tav tm="0">
                                          <p:val>
                                            <p:strVal val="#ppt_y-0.4"/>
                                          </p:val>
                                        </p:tav>
                                        <p:tav tm="100000">
                                          <p:val>
                                            <p:strVal val="#ppt_y+0.1"/>
                                          </p:val>
                                        </p:tav>
                                      </p:tavLst>
                                    </p:anim>
                                    <p:anim calcmode="lin" valueType="num">
                                      <p:cBhvr>
                                        <p:cTn id="81" dur="200" accel="100000" fill="hold">
                                          <p:stCondLst>
                                            <p:cond delay="800"/>
                                          </p:stCondLst>
                                        </p:cTn>
                                        <p:tgtEl>
                                          <p:spTgt spid="14">
                                            <p:txEl>
                                              <p:pRg st="7" end="7"/>
                                            </p:txEl>
                                          </p:spTgt>
                                        </p:tgtEl>
                                        <p:attrNameLst>
                                          <p:attrName>ppt_x</p:attrName>
                                        </p:attrNameLst>
                                      </p:cBhvr>
                                      <p:tavLst>
                                        <p:tav tm="0">
                                          <p:val>
                                            <p:strVal val="#ppt_x-0.05"/>
                                          </p:val>
                                        </p:tav>
                                        <p:tav tm="100000">
                                          <p:val>
                                            <p:strVal val="#ppt_x"/>
                                          </p:val>
                                        </p:tav>
                                      </p:tavLst>
                                    </p:anim>
                                    <p:anim calcmode="lin" valueType="num">
                                      <p:cBhvr>
                                        <p:cTn id="82" dur="200" accel="100000" fill="hold">
                                          <p:stCondLst>
                                            <p:cond delay="800"/>
                                          </p:stCondLst>
                                        </p:cTn>
                                        <p:tgtEl>
                                          <p:spTgt spid="14">
                                            <p:txEl>
                                              <p:pRg st="7" end="7"/>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395536" y="620688"/>
            <a:ext cx="8352928" cy="6001643"/>
          </a:xfrm>
          <a:prstGeom prst="rect">
            <a:avLst/>
          </a:prstGeom>
        </p:spPr>
        <p:txBody>
          <a:bodyPr wrap="square">
            <a:spAutoFit/>
          </a:bodyPr>
          <a:lstStyle/>
          <a:p>
            <a:pPr algn="justLow"/>
            <a:r>
              <a:rPr lang="ar-SA" sz="3200" b="1" dirty="0" smtClean="0">
                <a:solidFill>
                  <a:srgbClr val="FF0000"/>
                </a:solidFill>
              </a:rPr>
              <a:t>4- ترتيبه: </a:t>
            </a:r>
          </a:p>
          <a:p>
            <a:pPr algn="justLow"/>
            <a:r>
              <a:rPr lang="ar-SA" sz="3200" dirty="0" smtClean="0"/>
              <a:t>الكتاب </a:t>
            </a:r>
            <a:r>
              <a:rPr lang="ar-SA" sz="3200" dirty="0"/>
              <a:t>مرتب على مسانيد الصحابة. </a:t>
            </a:r>
            <a:endParaRPr lang="ar-SA" sz="3200" dirty="0" smtClean="0"/>
          </a:p>
          <a:p>
            <a:pPr algn="justLow"/>
            <a:r>
              <a:rPr lang="ar-SA" sz="3200" dirty="0" smtClean="0"/>
              <a:t>لكن ترتيب </a:t>
            </a:r>
            <a:r>
              <a:rPr lang="ar-SA" sz="3200" dirty="0"/>
              <a:t>أسماء الصحابة ليس على ترتيب حروف الهجاء، </a:t>
            </a:r>
            <a:endParaRPr lang="ar-SA" sz="3200" dirty="0" smtClean="0"/>
          </a:p>
          <a:p>
            <a:pPr algn="justLow"/>
            <a:r>
              <a:rPr lang="ar-SA" sz="3200" dirty="0" smtClean="0"/>
              <a:t>وإنما </a:t>
            </a:r>
            <a:r>
              <a:rPr lang="ar-SA" sz="3200" dirty="0"/>
              <a:t>سلك المؤلف مسلكا </a:t>
            </a:r>
            <a:r>
              <a:rPr lang="ar-SA" sz="3200" dirty="0" smtClean="0"/>
              <a:t>آخر: </a:t>
            </a:r>
          </a:p>
          <a:p>
            <a:pPr algn="justLow"/>
            <a:r>
              <a:rPr lang="ar-SA" sz="3200" dirty="0" smtClean="0"/>
              <a:t>فبدأ </a:t>
            </a:r>
            <a:r>
              <a:rPr lang="ar-SA" sz="3200" dirty="0"/>
              <a:t>بمسند أبي بكر الصديق، </a:t>
            </a:r>
            <a:r>
              <a:rPr lang="ar-SA" sz="3200" dirty="0" smtClean="0"/>
              <a:t>ثم </a:t>
            </a:r>
            <a:r>
              <a:rPr lang="ar-SA" sz="3200" dirty="0"/>
              <a:t>بباقي الخلفاء الراشدين على ترتيبهم التاريخي، </a:t>
            </a:r>
            <a:endParaRPr lang="ar-SA" sz="3200" dirty="0" smtClean="0"/>
          </a:p>
          <a:p>
            <a:pPr algn="justLow"/>
            <a:r>
              <a:rPr lang="ar-SA" sz="3200" dirty="0" smtClean="0"/>
              <a:t>ثم </a:t>
            </a:r>
            <a:r>
              <a:rPr lang="ar-SA" sz="3200" dirty="0"/>
              <a:t>بمسانيد بقية </a:t>
            </a:r>
            <a:r>
              <a:rPr lang="ar-SA" sz="3200" dirty="0" smtClean="0"/>
              <a:t>العشرة، إلا </a:t>
            </a:r>
            <a:r>
              <a:rPr lang="ar-SA" sz="3200" dirty="0"/>
              <a:t>طلحة بن عبيد </a:t>
            </a:r>
            <a:r>
              <a:rPr lang="ar-SA" sz="3200" dirty="0" smtClean="0"/>
              <a:t>الله، فلم يذكره،</a:t>
            </a:r>
          </a:p>
          <a:p>
            <a:pPr algn="justLow"/>
            <a:r>
              <a:rPr lang="ar-SA" sz="3200" dirty="0" smtClean="0"/>
              <a:t>والظاهر أن الحميدي </a:t>
            </a:r>
            <a:r>
              <a:rPr lang="ar-SA" sz="3200" dirty="0"/>
              <a:t>لم يذكره لأنه لم يرو له </a:t>
            </a:r>
            <a:r>
              <a:rPr lang="ar-SA" sz="3200" dirty="0" smtClean="0"/>
              <a:t>حديثًا مرفوعًا.</a:t>
            </a:r>
          </a:p>
          <a:p>
            <a:pPr algn="justLow"/>
            <a:r>
              <a:rPr lang="ar-SA" sz="3200" b="1" dirty="0" smtClean="0">
                <a:solidFill>
                  <a:srgbClr val="FF0000"/>
                </a:solidFill>
              </a:rPr>
              <a:t>5- عدد مسانيد </a:t>
            </a:r>
            <a:r>
              <a:rPr lang="ar-SA" sz="3200" b="1" dirty="0">
                <a:solidFill>
                  <a:srgbClr val="FF0000"/>
                </a:solidFill>
              </a:rPr>
              <a:t>الصحابة فيه: </a:t>
            </a:r>
          </a:p>
          <a:p>
            <a:pPr algn="justLow"/>
            <a:r>
              <a:rPr lang="ar-SA" sz="3200" dirty="0"/>
              <a:t>وعدد أسماء الصحابة الذين أَسند عنهم الأحاديث في هذا المسند هو مائة وثمانون صحابيّا لم يروِ من طريق عدد كبير منهم إلا حديثا واحدا. </a:t>
            </a:r>
          </a:p>
        </p:txBody>
      </p:sp>
    </p:spTree>
    <p:extLst>
      <p:ext uri="{BB962C8B-B14F-4D97-AF65-F5344CB8AC3E}">
        <p14:creationId xmlns:p14="http://schemas.microsoft.com/office/powerpoint/2010/main" val="229344227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800" decel="100000"/>
                                        <p:tgtEl>
                                          <p:spTgt spid="14">
                                            <p:txEl>
                                              <p:pRg st="0" end="0"/>
                                            </p:txEl>
                                          </p:spTgt>
                                        </p:tgtEl>
                                      </p:cBhvr>
                                    </p:animEffect>
                                    <p:anim calcmode="lin" valueType="num">
                                      <p:cBhvr>
                                        <p:cTn id="8" dur="800" decel="100000" fill="hold"/>
                                        <p:tgtEl>
                                          <p:spTgt spid="14">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14">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14">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4">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4">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800" decel="100000"/>
                                        <p:tgtEl>
                                          <p:spTgt spid="14">
                                            <p:txEl>
                                              <p:pRg st="1" end="1"/>
                                            </p:txEl>
                                          </p:spTgt>
                                        </p:tgtEl>
                                      </p:cBhvr>
                                    </p:animEffect>
                                    <p:anim calcmode="lin" valueType="num">
                                      <p:cBhvr>
                                        <p:cTn id="18" dur="800" decel="100000" fill="hold"/>
                                        <p:tgtEl>
                                          <p:spTgt spid="14">
                                            <p:txEl>
                                              <p:pRg st="1" end="1"/>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14">
                                            <p:txEl>
                                              <p:pRg st="1" end="1"/>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14">
                                            <p:txEl>
                                              <p:pRg st="1" end="1"/>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14">
                                            <p:txEl>
                                              <p:pRg st="1" end="1"/>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14">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0" presetClass="entr" presetSubtype="0" fill="hold" nodeType="clickEffect">
                                  <p:stCondLst>
                                    <p:cond delay="0"/>
                                  </p:stCondLst>
                                  <p:childTnLst>
                                    <p:set>
                                      <p:cBhvr>
                                        <p:cTn id="26" dur="1" fill="hold">
                                          <p:stCondLst>
                                            <p:cond delay="0"/>
                                          </p:stCondLst>
                                        </p:cTn>
                                        <p:tgtEl>
                                          <p:spTgt spid="14">
                                            <p:txEl>
                                              <p:pRg st="2" end="2"/>
                                            </p:txEl>
                                          </p:spTgt>
                                        </p:tgtEl>
                                        <p:attrNameLst>
                                          <p:attrName>style.visibility</p:attrName>
                                        </p:attrNameLst>
                                      </p:cBhvr>
                                      <p:to>
                                        <p:strVal val="visible"/>
                                      </p:to>
                                    </p:set>
                                    <p:animEffect transition="in" filter="fade">
                                      <p:cBhvr>
                                        <p:cTn id="27" dur="800" decel="100000"/>
                                        <p:tgtEl>
                                          <p:spTgt spid="14">
                                            <p:txEl>
                                              <p:pRg st="2" end="2"/>
                                            </p:txEl>
                                          </p:spTgt>
                                        </p:tgtEl>
                                      </p:cBhvr>
                                    </p:animEffect>
                                    <p:anim calcmode="lin" valueType="num">
                                      <p:cBhvr>
                                        <p:cTn id="28" dur="800" decel="100000" fill="hold"/>
                                        <p:tgtEl>
                                          <p:spTgt spid="14">
                                            <p:txEl>
                                              <p:pRg st="2" end="2"/>
                                            </p:txEl>
                                          </p:spTgt>
                                        </p:tgtEl>
                                        <p:attrNameLst>
                                          <p:attrName>style.rotation</p:attrName>
                                        </p:attrNameLst>
                                      </p:cBhvr>
                                      <p:tavLst>
                                        <p:tav tm="0">
                                          <p:val>
                                            <p:fltVal val="-90"/>
                                          </p:val>
                                        </p:tav>
                                        <p:tav tm="100000">
                                          <p:val>
                                            <p:fltVal val="0"/>
                                          </p:val>
                                        </p:tav>
                                      </p:tavLst>
                                    </p:anim>
                                    <p:anim calcmode="lin" valueType="num">
                                      <p:cBhvr>
                                        <p:cTn id="29" dur="800" decel="100000" fill="hold"/>
                                        <p:tgtEl>
                                          <p:spTgt spid="14">
                                            <p:txEl>
                                              <p:pRg st="2" end="2"/>
                                            </p:txEl>
                                          </p:spTgt>
                                        </p:tgtEl>
                                        <p:attrNameLst>
                                          <p:attrName>ppt_x</p:attrName>
                                        </p:attrNameLst>
                                      </p:cBhvr>
                                      <p:tavLst>
                                        <p:tav tm="0">
                                          <p:val>
                                            <p:strVal val="#ppt_x+0.4"/>
                                          </p:val>
                                        </p:tav>
                                        <p:tav tm="100000">
                                          <p:val>
                                            <p:strVal val="#ppt_x-0.05"/>
                                          </p:val>
                                        </p:tav>
                                      </p:tavLst>
                                    </p:anim>
                                    <p:anim calcmode="lin" valueType="num">
                                      <p:cBhvr>
                                        <p:cTn id="30" dur="800" decel="100000" fill="hold"/>
                                        <p:tgtEl>
                                          <p:spTgt spid="14">
                                            <p:txEl>
                                              <p:pRg st="2" end="2"/>
                                            </p:txEl>
                                          </p:spTgt>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14">
                                            <p:txEl>
                                              <p:pRg st="2" end="2"/>
                                            </p:txEl>
                                          </p:spTgt>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14">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0" presetClass="entr" presetSubtype="0" fill="hold" nodeType="clickEffect">
                                  <p:stCondLst>
                                    <p:cond delay="0"/>
                                  </p:stCondLst>
                                  <p:childTnLst>
                                    <p:set>
                                      <p:cBhvr>
                                        <p:cTn id="36" dur="1" fill="hold">
                                          <p:stCondLst>
                                            <p:cond delay="0"/>
                                          </p:stCondLst>
                                        </p:cTn>
                                        <p:tgtEl>
                                          <p:spTgt spid="14">
                                            <p:txEl>
                                              <p:pRg st="3" end="3"/>
                                            </p:txEl>
                                          </p:spTgt>
                                        </p:tgtEl>
                                        <p:attrNameLst>
                                          <p:attrName>style.visibility</p:attrName>
                                        </p:attrNameLst>
                                      </p:cBhvr>
                                      <p:to>
                                        <p:strVal val="visible"/>
                                      </p:to>
                                    </p:set>
                                    <p:animEffect transition="in" filter="fade">
                                      <p:cBhvr>
                                        <p:cTn id="37" dur="800" decel="100000"/>
                                        <p:tgtEl>
                                          <p:spTgt spid="14">
                                            <p:txEl>
                                              <p:pRg st="3" end="3"/>
                                            </p:txEl>
                                          </p:spTgt>
                                        </p:tgtEl>
                                      </p:cBhvr>
                                    </p:animEffect>
                                    <p:anim calcmode="lin" valueType="num">
                                      <p:cBhvr>
                                        <p:cTn id="38" dur="800" decel="100000" fill="hold"/>
                                        <p:tgtEl>
                                          <p:spTgt spid="14">
                                            <p:txEl>
                                              <p:pRg st="3" end="3"/>
                                            </p:txEl>
                                          </p:spTgt>
                                        </p:tgtEl>
                                        <p:attrNameLst>
                                          <p:attrName>style.rotation</p:attrName>
                                        </p:attrNameLst>
                                      </p:cBhvr>
                                      <p:tavLst>
                                        <p:tav tm="0">
                                          <p:val>
                                            <p:fltVal val="-90"/>
                                          </p:val>
                                        </p:tav>
                                        <p:tav tm="100000">
                                          <p:val>
                                            <p:fltVal val="0"/>
                                          </p:val>
                                        </p:tav>
                                      </p:tavLst>
                                    </p:anim>
                                    <p:anim calcmode="lin" valueType="num">
                                      <p:cBhvr>
                                        <p:cTn id="39" dur="800" decel="100000" fill="hold"/>
                                        <p:tgtEl>
                                          <p:spTgt spid="14">
                                            <p:txEl>
                                              <p:pRg st="3" end="3"/>
                                            </p:txEl>
                                          </p:spTgt>
                                        </p:tgtEl>
                                        <p:attrNameLst>
                                          <p:attrName>ppt_x</p:attrName>
                                        </p:attrNameLst>
                                      </p:cBhvr>
                                      <p:tavLst>
                                        <p:tav tm="0">
                                          <p:val>
                                            <p:strVal val="#ppt_x+0.4"/>
                                          </p:val>
                                        </p:tav>
                                        <p:tav tm="100000">
                                          <p:val>
                                            <p:strVal val="#ppt_x-0.05"/>
                                          </p:val>
                                        </p:tav>
                                      </p:tavLst>
                                    </p:anim>
                                    <p:anim calcmode="lin" valueType="num">
                                      <p:cBhvr>
                                        <p:cTn id="40" dur="800" decel="100000" fill="hold"/>
                                        <p:tgtEl>
                                          <p:spTgt spid="14">
                                            <p:txEl>
                                              <p:pRg st="3" end="3"/>
                                            </p:txEl>
                                          </p:spTgt>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14">
                                            <p:txEl>
                                              <p:pRg st="3" end="3"/>
                                            </p:txEl>
                                          </p:spTgt>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14">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0" presetClass="entr" presetSubtype="0" fill="hold" nodeType="clickEffect">
                                  <p:stCondLst>
                                    <p:cond delay="0"/>
                                  </p:stCondLst>
                                  <p:childTnLst>
                                    <p:set>
                                      <p:cBhvr>
                                        <p:cTn id="46" dur="1" fill="hold">
                                          <p:stCondLst>
                                            <p:cond delay="0"/>
                                          </p:stCondLst>
                                        </p:cTn>
                                        <p:tgtEl>
                                          <p:spTgt spid="14">
                                            <p:txEl>
                                              <p:pRg st="4" end="4"/>
                                            </p:txEl>
                                          </p:spTgt>
                                        </p:tgtEl>
                                        <p:attrNameLst>
                                          <p:attrName>style.visibility</p:attrName>
                                        </p:attrNameLst>
                                      </p:cBhvr>
                                      <p:to>
                                        <p:strVal val="visible"/>
                                      </p:to>
                                    </p:set>
                                    <p:animEffect transition="in" filter="fade">
                                      <p:cBhvr>
                                        <p:cTn id="47" dur="800" decel="100000"/>
                                        <p:tgtEl>
                                          <p:spTgt spid="14">
                                            <p:txEl>
                                              <p:pRg st="4" end="4"/>
                                            </p:txEl>
                                          </p:spTgt>
                                        </p:tgtEl>
                                      </p:cBhvr>
                                    </p:animEffect>
                                    <p:anim calcmode="lin" valueType="num">
                                      <p:cBhvr>
                                        <p:cTn id="48" dur="800" decel="100000" fill="hold"/>
                                        <p:tgtEl>
                                          <p:spTgt spid="14">
                                            <p:txEl>
                                              <p:pRg st="4" end="4"/>
                                            </p:txEl>
                                          </p:spTgt>
                                        </p:tgtEl>
                                        <p:attrNameLst>
                                          <p:attrName>style.rotation</p:attrName>
                                        </p:attrNameLst>
                                      </p:cBhvr>
                                      <p:tavLst>
                                        <p:tav tm="0">
                                          <p:val>
                                            <p:fltVal val="-90"/>
                                          </p:val>
                                        </p:tav>
                                        <p:tav tm="100000">
                                          <p:val>
                                            <p:fltVal val="0"/>
                                          </p:val>
                                        </p:tav>
                                      </p:tavLst>
                                    </p:anim>
                                    <p:anim calcmode="lin" valueType="num">
                                      <p:cBhvr>
                                        <p:cTn id="49" dur="800" decel="100000" fill="hold"/>
                                        <p:tgtEl>
                                          <p:spTgt spid="14">
                                            <p:txEl>
                                              <p:pRg st="4" end="4"/>
                                            </p:txEl>
                                          </p:spTgt>
                                        </p:tgtEl>
                                        <p:attrNameLst>
                                          <p:attrName>ppt_x</p:attrName>
                                        </p:attrNameLst>
                                      </p:cBhvr>
                                      <p:tavLst>
                                        <p:tav tm="0">
                                          <p:val>
                                            <p:strVal val="#ppt_x+0.4"/>
                                          </p:val>
                                        </p:tav>
                                        <p:tav tm="100000">
                                          <p:val>
                                            <p:strVal val="#ppt_x-0.05"/>
                                          </p:val>
                                        </p:tav>
                                      </p:tavLst>
                                    </p:anim>
                                    <p:anim calcmode="lin" valueType="num">
                                      <p:cBhvr>
                                        <p:cTn id="50" dur="800" decel="100000" fill="hold"/>
                                        <p:tgtEl>
                                          <p:spTgt spid="14">
                                            <p:txEl>
                                              <p:pRg st="4" end="4"/>
                                            </p:txEl>
                                          </p:spTgt>
                                        </p:tgtEl>
                                        <p:attrNameLst>
                                          <p:attrName>ppt_y</p:attrName>
                                        </p:attrNameLst>
                                      </p:cBhvr>
                                      <p:tavLst>
                                        <p:tav tm="0">
                                          <p:val>
                                            <p:strVal val="#ppt_y-0.4"/>
                                          </p:val>
                                        </p:tav>
                                        <p:tav tm="100000">
                                          <p:val>
                                            <p:strVal val="#ppt_y+0.1"/>
                                          </p:val>
                                        </p:tav>
                                      </p:tavLst>
                                    </p:anim>
                                    <p:anim calcmode="lin" valueType="num">
                                      <p:cBhvr>
                                        <p:cTn id="51" dur="200" accel="100000" fill="hold">
                                          <p:stCondLst>
                                            <p:cond delay="800"/>
                                          </p:stCondLst>
                                        </p:cTn>
                                        <p:tgtEl>
                                          <p:spTgt spid="14">
                                            <p:txEl>
                                              <p:pRg st="4" end="4"/>
                                            </p:txEl>
                                          </p:spTgt>
                                        </p:tgtEl>
                                        <p:attrNameLst>
                                          <p:attrName>ppt_x</p:attrName>
                                        </p:attrNameLst>
                                      </p:cBhvr>
                                      <p:tavLst>
                                        <p:tav tm="0">
                                          <p:val>
                                            <p:strVal val="#ppt_x-0.05"/>
                                          </p:val>
                                        </p:tav>
                                        <p:tav tm="100000">
                                          <p:val>
                                            <p:strVal val="#ppt_x"/>
                                          </p:val>
                                        </p:tav>
                                      </p:tavLst>
                                    </p:anim>
                                    <p:anim calcmode="lin" valueType="num">
                                      <p:cBhvr>
                                        <p:cTn id="52" dur="200" accel="100000" fill="hold">
                                          <p:stCondLst>
                                            <p:cond delay="800"/>
                                          </p:stCondLst>
                                        </p:cTn>
                                        <p:tgtEl>
                                          <p:spTgt spid="14">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30" presetClass="entr" presetSubtype="0" fill="hold" nodeType="clickEffect">
                                  <p:stCondLst>
                                    <p:cond delay="0"/>
                                  </p:stCondLst>
                                  <p:childTnLst>
                                    <p:set>
                                      <p:cBhvr>
                                        <p:cTn id="56" dur="1" fill="hold">
                                          <p:stCondLst>
                                            <p:cond delay="0"/>
                                          </p:stCondLst>
                                        </p:cTn>
                                        <p:tgtEl>
                                          <p:spTgt spid="14">
                                            <p:txEl>
                                              <p:pRg st="5" end="5"/>
                                            </p:txEl>
                                          </p:spTgt>
                                        </p:tgtEl>
                                        <p:attrNameLst>
                                          <p:attrName>style.visibility</p:attrName>
                                        </p:attrNameLst>
                                      </p:cBhvr>
                                      <p:to>
                                        <p:strVal val="visible"/>
                                      </p:to>
                                    </p:set>
                                    <p:animEffect transition="in" filter="fade">
                                      <p:cBhvr>
                                        <p:cTn id="57" dur="800" decel="100000"/>
                                        <p:tgtEl>
                                          <p:spTgt spid="14">
                                            <p:txEl>
                                              <p:pRg st="5" end="5"/>
                                            </p:txEl>
                                          </p:spTgt>
                                        </p:tgtEl>
                                      </p:cBhvr>
                                    </p:animEffect>
                                    <p:anim calcmode="lin" valueType="num">
                                      <p:cBhvr>
                                        <p:cTn id="58" dur="800" decel="100000" fill="hold"/>
                                        <p:tgtEl>
                                          <p:spTgt spid="14">
                                            <p:txEl>
                                              <p:pRg st="5" end="5"/>
                                            </p:txEl>
                                          </p:spTgt>
                                        </p:tgtEl>
                                        <p:attrNameLst>
                                          <p:attrName>style.rotation</p:attrName>
                                        </p:attrNameLst>
                                      </p:cBhvr>
                                      <p:tavLst>
                                        <p:tav tm="0">
                                          <p:val>
                                            <p:fltVal val="-90"/>
                                          </p:val>
                                        </p:tav>
                                        <p:tav tm="100000">
                                          <p:val>
                                            <p:fltVal val="0"/>
                                          </p:val>
                                        </p:tav>
                                      </p:tavLst>
                                    </p:anim>
                                    <p:anim calcmode="lin" valueType="num">
                                      <p:cBhvr>
                                        <p:cTn id="59" dur="800" decel="100000" fill="hold"/>
                                        <p:tgtEl>
                                          <p:spTgt spid="14">
                                            <p:txEl>
                                              <p:pRg st="5" end="5"/>
                                            </p:txEl>
                                          </p:spTgt>
                                        </p:tgtEl>
                                        <p:attrNameLst>
                                          <p:attrName>ppt_x</p:attrName>
                                        </p:attrNameLst>
                                      </p:cBhvr>
                                      <p:tavLst>
                                        <p:tav tm="0">
                                          <p:val>
                                            <p:strVal val="#ppt_x+0.4"/>
                                          </p:val>
                                        </p:tav>
                                        <p:tav tm="100000">
                                          <p:val>
                                            <p:strVal val="#ppt_x-0.05"/>
                                          </p:val>
                                        </p:tav>
                                      </p:tavLst>
                                    </p:anim>
                                    <p:anim calcmode="lin" valueType="num">
                                      <p:cBhvr>
                                        <p:cTn id="60" dur="800" decel="100000" fill="hold"/>
                                        <p:tgtEl>
                                          <p:spTgt spid="14">
                                            <p:txEl>
                                              <p:pRg st="5" end="5"/>
                                            </p:txEl>
                                          </p:spTgt>
                                        </p:tgtEl>
                                        <p:attrNameLst>
                                          <p:attrName>ppt_y</p:attrName>
                                        </p:attrNameLst>
                                      </p:cBhvr>
                                      <p:tavLst>
                                        <p:tav tm="0">
                                          <p:val>
                                            <p:strVal val="#ppt_y-0.4"/>
                                          </p:val>
                                        </p:tav>
                                        <p:tav tm="100000">
                                          <p:val>
                                            <p:strVal val="#ppt_y+0.1"/>
                                          </p:val>
                                        </p:tav>
                                      </p:tavLst>
                                    </p:anim>
                                    <p:anim calcmode="lin" valueType="num">
                                      <p:cBhvr>
                                        <p:cTn id="61" dur="200" accel="100000" fill="hold">
                                          <p:stCondLst>
                                            <p:cond delay="800"/>
                                          </p:stCondLst>
                                        </p:cTn>
                                        <p:tgtEl>
                                          <p:spTgt spid="14">
                                            <p:txEl>
                                              <p:pRg st="5" end="5"/>
                                            </p:txEl>
                                          </p:spTgt>
                                        </p:tgtEl>
                                        <p:attrNameLst>
                                          <p:attrName>ppt_x</p:attrName>
                                        </p:attrNameLst>
                                      </p:cBhvr>
                                      <p:tavLst>
                                        <p:tav tm="0">
                                          <p:val>
                                            <p:strVal val="#ppt_x-0.05"/>
                                          </p:val>
                                        </p:tav>
                                        <p:tav tm="100000">
                                          <p:val>
                                            <p:strVal val="#ppt_x"/>
                                          </p:val>
                                        </p:tav>
                                      </p:tavLst>
                                    </p:anim>
                                    <p:anim calcmode="lin" valueType="num">
                                      <p:cBhvr>
                                        <p:cTn id="62" dur="200" accel="100000" fill="hold">
                                          <p:stCondLst>
                                            <p:cond delay="800"/>
                                          </p:stCondLst>
                                        </p:cTn>
                                        <p:tgtEl>
                                          <p:spTgt spid="14">
                                            <p:txEl>
                                              <p:pRg st="5" end="5"/>
                                            </p:txEl>
                                          </p:spTgt>
                                        </p:tgtEl>
                                        <p:attrNameLst>
                                          <p:attrName>ppt_y</p:attrName>
                                        </p:attrNameLst>
                                      </p:cBhvr>
                                      <p:tavLst>
                                        <p:tav tm="0">
                                          <p:val>
                                            <p:strVal val="#ppt_y+0.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14">
                                            <p:txEl>
                                              <p:pRg st="6" end="6"/>
                                            </p:txEl>
                                          </p:spTgt>
                                        </p:tgtEl>
                                        <p:attrNameLst>
                                          <p:attrName>style.visibility</p:attrName>
                                        </p:attrNameLst>
                                      </p:cBhvr>
                                      <p:to>
                                        <p:strVal val="visible"/>
                                      </p:to>
                                    </p:set>
                                    <p:animEffect transition="in" filter="fade">
                                      <p:cBhvr>
                                        <p:cTn id="67" dur="800" decel="100000"/>
                                        <p:tgtEl>
                                          <p:spTgt spid="14">
                                            <p:txEl>
                                              <p:pRg st="6" end="6"/>
                                            </p:txEl>
                                          </p:spTgt>
                                        </p:tgtEl>
                                      </p:cBhvr>
                                    </p:animEffect>
                                    <p:anim calcmode="lin" valueType="num">
                                      <p:cBhvr>
                                        <p:cTn id="68" dur="800" decel="100000" fill="hold"/>
                                        <p:tgtEl>
                                          <p:spTgt spid="14">
                                            <p:txEl>
                                              <p:pRg st="6" end="6"/>
                                            </p:txEl>
                                          </p:spTgt>
                                        </p:tgtEl>
                                        <p:attrNameLst>
                                          <p:attrName>style.rotation</p:attrName>
                                        </p:attrNameLst>
                                      </p:cBhvr>
                                      <p:tavLst>
                                        <p:tav tm="0">
                                          <p:val>
                                            <p:fltVal val="-90"/>
                                          </p:val>
                                        </p:tav>
                                        <p:tav tm="100000">
                                          <p:val>
                                            <p:fltVal val="0"/>
                                          </p:val>
                                        </p:tav>
                                      </p:tavLst>
                                    </p:anim>
                                    <p:anim calcmode="lin" valueType="num">
                                      <p:cBhvr>
                                        <p:cTn id="69" dur="800" decel="100000" fill="hold"/>
                                        <p:tgtEl>
                                          <p:spTgt spid="14">
                                            <p:txEl>
                                              <p:pRg st="6" end="6"/>
                                            </p:txEl>
                                          </p:spTgt>
                                        </p:tgtEl>
                                        <p:attrNameLst>
                                          <p:attrName>ppt_x</p:attrName>
                                        </p:attrNameLst>
                                      </p:cBhvr>
                                      <p:tavLst>
                                        <p:tav tm="0">
                                          <p:val>
                                            <p:strVal val="#ppt_x+0.4"/>
                                          </p:val>
                                        </p:tav>
                                        <p:tav tm="100000">
                                          <p:val>
                                            <p:strVal val="#ppt_x-0.05"/>
                                          </p:val>
                                        </p:tav>
                                      </p:tavLst>
                                    </p:anim>
                                    <p:anim calcmode="lin" valueType="num">
                                      <p:cBhvr>
                                        <p:cTn id="70" dur="800" decel="100000" fill="hold"/>
                                        <p:tgtEl>
                                          <p:spTgt spid="14">
                                            <p:txEl>
                                              <p:pRg st="6" end="6"/>
                                            </p:txEl>
                                          </p:spTgt>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14">
                                            <p:txEl>
                                              <p:pRg st="6" end="6"/>
                                            </p:txEl>
                                          </p:spTgt>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14">
                                            <p:txEl>
                                              <p:pRg st="6" end="6"/>
                                            </p:txEl>
                                          </p:spTgt>
                                        </p:tgtEl>
                                        <p:attrNameLst>
                                          <p:attrName>ppt_y</p:attrName>
                                        </p:attrNameLst>
                                      </p:cBhvr>
                                      <p:tavLst>
                                        <p:tav tm="0">
                                          <p:val>
                                            <p:strVal val="#ppt_y+0.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30" presetClass="entr" presetSubtype="0" fill="hold" nodeType="clickEffect">
                                  <p:stCondLst>
                                    <p:cond delay="0"/>
                                  </p:stCondLst>
                                  <p:childTnLst>
                                    <p:set>
                                      <p:cBhvr>
                                        <p:cTn id="76" dur="1" fill="hold">
                                          <p:stCondLst>
                                            <p:cond delay="0"/>
                                          </p:stCondLst>
                                        </p:cTn>
                                        <p:tgtEl>
                                          <p:spTgt spid="14">
                                            <p:txEl>
                                              <p:pRg st="7" end="7"/>
                                            </p:txEl>
                                          </p:spTgt>
                                        </p:tgtEl>
                                        <p:attrNameLst>
                                          <p:attrName>style.visibility</p:attrName>
                                        </p:attrNameLst>
                                      </p:cBhvr>
                                      <p:to>
                                        <p:strVal val="visible"/>
                                      </p:to>
                                    </p:set>
                                    <p:animEffect transition="in" filter="fade">
                                      <p:cBhvr>
                                        <p:cTn id="77" dur="800" decel="100000"/>
                                        <p:tgtEl>
                                          <p:spTgt spid="14">
                                            <p:txEl>
                                              <p:pRg st="7" end="7"/>
                                            </p:txEl>
                                          </p:spTgt>
                                        </p:tgtEl>
                                      </p:cBhvr>
                                    </p:animEffect>
                                    <p:anim calcmode="lin" valueType="num">
                                      <p:cBhvr>
                                        <p:cTn id="78" dur="800" decel="100000" fill="hold"/>
                                        <p:tgtEl>
                                          <p:spTgt spid="14">
                                            <p:txEl>
                                              <p:pRg st="7" end="7"/>
                                            </p:txEl>
                                          </p:spTgt>
                                        </p:tgtEl>
                                        <p:attrNameLst>
                                          <p:attrName>style.rotation</p:attrName>
                                        </p:attrNameLst>
                                      </p:cBhvr>
                                      <p:tavLst>
                                        <p:tav tm="0">
                                          <p:val>
                                            <p:fltVal val="-90"/>
                                          </p:val>
                                        </p:tav>
                                        <p:tav tm="100000">
                                          <p:val>
                                            <p:fltVal val="0"/>
                                          </p:val>
                                        </p:tav>
                                      </p:tavLst>
                                    </p:anim>
                                    <p:anim calcmode="lin" valueType="num">
                                      <p:cBhvr>
                                        <p:cTn id="79" dur="800" decel="100000" fill="hold"/>
                                        <p:tgtEl>
                                          <p:spTgt spid="14">
                                            <p:txEl>
                                              <p:pRg st="7" end="7"/>
                                            </p:txEl>
                                          </p:spTgt>
                                        </p:tgtEl>
                                        <p:attrNameLst>
                                          <p:attrName>ppt_x</p:attrName>
                                        </p:attrNameLst>
                                      </p:cBhvr>
                                      <p:tavLst>
                                        <p:tav tm="0">
                                          <p:val>
                                            <p:strVal val="#ppt_x+0.4"/>
                                          </p:val>
                                        </p:tav>
                                        <p:tav tm="100000">
                                          <p:val>
                                            <p:strVal val="#ppt_x-0.05"/>
                                          </p:val>
                                        </p:tav>
                                      </p:tavLst>
                                    </p:anim>
                                    <p:anim calcmode="lin" valueType="num">
                                      <p:cBhvr>
                                        <p:cTn id="80" dur="800" decel="100000" fill="hold"/>
                                        <p:tgtEl>
                                          <p:spTgt spid="14">
                                            <p:txEl>
                                              <p:pRg st="7" end="7"/>
                                            </p:txEl>
                                          </p:spTgt>
                                        </p:tgtEl>
                                        <p:attrNameLst>
                                          <p:attrName>ppt_y</p:attrName>
                                        </p:attrNameLst>
                                      </p:cBhvr>
                                      <p:tavLst>
                                        <p:tav tm="0">
                                          <p:val>
                                            <p:strVal val="#ppt_y-0.4"/>
                                          </p:val>
                                        </p:tav>
                                        <p:tav tm="100000">
                                          <p:val>
                                            <p:strVal val="#ppt_y+0.1"/>
                                          </p:val>
                                        </p:tav>
                                      </p:tavLst>
                                    </p:anim>
                                    <p:anim calcmode="lin" valueType="num">
                                      <p:cBhvr>
                                        <p:cTn id="81" dur="200" accel="100000" fill="hold">
                                          <p:stCondLst>
                                            <p:cond delay="800"/>
                                          </p:stCondLst>
                                        </p:cTn>
                                        <p:tgtEl>
                                          <p:spTgt spid="14">
                                            <p:txEl>
                                              <p:pRg st="7" end="7"/>
                                            </p:txEl>
                                          </p:spTgt>
                                        </p:tgtEl>
                                        <p:attrNameLst>
                                          <p:attrName>ppt_x</p:attrName>
                                        </p:attrNameLst>
                                      </p:cBhvr>
                                      <p:tavLst>
                                        <p:tav tm="0">
                                          <p:val>
                                            <p:strVal val="#ppt_x-0.05"/>
                                          </p:val>
                                        </p:tav>
                                        <p:tav tm="100000">
                                          <p:val>
                                            <p:strVal val="#ppt_x"/>
                                          </p:val>
                                        </p:tav>
                                      </p:tavLst>
                                    </p:anim>
                                    <p:anim calcmode="lin" valueType="num">
                                      <p:cBhvr>
                                        <p:cTn id="82" dur="200" accel="100000" fill="hold">
                                          <p:stCondLst>
                                            <p:cond delay="800"/>
                                          </p:stCondLst>
                                        </p:cTn>
                                        <p:tgtEl>
                                          <p:spTgt spid="14">
                                            <p:txEl>
                                              <p:pRg st="7" end="7"/>
                                            </p:txEl>
                                          </p:spTgt>
                                        </p:tgtEl>
                                        <p:attrNameLst>
                                          <p:attrName>ppt_y</p:attrName>
                                        </p:attrNameLst>
                                      </p:cBhvr>
                                      <p:tavLst>
                                        <p:tav tm="0">
                                          <p:val>
                                            <p:strVal val="#ppt_y+0.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30" presetClass="entr" presetSubtype="0" fill="hold" nodeType="clickEffect">
                                  <p:stCondLst>
                                    <p:cond delay="0"/>
                                  </p:stCondLst>
                                  <p:childTnLst>
                                    <p:set>
                                      <p:cBhvr>
                                        <p:cTn id="86" dur="1" fill="hold">
                                          <p:stCondLst>
                                            <p:cond delay="0"/>
                                          </p:stCondLst>
                                        </p:cTn>
                                        <p:tgtEl>
                                          <p:spTgt spid="14">
                                            <p:txEl>
                                              <p:pRg st="8" end="8"/>
                                            </p:txEl>
                                          </p:spTgt>
                                        </p:tgtEl>
                                        <p:attrNameLst>
                                          <p:attrName>style.visibility</p:attrName>
                                        </p:attrNameLst>
                                      </p:cBhvr>
                                      <p:to>
                                        <p:strVal val="visible"/>
                                      </p:to>
                                    </p:set>
                                    <p:animEffect transition="in" filter="fade">
                                      <p:cBhvr>
                                        <p:cTn id="87" dur="800" decel="100000"/>
                                        <p:tgtEl>
                                          <p:spTgt spid="14">
                                            <p:txEl>
                                              <p:pRg st="8" end="8"/>
                                            </p:txEl>
                                          </p:spTgt>
                                        </p:tgtEl>
                                      </p:cBhvr>
                                    </p:animEffect>
                                    <p:anim calcmode="lin" valueType="num">
                                      <p:cBhvr>
                                        <p:cTn id="88" dur="800" decel="100000" fill="hold"/>
                                        <p:tgtEl>
                                          <p:spTgt spid="14">
                                            <p:txEl>
                                              <p:pRg st="8" end="8"/>
                                            </p:txEl>
                                          </p:spTgt>
                                        </p:tgtEl>
                                        <p:attrNameLst>
                                          <p:attrName>style.rotation</p:attrName>
                                        </p:attrNameLst>
                                      </p:cBhvr>
                                      <p:tavLst>
                                        <p:tav tm="0">
                                          <p:val>
                                            <p:fltVal val="-90"/>
                                          </p:val>
                                        </p:tav>
                                        <p:tav tm="100000">
                                          <p:val>
                                            <p:fltVal val="0"/>
                                          </p:val>
                                        </p:tav>
                                      </p:tavLst>
                                    </p:anim>
                                    <p:anim calcmode="lin" valueType="num">
                                      <p:cBhvr>
                                        <p:cTn id="89" dur="800" decel="100000" fill="hold"/>
                                        <p:tgtEl>
                                          <p:spTgt spid="14">
                                            <p:txEl>
                                              <p:pRg st="8" end="8"/>
                                            </p:txEl>
                                          </p:spTgt>
                                        </p:tgtEl>
                                        <p:attrNameLst>
                                          <p:attrName>ppt_x</p:attrName>
                                        </p:attrNameLst>
                                      </p:cBhvr>
                                      <p:tavLst>
                                        <p:tav tm="0">
                                          <p:val>
                                            <p:strVal val="#ppt_x+0.4"/>
                                          </p:val>
                                        </p:tav>
                                        <p:tav tm="100000">
                                          <p:val>
                                            <p:strVal val="#ppt_x-0.05"/>
                                          </p:val>
                                        </p:tav>
                                      </p:tavLst>
                                    </p:anim>
                                    <p:anim calcmode="lin" valueType="num">
                                      <p:cBhvr>
                                        <p:cTn id="90" dur="800" decel="100000" fill="hold"/>
                                        <p:tgtEl>
                                          <p:spTgt spid="14">
                                            <p:txEl>
                                              <p:pRg st="8" end="8"/>
                                            </p:txEl>
                                          </p:spTgt>
                                        </p:tgtEl>
                                        <p:attrNameLst>
                                          <p:attrName>ppt_y</p:attrName>
                                        </p:attrNameLst>
                                      </p:cBhvr>
                                      <p:tavLst>
                                        <p:tav tm="0">
                                          <p:val>
                                            <p:strVal val="#ppt_y-0.4"/>
                                          </p:val>
                                        </p:tav>
                                        <p:tav tm="100000">
                                          <p:val>
                                            <p:strVal val="#ppt_y+0.1"/>
                                          </p:val>
                                        </p:tav>
                                      </p:tavLst>
                                    </p:anim>
                                    <p:anim calcmode="lin" valueType="num">
                                      <p:cBhvr>
                                        <p:cTn id="91" dur="200" accel="100000" fill="hold">
                                          <p:stCondLst>
                                            <p:cond delay="800"/>
                                          </p:stCondLst>
                                        </p:cTn>
                                        <p:tgtEl>
                                          <p:spTgt spid="14">
                                            <p:txEl>
                                              <p:pRg st="8" end="8"/>
                                            </p:txEl>
                                          </p:spTgt>
                                        </p:tgtEl>
                                        <p:attrNameLst>
                                          <p:attrName>ppt_x</p:attrName>
                                        </p:attrNameLst>
                                      </p:cBhvr>
                                      <p:tavLst>
                                        <p:tav tm="0">
                                          <p:val>
                                            <p:strVal val="#ppt_x-0.05"/>
                                          </p:val>
                                        </p:tav>
                                        <p:tav tm="100000">
                                          <p:val>
                                            <p:strVal val="#ppt_x"/>
                                          </p:val>
                                        </p:tav>
                                      </p:tavLst>
                                    </p:anim>
                                    <p:anim calcmode="lin" valueType="num">
                                      <p:cBhvr>
                                        <p:cTn id="92" dur="200" accel="100000" fill="hold">
                                          <p:stCondLst>
                                            <p:cond delay="800"/>
                                          </p:stCondLst>
                                        </p:cTn>
                                        <p:tgtEl>
                                          <p:spTgt spid="14">
                                            <p:txEl>
                                              <p:pRg st="8" end="8"/>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539552" y="836712"/>
            <a:ext cx="7920879" cy="5509200"/>
          </a:xfrm>
          <a:prstGeom prst="rect">
            <a:avLst/>
          </a:prstGeom>
        </p:spPr>
        <p:txBody>
          <a:bodyPr wrap="square">
            <a:spAutoFit/>
          </a:bodyPr>
          <a:lstStyle/>
          <a:p>
            <a:pPr algn="justLow"/>
            <a:r>
              <a:rPr lang="ar-SA" sz="3200" b="1" dirty="0" smtClean="0">
                <a:solidFill>
                  <a:srgbClr val="FF0000"/>
                </a:solidFill>
              </a:rPr>
              <a:t>6- طبعاته: </a:t>
            </a:r>
          </a:p>
          <a:p>
            <a:pPr algn="justLow"/>
            <a:r>
              <a:rPr lang="ar-SA" sz="3200" dirty="0" smtClean="0"/>
              <a:t>أول طبعة للكتاب كانت طبعة المجلس </a:t>
            </a:r>
            <a:r>
              <a:rPr lang="ar-SA" sz="3200" dirty="0"/>
              <a:t>العلميّ بالباكستان، في مجلدين متوسطيْ الحجم؛ طبع الأول سنة 1382 هـ، وطبع الثاني سنة 1383 </a:t>
            </a:r>
            <a:r>
              <a:rPr lang="ar-SA" sz="3200" dirty="0" smtClean="0"/>
              <a:t>هـ.</a:t>
            </a:r>
          </a:p>
          <a:p>
            <a:pPr algn="justLow"/>
            <a:r>
              <a:rPr lang="ar-SA" sz="3200" dirty="0" smtClean="0"/>
              <a:t>وقد حققه </a:t>
            </a:r>
            <a:r>
              <a:rPr lang="ar-SA" sz="3200" dirty="0"/>
              <a:t>وعلّق عليه </a:t>
            </a:r>
            <a:r>
              <a:rPr lang="ar-SA" sz="3200" dirty="0" smtClean="0"/>
              <a:t>الشيخ </a:t>
            </a:r>
            <a:r>
              <a:rPr lang="ar-SA" sz="3200" dirty="0"/>
              <a:t>حبيب الرحمن </a:t>
            </a:r>
            <a:r>
              <a:rPr lang="ar-SA" sz="3200" dirty="0" smtClean="0"/>
              <a:t>الأعظمي، </a:t>
            </a:r>
          </a:p>
          <a:p>
            <a:pPr algn="justLow"/>
            <a:r>
              <a:rPr lang="ar-SA" sz="3200" dirty="0" smtClean="0"/>
              <a:t>وقد </a:t>
            </a:r>
            <a:r>
              <a:rPr lang="ar-SA" sz="3200" dirty="0"/>
              <a:t>عُني </a:t>
            </a:r>
            <a:r>
              <a:rPr lang="ar-SA" sz="3200" dirty="0" smtClean="0"/>
              <a:t>بتحقيقه </a:t>
            </a:r>
            <a:r>
              <a:rPr lang="ar-SA" sz="3200" dirty="0"/>
              <a:t>والتعليق عليه عناية جيدة</a:t>
            </a:r>
            <a:r>
              <a:rPr lang="ar-SA" sz="3200" dirty="0" smtClean="0"/>
              <a:t>.</a:t>
            </a:r>
          </a:p>
          <a:p>
            <a:pPr algn="justLow"/>
            <a:r>
              <a:rPr lang="ar-SA" sz="3200" dirty="0" smtClean="0"/>
              <a:t>كما رقَّم الأحاديث، </a:t>
            </a:r>
          </a:p>
          <a:p>
            <a:pPr algn="justLow"/>
            <a:r>
              <a:rPr lang="ar-SA" sz="3200" dirty="0"/>
              <a:t>ووضع له ثلاثة فهارس: للموضوعات، وللأحاديث ، وللأعلام</a:t>
            </a:r>
            <a:endParaRPr lang="ar-SA" sz="3200" dirty="0" smtClean="0"/>
          </a:p>
          <a:p>
            <a:pPr algn="justLow"/>
            <a:r>
              <a:rPr lang="ar-SA" sz="3200" dirty="0" smtClean="0"/>
              <a:t>وقد رتب فهرس أحاديثه على </a:t>
            </a:r>
            <a:r>
              <a:rPr lang="ar-SA" sz="3200" dirty="0"/>
              <a:t>الأبواب بذكر طرف الحديث، والإشارة إلى رقمه في </a:t>
            </a:r>
            <a:r>
              <a:rPr lang="ar-SA" sz="3200" dirty="0" smtClean="0"/>
              <a:t>المسند.</a:t>
            </a: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21744" y="764704"/>
            <a:ext cx="8208916" cy="4031873"/>
          </a:xfrm>
          <a:prstGeom prst="rect">
            <a:avLst/>
          </a:prstGeom>
        </p:spPr>
        <p:txBody>
          <a:bodyPr wrap="square">
            <a:spAutoFit/>
          </a:bodyPr>
          <a:lstStyle/>
          <a:p>
            <a:pPr algn="just"/>
            <a:r>
              <a:rPr lang="ar-SA" sz="3200" b="1" dirty="0" smtClean="0">
                <a:solidFill>
                  <a:srgbClr val="FF0000"/>
                </a:solidFill>
              </a:rPr>
              <a:t>7- طريقة الكشف فيه والتخريج منه:</a:t>
            </a:r>
          </a:p>
          <a:p>
            <a:pPr algn="just"/>
            <a:r>
              <a:rPr lang="ar-SA" sz="3200" b="1" dirty="0" smtClean="0"/>
              <a:t>كيفية </a:t>
            </a:r>
            <a:r>
              <a:rPr lang="ar-SA" sz="3200" b="1" dirty="0"/>
              <a:t>العثور على الحديث </a:t>
            </a:r>
            <a:r>
              <a:rPr lang="ar-SA" sz="3200" b="1" dirty="0" smtClean="0"/>
              <a:t>في «مسند الحميدي» :</a:t>
            </a:r>
          </a:p>
          <a:p>
            <a:pPr algn="just"/>
            <a:r>
              <a:rPr lang="ar-SA" sz="3200" dirty="0" smtClean="0"/>
              <a:t>أن نبحث في «المسند» عن </a:t>
            </a:r>
            <a:r>
              <a:rPr lang="ar-SA" sz="3200" dirty="0"/>
              <a:t>اسم الصحابي المروي من طريقه ذلك الحديث</a:t>
            </a:r>
            <a:r>
              <a:rPr lang="ar-SA" sz="3200" dirty="0" smtClean="0"/>
              <a:t>،</a:t>
            </a:r>
          </a:p>
          <a:p>
            <a:pPr algn="just"/>
            <a:r>
              <a:rPr lang="ar-SA" sz="3200" dirty="0" smtClean="0"/>
              <a:t> </a:t>
            </a:r>
            <a:r>
              <a:rPr lang="ar-SA" sz="3200" dirty="0"/>
              <a:t>ثم </a:t>
            </a:r>
            <a:r>
              <a:rPr lang="ar-SA" sz="3200" dirty="0" smtClean="0"/>
              <a:t>نفتش </a:t>
            </a:r>
            <a:r>
              <a:rPr lang="ar-SA" sz="3200" dirty="0"/>
              <a:t>عن الحديث داخلَ مسنده، </a:t>
            </a:r>
            <a:endParaRPr lang="ar-SA" sz="3200" dirty="0" smtClean="0"/>
          </a:p>
          <a:p>
            <a:pPr algn="just"/>
            <a:r>
              <a:rPr lang="ar-SA" sz="3200" dirty="0" smtClean="0"/>
              <a:t>فإن وجدناه فذاك،</a:t>
            </a:r>
          </a:p>
          <a:p>
            <a:pPr algn="just"/>
            <a:r>
              <a:rPr lang="ar-SA" sz="3200" dirty="0" smtClean="0"/>
              <a:t>وإلا </a:t>
            </a:r>
            <a:r>
              <a:rPr lang="ar-SA" sz="3200" dirty="0"/>
              <a:t>فيكون المصنِّف لم يخرجه فيه، </a:t>
            </a:r>
            <a:endParaRPr lang="ar-SA" sz="3200" dirty="0" smtClean="0"/>
          </a:p>
          <a:p>
            <a:pPr algn="just"/>
            <a:r>
              <a:rPr lang="ar-SA" sz="3200" dirty="0" smtClean="0"/>
              <a:t>فنلجأ </a:t>
            </a:r>
            <a:r>
              <a:rPr lang="ar-SA" sz="3200" dirty="0"/>
              <a:t>إلى مصدر آخر.</a:t>
            </a:r>
            <a:endParaRPr lang="en-US" sz="3200" dirty="0"/>
          </a:p>
        </p:txBody>
      </p:sp>
    </p:spTree>
    <p:extLst>
      <p:ext uri="{BB962C8B-B14F-4D97-AF65-F5344CB8AC3E}">
        <p14:creationId xmlns:p14="http://schemas.microsoft.com/office/powerpoint/2010/main" val="1987658670"/>
      </p:ext>
    </p:extLst>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21744" y="764704"/>
            <a:ext cx="8208916" cy="4031873"/>
          </a:xfrm>
          <a:prstGeom prst="rect">
            <a:avLst/>
          </a:prstGeom>
        </p:spPr>
        <p:txBody>
          <a:bodyPr wrap="square">
            <a:spAutoFit/>
          </a:bodyPr>
          <a:lstStyle/>
          <a:p>
            <a:pPr algn="ctr"/>
            <a:r>
              <a:rPr lang="ar-SA" sz="3200" b="1" u="sng" dirty="0" smtClean="0">
                <a:solidFill>
                  <a:srgbClr val="FF0000"/>
                </a:solidFill>
              </a:rPr>
              <a:t>ب- </a:t>
            </a:r>
            <a:r>
              <a:rPr lang="ar-SA" sz="3200" b="1" u="sng" dirty="0">
                <a:solidFill>
                  <a:srgbClr val="FF0000"/>
                </a:solidFill>
              </a:rPr>
              <a:t>مسند أحمد بن </a:t>
            </a:r>
            <a:r>
              <a:rPr lang="ar-SA" sz="3200" b="1" u="sng" dirty="0" smtClean="0">
                <a:solidFill>
                  <a:srgbClr val="FF0000"/>
                </a:solidFill>
              </a:rPr>
              <a:t>حنبل</a:t>
            </a:r>
          </a:p>
          <a:p>
            <a:pPr algn="justLow"/>
            <a:r>
              <a:rPr lang="ar-SA" sz="3200" b="1" dirty="0" smtClean="0">
                <a:solidFill>
                  <a:srgbClr val="FF0000"/>
                </a:solidFill>
              </a:rPr>
              <a:t>1- مؤلفه</a:t>
            </a:r>
            <a:r>
              <a:rPr lang="ar-SA" sz="3200" b="1" dirty="0">
                <a:solidFill>
                  <a:srgbClr val="FF0000"/>
                </a:solidFill>
              </a:rPr>
              <a:t>: </a:t>
            </a:r>
            <a:endParaRPr lang="ar-SA" sz="3200" b="1" dirty="0" smtClean="0">
              <a:solidFill>
                <a:srgbClr val="FF0000"/>
              </a:solidFill>
            </a:endParaRPr>
          </a:p>
          <a:p>
            <a:pPr algn="justLow"/>
            <a:r>
              <a:rPr lang="ar-SA" sz="3200" dirty="0" smtClean="0"/>
              <a:t>هو : الإمام الحافظ  الكبير، </a:t>
            </a:r>
            <a:r>
              <a:rPr lang="ar-SA" sz="3200" dirty="0"/>
              <a:t>عالم السنة </a:t>
            </a:r>
            <a:r>
              <a:rPr lang="ar-SA" sz="3200" dirty="0" smtClean="0"/>
              <a:t>: أحمد </a:t>
            </a:r>
            <a:r>
              <a:rPr lang="ar-SA" sz="3200" dirty="0"/>
              <a:t>بن محمد بن حنبل الشيباني </a:t>
            </a:r>
            <a:r>
              <a:rPr lang="ar-SA" sz="3200" dirty="0" smtClean="0"/>
              <a:t>، المتوفى </a:t>
            </a:r>
            <a:r>
              <a:rPr lang="ar-SA" sz="3200" dirty="0"/>
              <a:t>سنة 241 </a:t>
            </a:r>
            <a:r>
              <a:rPr lang="ar-SA" sz="3200" dirty="0" smtClean="0"/>
              <a:t>هـ.</a:t>
            </a:r>
            <a:endParaRPr lang="ar-SA" sz="3200" b="1" dirty="0" smtClean="0">
              <a:solidFill>
                <a:srgbClr val="FF0000"/>
              </a:solidFill>
            </a:endParaRPr>
          </a:p>
          <a:p>
            <a:pPr algn="justLow"/>
            <a:r>
              <a:rPr lang="ar-SA" sz="3200" b="1" dirty="0" smtClean="0">
                <a:solidFill>
                  <a:srgbClr val="FF0000"/>
                </a:solidFill>
              </a:rPr>
              <a:t>2- </a:t>
            </a:r>
            <a:r>
              <a:rPr lang="ar-SA" sz="3200" b="1" dirty="0">
                <a:solidFill>
                  <a:srgbClr val="FF0000"/>
                </a:solidFill>
              </a:rPr>
              <a:t>عدد أحاديثه: </a:t>
            </a:r>
            <a:endParaRPr lang="ar-SA" sz="3200" b="1" dirty="0" smtClean="0">
              <a:solidFill>
                <a:srgbClr val="FF0000"/>
              </a:solidFill>
            </a:endParaRPr>
          </a:p>
          <a:p>
            <a:pPr algn="justLow"/>
            <a:r>
              <a:rPr lang="ar-SA" sz="3200" dirty="0"/>
              <a:t>كتاب كبير يشتمل على نحو أربعين ألف حديث</a:t>
            </a:r>
            <a:r>
              <a:rPr lang="ar-SA" sz="3200" b="1" dirty="0">
                <a:solidFill>
                  <a:srgbClr val="FF0000"/>
                </a:solidFill>
              </a:rPr>
              <a:t> </a:t>
            </a:r>
            <a:r>
              <a:rPr lang="ar-EG" sz="3200" dirty="0"/>
              <a:t>( 40000) حديث</a:t>
            </a:r>
            <a:r>
              <a:rPr lang="ar-SA" sz="3200" dirty="0"/>
              <a:t>ً</a:t>
            </a:r>
            <a:r>
              <a:rPr lang="ar-EG" sz="3200" dirty="0"/>
              <a:t>ا بالأحاديث المكررة ، وعلى </a:t>
            </a:r>
            <a:r>
              <a:rPr lang="ar-SA" sz="3200" dirty="0"/>
              <a:t>حوالي </a:t>
            </a:r>
            <a:r>
              <a:rPr lang="ar-EG" sz="3200" dirty="0"/>
              <a:t>ثلاثين ألف حديث بالأحاديث غير المكررة ( 30000) حديثاً . </a:t>
            </a:r>
            <a:endParaRPr lang="ar-SA" sz="3200" b="1" dirty="0">
              <a:solidFill>
                <a:srgbClr val="FF0000"/>
              </a:solidFill>
            </a:endParaRPr>
          </a:p>
        </p:txBody>
      </p:sp>
    </p:spTree>
    <p:extLst>
      <p:ext uri="{BB962C8B-B14F-4D97-AF65-F5344CB8AC3E}">
        <p14:creationId xmlns:p14="http://schemas.microsoft.com/office/powerpoint/2010/main" val="4204977173"/>
      </p:ext>
    </p:extLst>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608179" y="620688"/>
            <a:ext cx="7920879" cy="5509200"/>
          </a:xfrm>
          <a:prstGeom prst="rect">
            <a:avLst/>
          </a:prstGeom>
        </p:spPr>
        <p:txBody>
          <a:bodyPr wrap="square">
            <a:spAutoFit/>
          </a:bodyPr>
          <a:lstStyle/>
          <a:p>
            <a:pPr algn="justLow"/>
            <a:r>
              <a:rPr lang="ar-SA" sz="3200" b="1" dirty="0" smtClean="0">
                <a:solidFill>
                  <a:srgbClr val="FF0000"/>
                </a:solidFill>
              </a:rPr>
              <a:t>3- </a:t>
            </a:r>
            <a:r>
              <a:rPr lang="ar-SA" sz="3200" b="1" dirty="0">
                <a:solidFill>
                  <a:srgbClr val="FF0000"/>
                </a:solidFill>
              </a:rPr>
              <a:t>ترتيبه: </a:t>
            </a:r>
          </a:p>
          <a:p>
            <a:pPr algn="justLow"/>
            <a:r>
              <a:rPr lang="ar-SA" sz="3200" dirty="0"/>
              <a:t>الكتاب مرتب على مسانيد الصحابة. </a:t>
            </a:r>
            <a:endParaRPr lang="ar-SA" sz="3200" dirty="0" smtClean="0"/>
          </a:p>
          <a:p>
            <a:pPr algn="justLow"/>
            <a:r>
              <a:rPr lang="ar-SA" sz="3200" dirty="0"/>
              <a:t>لكنه لم يرتب أسماء الصحابة على نسق </a:t>
            </a:r>
            <a:r>
              <a:rPr lang="ar-SA" sz="3200" dirty="0" smtClean="0"/>
              <a:t>حروف </a:t>
            </a:r>
            <a:r>
              <a:rPr lang="ar-SA" sz="3200" dirty="0"/>
              <a:t>المعجم، وإنما راعى في ترتيب أسمائهم أمورا متعددة؛ منها أفضليتهم، ومنها مواقع بلدانهم التي نزلوها، ومنها قبائلهم.. وهكذا. </a:t>
            </a:r>
            <a:endParaRPr lang="ar-SA" sz="3200" dirty="0" smtClean="0"/>
          </a:p>
          <a:p>
            <a:pPr algn="justLow"/>
            <a:r>
              <a:rPr lang="ar-SA" sz="3200" dirty="0" smtClean="0"/>
              <a:t>وربما </a:t>
            </a:r>
            <a:r>
              <a:rPr lang="ar-SA" sz="3200" dirty="0"/>
              <a:t>جعل أحاديث بعضهم في أكثر من </a:t>
            </a:r>
            <a:r>
              <a:rPr lang="ar-SA" sz="3200" dirty="0" smtClean="0"/>
              <a:t>موضع</a:t>
            </a:r>
          </a:p>
          <a:p>
            <a:pPr algn="just"/>
            <a:r>
              <a:rPr lang="ar-SA" sz="3200" dirty="0" smtClean="0"/>
              <a:t>وقال بعض العلماء إنه </a:t>
            </a:r>
            <a:r>
              <a:rPr lang="ar-SA" sz="3200" b="1" dirty="0" smtClean="0"/>
              <a:t>«رتبه على </a:t>
            </a:r>
            <a:r>
              <a:rPr lang="ar-SA" sz="3200" b="1" dirty="0"/>
              <a:t>قدر سابقة الصحابي في الإسلام ومحله من </a:t>
            </a:r>
            <a:r>
              <a:rPr lang="ar-SA" sz="3200" b="1" dirty="0" smtClean="0"/>
              <a:t>الدين» .</a:t>
            </a:r>
            <a:endParaRPr lang="ar-SA" sz="3200" b="1" dirty="0"/>
          </a:p>
          <a:p>
            <a:pPr algn="justLow"/>
            <a:r>
              <a:rPr lang="ar-SA" sz="3200" dirty="0" smtClean="0"/>
              <a:t>وقد </a:t>
            </a:r>
            <a:r>
              <a:rPr lang="ar-SA" sz="3200" dirty="0"/>
              <a:t>ابتدأ </a:t>
            </a:r>
            <a:r>
              <a:rPr lang="ar-SA" sz="3200" dirty="0" smtClean="0"/>
              <a:t>الإمام أحمد بمسانيد </a:t>
            </a:r>
            <a:r>
              <a:rPr lang="ar-SA" sz="3200" dirty="0"/>
              <a:t>العشرة المبشرين بالجنة مقدما أبا بكر الصديق، ثم عمر، ثم عثمان، ثم </a:t>
            </a:r>
            <a:r>
              <a:rPr lang="ar-SA" sz="3200" dirty="0" smtClean="0"/>
              <a:t>عليًّا، </a:t>
            </a:r>
          </a:p>
        </p:txBody>
      </p:sp>
    </p:spTree>
    <p:extLst>
      <p:ext uri="{BB962C8B-B14F-4D97-AF65-F5344CB8AC3E}">
        <p14:creationId xmlns:p14="http://schemas.microsoft.com/office/powerpoint/2010/main" val="2783074078"/>
      </p:ext>
    </p:extLst>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608179" y="1052736"/>
            <a:ext cx="7920879" cy="2554545"/>
          </a:xfrm>
          <a:prstGeom prst="rect">
            <a:avLst/>
          </a:prstGeom>
        </p:spPr>
        <p:txBody>
          <a:bodyPr wrap="square">
            <a:spAutoFit/>
          </a:bodyPr>
          <a:lstStyle/>
          <a:p>
            <a:pPr algn="justLow"/>
            <a:r>
              <a:rPr lang="ar-SA" sz="3200" dirty="0" smtClean="0"/>
              <a:t>ثم </a:t>
            </a:r>
            <a:r>
              <a:rPr lang="ar-SA" sz="3200" dirty="0"/>
              <a:t>بقية </a:t>
            </a:r>
            <a:r>
              <a:rPr lang="ar-SA" sz="3200" dirty="0" smtClean="0"/>
              <a:t>العشرة،</a:t>
            </a:r>
          </a:p>
          <a:p>
            <a:pPr algn="justLow"/>
            <a:r>
              <a:rPr lang="ar-SA" sz="3200" dirty="0" smtClean="0"/>
              <a:t>ثم </a:t>
            </a:r>
            <a:r>
              <a:rPr lang="ar-SA" sz="3200" dirty="0"/>
              <a:t>ذكر حديث عبد الرحمن بن أبي بكر، </a:t>
            </a:r>
            <a:endParaRPr lang="ar-SA" sz="3200" dirty="0" smtClean="0"/>
          </a:p>
          <a:p>
            <a:pPr algn="justLow"/>
            <a:r>
              <a:rPr lang="ar-SA" sz="3200" dirty="0" smtClean="0"/>
              <a:t>ثم </a:t>
            </a:r>
            <a:r>
              <a:rPr lang="ar-SA" sz="3200" dirty="0"/>
              <a:t>ثلاثة أحاديث لثلاثة من الصحابة، </a:t>
            </a:r>
            <a:endParaRPr lang="ar-SA" sz="3200" dirty="0" smtClean="0"/>
          </a:p>
          <a:p>
            <a:pPr algn="justLow"/>
            <a:r>
              <a:rPr lang="ar-SA" sz="3200" dirty="0" smtClean="0"/>
              <a:t>ثم </a:t>
            </a:r>
            <a:r>
              <a:rPr lang="ar-SA" sz="3200" dirty="0"/>
              <a:t>مسانيد أهل البيت فذكر </a:t>
            </a:r>
            <a:r>
              <a:rPr lang="ar-SA" sz="3200" dirty="0" smtClean="0"/>
              <a:t>أحاديثهم</a:t>
            </a:r>
            <a:r>
              <a:rPr lang="ar-SA" sz="3200" dirty="0"/>
              <a:t>،</a:t>
            </a:r>
            <a:r>
              <a:rPr lang="ar-SA" sz="3200" dirty="0" smtClean="0"/>
              <a:t> </a:t>
            </a:r>
          </a:p>
          <a:p>
            <a:pPr algn="justLow"/>
            <a:r>
              <a:rPr lang="ar-SA" sz="3200" dirty="0" smtClean="0"/>
              <a:t>وهكذا </a:t>
            </a:r>
            <a:r>
              <a:rPr lang="ar-SA" sz="3200" dirty="0"/>
              <a:t>حتى انتهى بحديث شداد بن الهاد -رضي الله </a:t>
            </a:r>
            <a:r>
              <a:rPr lang="ar-SA" sz="3200" dirty="0" smtClean="0"/>
              <a:t>عنه- .</a:t>
            </a:r>
            <a:endParaRPr lang="ar-SA" sz="3200" dirty="0"/>
          </a:p>
        </p:txBody>
      </p:sp>
    </p:spTree>
    <p:extLst>
      <p:ext uri="{BB962C8B-B14F-4D97-AF65-F5344CB8AC3E}">
        <p14:creationId xmlns:p14="http://schemas.microsoft.com/office/powerpoint/2010/main" val="467330913"/>
      </p:ext>
    </p:extLst>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608179" y="908720"/>
            <a:ext cx="7920879" cy="3046988"/>
          </a:xfrm>
          <a:prstGeom prst="rect">
            <a:avLst/>
          </a:prstGeom>
        </p:spPr>
        <p:txBody>
          <a:bodyPr wrap="square">
            <a:spAutoFit/>
          </a:bodyPr>
          <a:lstStyle/>
          <a:p>
            <a:pPr algn="justLow"/>
            <a:r>
              <a:rPr lang="ar-SA" sz="3200" b="1" dirty="0" smtClean="0">
                <a:solidFill>
                  <a:srgbClr val="FF0000"/>
                </a:solidFill>
              </a:rPr>
              <a:t>4- عدد </a:t>
            </a:r>
            <a:r>
              <a:rPr lang="ar-SA" sz="3200" b="1" dirty="0">
                <a:solidFill>
                  <a:srgbClr val="FF0000"/>
                </a:solidFill>
              </a:rPr>
              <a:t>مسانيد الصحابة فيه: </a:t>
            </a:r>
            <a:endParaRPr lang="ar-SA" sz="3200" b="1" dirty="0" smtClean="0">
              <a:solidFill>
                <a:srgbClr val="FF0000"/>
              </a:solidFill>
            </a:endParaRPr>
          </a:p>
          <a:p>
            <a:pPr algn="justLow"/>
            <a:r>
              <a:rPr lang="ar-SA" sz="3200" dirty="0" smtClean="0"/>
              <a:t>اشتمل «مسند أحمد» على </a:t>
            </a:r>
            <a:r>
              <a:rPr lang="ar-SA" sz="3200" dirty="0"/>
              <a:t>904 من مسانيد </a:t>
            </a:r>
            <a:r>
              <a:rPr lang="ar-SA" sz="3200" dirty="0" smtClean="0"/>
              <a:t>الصحابة.</a:t>
            </a:r>
          </a:p>
          <a:p>
            <a:pPr algn="justLow"/>
            <a:r>
              <a:rPr lang="ar-SA" sz="3200" dirty="0" smtClean="0"/>
              <a:t> </a:t>
            </a:r>
            <a:r>
              <a:rPr lang="ar-SA" sz="3200" dirty="0"/>
              <a:t>منها مسانيد بلغت مئات الأحاديث؛ كمسند أبي هريرة، والمكثرين من الصحابة، </a:t>
            </a:r>
            <a:endParaRPr lang="ar-SA" sz="3200" dirty="0" smtClean="0"/>
          </a:p>
          <a:p>
            <a:pPr algn="justLow"/>
            <a:r>
              <a:rPr lang="ar-SA" sz="3200" dirty="0" smtClean="0"/>
              <a:t>ومنها </a:t>
            </a:r>
            <a:r>
              <a:rPr lang="ar-SA" sz="3200" dirty="0"/>
              <a:t>مسانيد لا تشمل إلا </a:t>
            </a:r>
            <a:r>
              <a:rPr lang="ar-SA" sz="3200" dirty="0" smtClean="0"/>
              <a:t>حديثًا واحدًا</a:t>
            </a:r>
            <a:r>
              <a:rPr lang="ar-SA" sz="3200" dirty="0"/>
              <a:t>، </a:t>
            </a:r>
            <a:endParaRPr lang="ar-SA" sz="3200" dirty="0" smtClean="0"/>
          </a:p>
          <a:p>
            <a:pPr algn="justLow"/>
            <a:r>
              <a:rPr lang="ar-SA" sz="3200" dirty="0" smtClean="0"/>
              <a:t>ومنها </a:t>
            </a:r>
            <a:r>
              <a:rPr lang="ar-SA" sz="3200" dirty="0"/>
              <a:t>مسانيد بين ذلك.</a:t>
            </a:r>
            <a:endParaRPr lang="ar-SA" sz="3200" b="1" dirty="0">
              <a:solidFill>
                <a:srgbClr val="FF0000"/>
              </a:solidFill>
            </a:endParaRPr>
          </a:p>
        </p:txBody>
      </p:sp>
    </p:spTree>
    <p:extLst>
      <p:ext uri="{BB962C8B-B14F-4D97-AF65-F5344CB8AC3E}">
        <p14:creationId xmlns:p14="http://schemas.microsoft.com/office/powerpoint/2010/main" val="2961099070"/>
      </p:ext>
    </p:extLst>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750173"/>
            <a:ext cx="8208912" cy="3539430"/>
          </a:xfrm>
          <a:prstGeom prst="rect">
            <a:avLst/>
          </a:prstGeom>
        </p:spPr>
        <p:txBody>
          <a:bodyPr wrap="square">
            <a:spAutoFit/>
          </a:bodyPr>
          <a:lstStyle/>
          <a:p>
            <a:r>
              <a:rPr lang="ar-SA" sz="3200" b="1" dirty="0">
                <a:solidFill>
                  <a:srgbClr val="FF0000"/>
                </a:solidFill>
              </a:rPr>
              <a:t>5- طبعات "المسند" :</a:t>
            </a:r>
          </a:p>
          <a:p>
            <a:r>
              <a:rPr lang="ar-SA" sz="3200" b="1" dirty="0" smtClean="0">
                <a:solidFill>
                  <a:schemeClr val="accent1"/>
                </a:solidFill>
              </a:rPr>
              <a:t>1- </a:t>
            </a:r>
            <a:r>
              <a:rPr lang="ar-SA" sz="3200" b="1" dirty="0">
                <a:solidFill>
                  <a:schemeClr val="accent1"/>
                </a:solidFill>
              </a:rPr>
              <a:t>الطبعة </a:t>
            </a:r>
            <a:r>
              <a:rPr lang="ar-SA" sz="3200" b="1" dirty="0" err="1">
                <a:solidFill>
                  <a:schemeClr val="accent1"/>
                </a:solidFill>
              </a:rPr>
              <a:t>الميمنية</a:t>
            </a:r>
            <a:r>
              <a:rPr lang="ar-SA" sz="3200" b="1" dirty="0">
                <a:solidFill>
                  <a:schemeClr val="accent1"/>
                </a:solidFill>
              </a:rPr>
              <a:t> :</a:t>
            </a:r>
            <a:endParaRPr lang="ar-SA" sz="3200" dirty="0">
              <a:solidFill>
                <a:schemeClr val="accent1"/>
              </a:solidFill>
            </a:endParaRPr>
          </a:p>
          <a:p>
            <a:r>
              <a:rPr lang="ar-SA" sz="3200" dirty="0"/>
              <a:t>وهي الطبعة الأولى للمسند. </a:t>
            </a:r>
          </a:p>
          <a:p>
            <a:r>
              <a:rPr lang="ar-SA" sz="3200" dirty="0"/>
              <a:t>وصدرتْ عن المطبعةِ </a:t>
            </a:r>
            <a:r>
              <a:rPr lang="ar-SA" sz="3200" dirty="0" err="1"/>
              <a:t>الميمنية</a:t>
            </a:r>
            <a:r>
              <a:rPr lang="ar-SA" sz="3200" dirty="0"/>
              <a:t> بمصر المحروسة، قريبًا من الجامع الأزهر سنة 1313 هـ ، </a:t>
            </a:r>
          </a:p>
          <a:p>
            <a:r>
              <a:rPr lang="ar-SA" sz="3200" dirty="0"/>
              <a:t>وتقع هذه النسخة في ست مجلدات كبار، </a:t>
            </a:r>
          </a:p>
          <a:p>
            <a:r>
              <a:rPr lang="ar-SA" sz="3200" dirty="0"/>
              <a:t>وقد عُني بتصحيحها محمد الزهري </a:t>
            </a:r>
            <a:r>
              <a:rPr lang="ar-SA" sz="3200" dirty="0" err="1"/>
              <a:t>الغمراوِي</a:t>
            </a:r>
            <a:r>
              <a:rPr lang="ar-SA" sz="3200" dirty="0" smtClean="0"/>
              <a:t>.</a:t>
            </a:r>
            <a:endParaRPr lang="ar-SA" sz="3200" dirty="0"/>
          </a:p>
        </p:txBody>
      </p:sp>
    </p:spTree>
    <p:extLst>
      <p:ext uri="{BB962C8B-B14F-4D97-AF65-F5344CB8AC3E}">
        <p14:creationId xmlns:p14="http://schemas.microsoft.com/office/powerpoint/2010/main" val="311270826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1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4">
                                            <p:txEl>
                                              <p:pRg st="1" end="1"/>
                                            </p:txEl>
                                          </p:spTgt>
                                        </p:tgtEl>
                                        <p:attrNameLst>
                                          <p:attrName>style.visibility</p:attrName>
                                        </p:attrNameLst>
                                      </p:cBhvr>
                                      <p:to>
                                        <p:strVal val="visible"/>
                                      </p:to>
                                    </p:set>
                                    <p:anim calcmode="lin" valueType="num">
                                      <p:cBhvr>
                                        <p:cTn id="15" dur="10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14">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14">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1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4">
                                            <p:txEl>
                                              <p:pRg st="2" end="2"/>
                                            </p:txEl>
                                          </p:spTgt>
                                        </p:tgtEl>
                                        <p:attrNameLst>
                                          <p:attrName>style.visibility</p:attrName>
                                        </p:attrNameLst>
                                      </p:cBhvr>
                                      <p:to>
                                        <p:strVal val="visible"/>
                                      </p:to>
                                    </p:set>
                                    <p:anim calcmode="lin" valueType="num">
                                      <p:cBhvr>
                                        <p:cTn id="23" dur="10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14">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14">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14">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4">
                                            <p:txEl>
                                              <p:pRg st="3" end="3"/>
                                            </p:txEl>
                                          </p:spTgt>
                                        </p:tgtEl>
                                        <p:attrNameLst>
                                          <p:attrName>style.visibility</p:attrName>
                                        </p:attrNameLst>
                                      </p:cBhvr>
                                      <p:to>
                                        <p:strVal val="visible"/>
                                      </p:to>
                                    </p:set>
                                    <p:anim calcmode="lin" valueType="num">
                                      <p:cBhvr>
                                        <p:cTn id="31" dur="10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14">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14">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14">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4">
                                            <p:txEl>
                                              <p:pRg st="4" end="4"/>
                                            </p:txEl>
                                          </p:spTgt>
                                        </p:tgtEl>
                                        <p:attrNameLst>
                                          <p:attrName>style.visibility</p:attrName>
                                        </p:attrNameLst>
                                      </p:cBhvr>
                                      <p:to>
                                        <p:strVal val="visible"/>
                                      </p:to>
                                    </p:set>
                                    <p:anim calcmode="lin" valueType="num">
                                      <p:cBhvr>
                                        <p:cTn id="39" dur="10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14">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14">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14">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4">
                                            <p:txEl>
                                              <p:pRg st="5" end="5"/>
                                            </p:txEl>
                                          </p:spTgt>
                                        </p:tgtEl>
                                        <p:attrNameLst>
                                          <p:attrName>style.visibility</p:attrName>
                                        </p:attrNameLst>
                                      </p:cBhvr>
                                      <p:to>
                                        <p:strVal val="visible"/>
                                      </p:to>
                                    </p:set>
                                    <p:anim calcmode="lin" valueType="num">
                                      <p:cBhvr>
                                        <p:cTn id="47" dur="1000" fill="hold"/>
                                        <p:tgtEl>
                                          <p:spTgt spid="14">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14">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14">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750173"/>
            <a:ext cx="8208912" cy="5016758"/>
          </a:xfrm>
          <a:prstGeom prst="rect">
            <a:avLst/>
          </a:prstGeom>
        </p:spPr>
        <p:txBody>
          <a:bodyPr wrap="square">
            <a:spAutoFit/>
          </a:bodyPr>
          <a:lstStyle/>
          <a:p>
            <a:pPr algn="justLow"/>
            <a:r>
              <a:rPr lang="ar-SA" sz="3200" dirty="0"/>
              <a:t>ثم صور المكتب الإسلامي، ودار صادر ببيروت هذه الطبعة سنة 1389 هـ الموافق 1969م عن الطبعة </a:t>
            </a:r>
            <a:r>
              <a:rPr lang="ar-SA" sz="3200" dirty="0" err="1"/>
              <a:t>الميمنية</a:t>
            </a:r>
            <a:r>
              <a:rPr lang="ar-SA" sz="3200" dirty="0"/>
              <a:t>، </a:t>
            </a:r>
          </a:p>
          <a:p>
            <a:pPr algn="justLow"/>
            <a:r>
              <a:rPr lang="ar-SA" sz="3200" dirty="0"/>
              <a:t>وألحقوا بالطبعة المصورة فهرسًا لأسماء الصحابة مرتبًا على نسق حروف المعجم، </a:t>
            </a:r>
          </a:p>
          <a:p>
            <a:pPr algn="justLow"/>
            <a:r>
              <a:rPr lang="ar-SA" sz="3200" dirty="0"/>
              <a:t>وذكروا أمام اسم كل صحابي رقم الجزء والصفحة الموجود فيها من الطبعة، </a:t>
            </a:r>
          </a:p>
          <a:p>
            <a:pPr algn="justLow"/>
            <a:r>
              <a:rPr lang="ar-SA" sz="3200" dirty="0"/>
              <a:t>وقد ذكروا أن الشيخ ناصر الدين الألباني -رحمه الله تعالى- كان قد أعدّ هذا الفهرس لنفسِه؛ لتسهل عليه المراجعة في المسند. </a:t>
            </a:r>
          </a:p>
          <a:p>
            <a:pPr algn="justLow"/>
            <a:r>
              <a:rPr lang="ar-SA" sz="3200" dirty="0"/>
              <a:t>وقد أثبتوا هذا الفهرس في أول الجزء الأول من المسند.</a:t>
            </a:r>
            <a:endParaRPr lang="ar-SA" sz="3200" b="1" dirty="0"/>
          </a:p>
        </p:txBody>
      </p:sp>
    </p:spTree>
    <p:extLst>
      <p:ext uri="{BB962C8B-B14F-4D97-AF65-F5344CB8AC3E}">
        <p14:creationId xmlns:p14="http://schemas.microsoft.com/office/powerpoint/2010/main" val="278696515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1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4">
                                            <p:txEl>
                                              <p:pRg st="1" end="1"/>
                                            </p:txEl>
                                          </p:spTgt>
                                        </p:tgtEl>
                                        <p:attrNameLst>
                                          <p:attrName>style.visibility</p:attrName>
                                        </p:attrNameLst>
                                      </p:cBhvr>
                                      <p:to>
                                        <p:strVal val="visible"/>
                                      </p:to>
                                    </p:set>
                                    <p:anim calcmode="lin" valueType="num">
                                      <p:cBhvr>
                                        <p:cTn id="15" dur="10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14">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14">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1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4">
                                            <p:txEl>
                                              <p:pRg st="2" end="2"/>
                                            </p:txEl>
                                          </p:spTgt>
                                        </p:tgtEl>
                                        <p:attrNameLst>
                                          <p:attrName>style.visibility</p:attrName>
                                        </p:attrNameLst>
                                      </p:cBhvr>
                                      <p:to>
                                        <p:strVal val="visible"/>
                                      </p:to>
                                    </p:set>
                                    <p:anim calcmode="lin" valueType="num">
                                      <p:cBhvr>
                                        <p:cTn id="23" dur="10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14">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14">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14">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4">
                                            <p:txEl>
                                              <p:pRg st="3" end="3"/>
                                            </p:txEl>
                                          </p:spTgt>
                                        </p:tgtEl>
                                        <p:attrNameLst>
                                          <p:attrName>style.visibility</p:attrName>
                                        </p:attrNameLst>
                                      </p:cBhvr>
                                      <p:to>
                                        <p:strVal val="visible"/>
                                      </p:to>
                                    </p:set>
                                    <p:anim calcmode="lin" valueType="num">
                                      <p:cBhvr>
                                        <p:cTn id="31" dur="10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14">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14">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14">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4">
                                            <p:txEl>
                                              <p:pRg st="4" end="4"/>
                                            </p:txEl>
                                          </p:spTgt>
                                        </p:tgtEl>
                                        <p:attrNameLst>
                                          <p:attrName>style.visibility</p:attrName>
                                        </p:attrNameLst>
                                      </p:cBhvr>
                                      <p:to>
                                        <p:strVal val="visible"/>
                                      </p:to>
                                    </p:set>
                                    <p:anim calcmode="lin" valueType="num">
                                      <p:cBhvr>
                                        <p:cTn id="39" dur="10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14">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14">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750173"/>
            <a:ext cx="8208912" cy="3046988"/>
          </a:xfrm>
          <a:prstGeom prst="rect">
            <a:avLst/>
          </a:prstGeom>
        </p:spPr>
        <p:txBody>
          <a:bodyPr wrap="square">
            <a:spAutoFit/>
          </a:bodyPr>
          <a:lstStyle/>
          <a:p>
            <a:pPr algn="just"/>
            <a:r>
              <a:rPr lang="ar-SA" sz="3200" b="1" dirty="0" smtClean="0">
                <a:solidFill>
                  <a:schemeClr val="accent1"/>
                </a:solidFill>
              </a:rPr>
              <a:t>2- طبعة </a:t>
            </a:r>
            <a:r>
              <a:rPr lang="ar-SA" sz="3200" b="1" dirty="0" smtClean="0">
                <a:solidFill>
                  <a:schemeClr val="accent1"/>
                </a:solidFill>
              </a:rPr>
              <a:t>الشيخ </a:t>
            </a:r>
            <a:r>
              <a:rPr lang="ar-SA" sz="3200" b="1" dirty="0">
                <a:solidFill>
                  <a:schemeClr val="accent1"/>
                </a:solidFill>
              </a:rPr>
              <a:t>أحمد محمد </a:t>
            </a:r>
            <a:r>
              <a:rPr lang="ar-SA" sz="3200" b="1" dirty="0" smtClean="0">
                <a:solidFill>
                  <a:schemeClr val="accent1"/>
                </a:solidFill>
              </a:rPr>
              <a:t>شاكر:</a:t>
            </a:r>
            <a:endParaRPr lang="ar-SA" sz="3200" dirty="0" smtClean="0">
              <a:solidFill>
                <a:schemeClr val="accent1"/>
              </a:solidFill>
            </a:endParaRPr>
          </a:p>
          <a:p>
            <a:pPr algn="just"/>
            <a:r>
              <a:rPr lang="ar-SA" sz="3200" dirty="0"/>
              <a:t>رقَّم أحاديثه، وخَرَّجها، وتَكلَّم على أسانيدها، وبَيَّن أحوال كثير من رواتها، وأَوْضَحَ مشكلاتها، وصنع لها فهارس دقيقة،</a:t>
            </a:r>
          </a:p>
          <a:p>
            <a:pPr algn="just"/>
            <a:r>
              <a:rPr lang="ar-SA" sz="3200" dirty="0"/>
              <a:t>فخرج «المسند» لأول مرةٍ في حُلةٍ بهية تليق بمكانته،</a:t>
            </a:r>
          </a:p>
          <a:p>
            <a:pPr algn="justLow"/>
            <a:r>
              <a:rPr lang="ar-SA" sz="3200" dirty="0"/>
              <a:t>لكن هذه الطبعة لم تكتمل، فقد توفي الشيخ شاكر - رحمه الله - قبل أن يُخرج ثلث المسند</a:t>
            </a:r>
            <a:r>
              <a:rPr lang="ar-SA" sz="3200" dirty="0" smtClean="0"/>
              <a:t>.</a:t>
            </a:r>
            <a:endParaRPr lang="ar-SA" sz="3200" dirty="0"/>
          </a:p>
        </p:txBody>
      </p:sp>
    </p:spTree>
    <p:extLst>
      <p:ext uri="{BB962C8B-B14F-4D97-AF65-F5344CB8AC3E}">
        <p14:creationId xmlns:p14="http://schemas.microsoft.com/office/powerpoint/2010/main" val="380812376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1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4">
                                            <p:txEl>
                                              <p:pRg st="1" end="1"/>
                                            </p:txEl>
                                          </p:spTgt>
                                        </p:tgtEl>
                                        <p:attrNameLst>
                                          <p:attrName>style.visibility</p:attrName>
                                        </p:attrNameLst>
                                      </p:cBhvr>
                                      <p:to>
                                        <p:strVal val="visible"/>
                                      </p:to>
                                    </p:set>
                                    <p:anim calcmode="lin" valueType="num">
                                      <p:cBhvr>
                                        <p:cTn id="15" dur="10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14">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14">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1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4">
                                            <p:txEl>
                                              <p:pRg st="2" end="2"/>
                                            </p:txEl>
                                          </p:spTgt>
                                        </p:tgtEl>
                                        <p:attrNameLst>
                                          <p:attrName>style.visibility</p:attrName>
                                        </p:attrNameLst>
                                      </p:cBhvr>
                                      <p:to>
                                        <p:strVal val="visible"/>
                                      </p:to>
                                    </p:set>
                                    <p:anim calcmode="lin" valueType="num">
                                      <p:cBhvr>
                                        <p:cTn id="23" dur="10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14">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14">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14">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4">
                                            <p:txEl>
                                              <p:pRg st="3" end="3"/>
                                            </p:txEl>
                                          </p:spTgt>
                                        </p:tgtEl>
                                        <p:attrNameLst>
                                          <p:attrName>style.visibility</p:attrName>
                                        </p:attrNameLst>
                                      </p:cBhvr>
                                      <p:to>
                                        <p:strVal val="visible"/>
                                      </p:to>
                                    </p:set>
                                    <p:anim calcmode="lin" valueType="num">
                                      <p:cBhvr>
                                        <p:cTn id="31" dur="10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14">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14">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323528" y="692696"/>
            <a:ext cx="8424936" cy="5016758"/>
          </a:xfrm>
          <a:prstGeom prst="rect">
            <a:avLst/>
          </a:prstGeom>
        </p:spPr>
        <p:txBody>
          <a:bodyPr wrap="square">
            <a:spAutoFit/>
          </a:bodyPr>
          <a:lstStyle/>
          <a:p>
            <a:pPr algn="just"/>
            <a:r>
              <a:rPr lang="ar-SA" sz="3200" b="1" dirty="0" smtClean="0">
                <a:solidFill>
                  <a:schemeClr val="accent1"/>
                </a:solidFill>
              </a:rPr>
              <a:t>3- طبعة </a:t>
            </a:r>
            <a:r>
              <a:rPr lang="ar-SA" sz="3200" b="1" dirty="0">
                <a:solidFill>
                  <a:schemeClr val="accent1"/>
                </a:solidFill>
              </a:rPr>
              <a:t>مؤسسة </a:t>
            </a:r>
            <a:r>
              <a:rPr lang="ar-SA" sz="3200" b="1" dirty="0" smtClean="0">
                <a:solidFill>
                  <a:schemeClr val="accent1"/>
                </a:solidFill>
              </a:rPr>
              <a:t>الرسالة :</a:t>
            </a:r>
            <a:endParaRPr lang="ar-SA" sz="3200" dirty="0" smtClean="0">
              <a:solidFill>
                <a:schemeClr val="accent1"/>
              </a:solidFill>
            </a:endParaRPr>
          </a:p>
          <a:p>
            <a:pPr algn="just"/>
            <a:r>
              <a:rPr lang="ar-SA" sz="3200" dirty="0" smtClean="0"/>
              <a:t>وصدر </a:t>
            </a:r>
            <a:r>
              <a:rPr lang="ar-SA" sz="3200" dirty="0"/>
              <a:t>أول أجزائها عام 1413هـ - 1993م </a:t>
            </a:r>
            <a:r>
              <a:rPr lang="ar-SA" sz="3200" dirty="0" smtClean="0"/>
              <a:t>، وصدر </a:t>
            </a:r>
            <a:r>
              <a:rPr lang="ar-SA" sz="3200" dirty="0"/>
              <a:t>آخر أجزائها عام </a:t>
            </a:r>
            <a:r>
              <a:rPr lang="ar-SA" sz="3200" dirty="0" smtClean="0"/>
              <a:t>1427هـ </a:t>
            </a:r>
            <a:r>
              <a:rPr lang="ar-SA" sz="3200" dirty="0"/>
              <a:t>- </a:t>
            </a:r>
            <a:r>
              <a:rPr lang="ar-SA" sz="3200" dirty="0" smtClean="0"/>
              <a:t>2007م</a:t>
            </a:r>
            <a:r>
              <a:rPr lang="ar-SA" sz="3200" dirty="0"/>
              <a:t>، </a:t>
            </a:r>
          </a:p>
          <a:p>
            <a:pPr algn="just"/>
            <a:r>
              <a:rPr lang="ar-SA" sz="3200" dirty="0" smtClean="0"/>
              <a:t>بتحقيق </a:t>
            </a:r>
            <a:r>
              <a:rPr lang="ar-SA" sz="3200" dirty="0"/>
              <a:t>فضيلة الشيخ شعيب </a:t>
            </a:r>
            <a:r>
              <a:rPr lang="ar-SA" sz="3200" dirty="0" err="1"/>
              <a:t>الأرنؤوط</a:t>
            </a:r>
            <a:r>
              <a:rPr lang="ar-SA" sz="3200" dirty="0"/>
              <a:t>  </a:t>
            </a:r>
            <a:r>
              <a:rPr lang="ar-SA" sz="3200" dirty="0" smtClean="0"/>
              <a:t>وجماعة.</a:t>
            </a:r>
            <a:endParaRPr lang="ar-SA" sz="3200" dirty="0" smtClean="0"/>
          </a:p>
          <a:p>
            <a:pPr algn="just"/>
            <a:r>
              <a:rPr lang="ar-SA" sz="3200" dirty="0" smtClean="0"/>
              <a:t>وعدد مجلداتها : 52 مجلدًا ، منها سبعة للفهارس.</a:t>
            </a:r>
          </a:p>
          <a:p>
            <a:pPr algn="just"/>
            <a:r>
              <a:rPr lang="ar-SA" sz="3200" b="1" dirty="0" smtClean="0"/>
              <a:t>وهي </a:t>
            </a:r>
            <a:r>
              <a:rPr lang="ar-SA" sz="3200" b="1" dirty="0"/>
              <a:t>أفضل الطبعات الكاملة للمسند في الجملة</a:t>
            </a:r>
            <a:r>
              <a:rPr lang="ar-SA" sz="3200" b="1" dirty="0" smtClean="0"/>
              <a:t>، </a:t>
            </a:r>
          </a:p>
          <a:p>
            <a:pPr algn="just"/>
            <a:r>
              <a:rPr lang="ar-SA" sz="3200" dirty="0" smtClean="0"/>
              <a:t>وجاءت أكمل </a:t>
            </a:r>
            <a:r>
              <a:rPr lang="ar-SA" sz="3200" dirty="0"/>
              <a:t>من كل الطبعات السابقة عليها، </a:t>
            </a:r>
            <a:endParaRPr lang="ar-SA" sz="3200" dirty="0" smtClean="0"/>
          </a:p>
          <a:p>
            <a:pPr algn="just"/>
            <a:r>
              <a:rPr lang="ar-SA" sz="3200" dirty="0" smtClean="0"/>
              <a:t>مع </a:t>
            </a:r>
            <a:r>
              <a:rPr lang="ar-SA" sz="3200" dirty="0"/>
              <a:t>ترقيم الأحاديث، والحُكم على أسانيدها، والتوسع في </a:t>
            </a:r>
            <a:r>
              <a:rPr lang="ar-SA" sz="3200" dirty="0" smtClean="0"/>
              <a:t>تخريجها، </a:t>
            </a:r>
            <a:r>
              <a:rPr lang="ar-SA" sz="3200" dirty="0"/>
              <a:t>وذكر الشواهد والمتابعات لها، </a:t>
            </a:r>
            <a:endParaRPr lang="ar-SA" sz="3200" dirty="0" smtClean="0"/>
          </a:p>
          <a:p>
            <a:pPr algn="just"/>
            <a:r>
              <a:rPr lang="ar-SA" sz="3200" dirty="0" smtClean="0"/>
              <a:t>وقد بذل المحققون جهدًا </a:t>
            </a:r>
            <a:r>
              <a:rPr lang="ar-SA" sz="3200" dirty="0"/>
              <a:t>كبيرًا، </a:t>
            </a:r>
            <a:r>
              <a:rPr lang="ar-SA" sz="3200" dirty="0" smtClean="0"/>
              <a:t>فجزاهم </a:t>
            </a:r>
            <a:r>
              <a:rPr lang="ar-SA" sz="3200" dirty="0"/>
              <a:t>الله </a:t>
            </a:r>
            <a:r>
              <a:rPr lang="ar-SA" sz="3200" dirty="0" smtClean="0"/>
              <a:t>خيرًا.</a:t>
            </a:r>
          </a:p>
        </p:txBody>
      </p:sp>
    </p:spTree>
    <p:extLst>
      <p:ext uri="{BB962C8B-B14F-4D97-AF65-F5344CB8AC3E}">
        <p14:creationId xmlns:p14="http://schemas.microsoft.com/office/powerpoint/2010/main" val="438887399"/>
      </p:ext>
    </p:extLst>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arn(inVertic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arn(inVertic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barn(inVertic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barn(inVertic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barn(inVertical)">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barn(inVertical)">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barn(inVertical)">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barn(inVertical)">
                                      <p:cBhvr>
                                        <p:cTn id="4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908720"/>
            <a:ext cx="7992888" cy="4524315"/>
          </a:xfrm>
          <a:prstGeom prst="rect">
            <a:avLst/>
          </a:prstGeom>
        </p:spPr>
        <p:txBody>
          <a:bodyPr wrap="square">
            <a:spAutoFit/>
          </a:bodyPr>
          <a:lstStyle/>
          <a:p>
            <a:pPr algn="just"/>
            <a:r>
              <a:rPr lang="ar-SA" sz="3200" b="1" dirty="0" smtClean="0">
                <a:solidFill>
                  <a:srgbClr val="FF0000"/>
                </a:solidFill>
              </a:rPr>
              <a:t>6- طريقة </a:t>
            </a:r>
            <a:r>
              <a:rPr lang="ar-SA" sz="3200" b="1" dirty="0">
                <a:solidFill>
                  <a:srgbClr val="FF0000"/>
                </a:solidFill>
              </a:rPr>
              <a:t>الكشف فيه والتخريج منه</a:t>
            </a:r>
            <a:r>
              <a:rPr lang="ar-SA" sz="3200" b="1" dirty="0" smtClean="0">
                <a:solidFill>
                  <a:srgbClr val="FF0000"/>
                </a:solidFill>
              </a:rPr>
              <a:t>:</a:t>
            </a:r>
          </a:p>
          <a:p>
            <a:pPr algn="just"/>
            <a:r>
              <a:rPr lang="ar-SA" sz="3200" b="1" dirty="0" smtClean="0">
                <a:solidFill>
                  <a:schemeClr val="accent1"/>
                </a:solidFill>
              </a:rPr>
              <a:t>أولًا: من الطبعة </a:t>
            </a:r>
            <a:r>
              <a:rPr lang="ar-SA" sz="3200" b="1" dirty="0" err="1">
                <a:solidFill>
                  <a:schemeClr val="accent1"/>
                </a:solidFill>
              </a:rPr>
              <a:t>الميمنية</a:t>
            </a:r>
            <a:r>
              <a:rPr lang="ar-SA" sz="3200" b="1" dirty="0">
                <a:solidFill>
                  <a:schemeClr val="accent1"/>
                </a:solidFill>
              </a:rPr>
              <a:t> </a:t>
            </a:r>
            <a:r>
              <a:rPr lang="ar-SA" sz="3200" b="1" dirty="0" smtClean="0">
                <a:solidFill>
                  <a:schemeClr val="accent1"/>
                </a:solidFill>
              </a:rPr>
              <a:t>المفهرسة:</a:t>
            </a:r>
          </a:p>
          <a:p>
            <a:pPr algn="just"/>
            <a:r>
              <a:rPr lang="ar-SA" sz="3200" dirty="0" smtClean="0"/>
              <a:t>من </a:t>
            </a:r>
            <a:r>
              <a:rPr lang="ar-SA" sz="3200" dirty="0"/>
              <a:t>أراد تخريج حديث عرف اسم الصحابي الذي رواه؛ فليراجع أولا هذا الفهرس المشار إليه؛ ليعرف بسرعة موضع مسند هذا الصحابي من الجزء والصفحة، ثم ليراجع في مسند هذا الصحابي حتى يعثر على الحديث إن كان قد رواه الإمام أحمد في </a:t>
            </a:r>
            <a:r>
              <a:rPr lang="ar-SA" sz="3200" dirty="0" smtClean="0"/>
              <a:t>المسند.</a:t>
            </a:r>
          </a:p>
          <a:p>
            <a:pPr algn="just"/>
            <a:r>
              <a:rPr lang="ar-SA" sz="3200" b="1" dirty="0" smtClean="0">
                <a:solidFill>
                  <a:schemeClr val="accent1"/>
                </a:solidFill>
              </a:rPr>
              <a:t>ثانيًا: من طبعة </a:t>
            </a:r>
            <a:r>
              <a:rPr lang="ar-SA" sz="3200" b="1" dirty="0">
                <a:solidFill>
                  <a:schemeClr val="accent1"/>
                </a:solidFill>
              </a:rPr>
              <a:t>الشيخ أحمد محمد شاكر:</a:t>
            </a:r>
            <a:endParaRPr lang="ar-SA" sz="3200" dirty="0">
              <a:solidFill>
                <a:schemeClr val="accent1"/>
              </a:solidFill>
            </a:endParaRPr>
          </a:p>
          <a:p>
            <a:pPr algn="just"/>
            <a:r>
              <a:rPr lang="ar-SA" sz="3200" dirty="0" smtClean="0"/>
              <a:t>هذه الطبعة ليست كاملة فلا يحسن التخريج منها.</a:t>
            </a:r>
            <a:endParaRPr lang="ar-SA" sz="3200" dirty="0"/>
          </a:p>
        </p:txBody>
      </p:sp>
    </p:spTree>
    <p:extLst>
      <p:ext uri="{BB962C8B-B14F-4D97-AF65-F5344CB8AC3E}">
        <p14:creationId xmlns:p14="http://schemas.microsoft.com/office/powerpoint/2010/main" val="3224110069"/>
      </p:ext>
    </p:extLst>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908720"/>
            <a:ext cx="8280920" cy="2062103"/>
          </a:xfrm>
          <a:prstGeom prst="rect">
            <a:avLst/>
          </a:prstGeom>
        </p:spPr>
        <p:txBody>
          <a:bodyPr wrap="square">
            <a:spAutoFit/>
          </a:bodyPr>
          <a:lstStyle/>
          <a:p>
            <a:pPr algn="just"/>
            <a:r>
              <a:rPr lang="ar-SA" sz="3200" b="1" dirty="0" smtClean="0">
                <a:solidFill>
                  <a:schemeClr val="accent1"/>
                </a:solidFill>
              </a:rPr>
              <a:t>ثالثًا: من طبعة </a:t>
            </a:r>
            <a:r>
              <a:rPr lang="ar-SA" sz="3200" b="1" dirty="0">
                <a:solidFill>
                  <a:schemeClr val="accent1"/>
                </a:solidFill>
              </a:rPr>
              <a:t>مؤسسة الرسالة </a:t>
            </a:r>
            <a:r>
              <a:rPr lang="ar-SA" sz="3200" b="1" dirty="0" smtClean="0">
                <a:solidFill>
                  <a:schemeClr val="accent1"/>
                </a:solidFill>
              </a:rPr>
              <a:t>:</a:t>
            </a:r>
          </a:p>
          <a:p>
            <a:pPr algn="just"/>
            <a:r>
              <a:rPr lang="ar-SA" sz="3200" dirty="0" smtClean="0"/>
              <a:t>بالرجوع إلى فهرس أسماء الصحابة، وهو أحد فهارس الكتاب الكثيرة، ويذهب إلى الجزء والصفحة التي فيها أحاديثه،</a:t>
            </a:r>
          </a:p>
          <a:p>
            <a:pPr algn="just"/>
            <a:r>
              <a:rPr lang="ar-SA" sz="3200" dirty="0" smtClean="0"/>
              <a:t>ثم يصنع ما سبق ذكره في أولًا.</a:t>
            </a:r>
            <a:endParaRPr lang="ar-SA" sz="32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800" decel="100000"/>
                                        <p:tgtEl>
                                          <p:spTgt spid="14">
                                            <p:txEl>
                                              <p:pRg st="0" end="0"/>
                                            </p:txEl>
                                          </p:spTgt>
                                        </p:tgtEl>
                                      </p:cBhvr>
                                    </p:animEffect>
                                    <p:anim calcmode="lin" valueType="num">
                                      <p:cBhvr>
                                        <p:cTn id="8" dur="800" decel="100000" fill="hold"/>
                                        <p:tgtEl>
                                          <p:spTgt spid="14">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14">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14">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4">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4">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800" decel="100000"/>
                                        <p:tgtEl>
                                          <p:spTgt spid="14">
                                            <p:txEl>
                                              <p:pRg st="1" end="1"/>
                                            </p:txEl>
                                          </p:spTgt>
                                        </p:tgtEl>
                                      </p:cBhvr>
                                    </p:animEffect>
                                    <p:anim calcmode="lin" valueType="num">
                                      <p:cBhvr>
                                        <p:cTn id="18" dur="800" decel="100000" fill="hold"/>
                                        <p:tgtEl>
                                          <p:spTgt spid="14">
                                            <p:txEl>
                                              <p:pRg st="1" end="1"/>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14">
                                            <p:txEl>
                                              <p:pRg st="1" end="1"/>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14">
                                            <p:txEl>
                                              <p:pRg st="1" end="1"/>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14">
                                            <p:txEl>
                                              <p:pRg st="1" end="1"/>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14">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0" presetClass="entr" presetSubtype="0" fill="hold" nodeType="clickEffect">
                                  <p:stCondLst>
                                    <p:cond delay="0"/>
                                  </p:stCondLst>
                                  <p:childTnLst>
                                    <p:set>
                                      <p:cBhvr>
                                        <p:cTn id="26" dur="1" fill="hold">
                                          <p:stCondLst>
                                            <p:cond delay="0"/>
                                          </p:stCondLst>
                                        </p:cTn>
                                        <p:tgtEl>
                                          <p:spTgt spid="14">
                                            <p:txEl>
                                              <p:pRg st="2" end="2"/>
                                            </p:txEl>
                                          </p:spTgt>
                                        </p:tgtEl>
                                        <p:attrNameLst>
                                          <p:attrName>style.visibility</p:attrName>
                                        </p:attrNameLst>
                                      </p:cBhvr>
                                      <p:to>
                                        <p:strVal val="visible"/>
                                      </p:to>
                                    </p:set>
                                    <p:animEffect transition="in" filter="fade">
                                      <p:cBhvr>
                                        <p:cTn id="27" dur="800" decel="100000"/>
                                        <p:tgtEl>
                                          <p:spTgt spid="14">
                                            <p:txEl>
                                              <p:pRg st="2" end="2"/>
                                            </p:txEl>
                                          </p:spTgt>
                                        </p:tgtEl>
                                      </p:cBhvr>
                                    </p:animEffect>
                                    <p:anim calcmode="lin" valueType="num">
                                      <p:cBhvr>
                                        <p:cTn id="28" dur="800" decel="100000" fill="hold"/>
                                        <p:tgtEl>
                                          <p:spTgt spid="14">
                                            <p:txEl>
                                              <p:pRg st="2" end="2"/>
                                            </p:txEl>
                                          </p:spTgt>
                                        </p:tgtEl>
                                        <p:attrNameLst>
                                          <p:attrName>style.rotation</p:attrName>
                                        </p:attrNameLst>
                                      </p:cBhvr>
                                      <p:tavLst>
                                        <p:tav tm="0">
                                          <p:val>
                                            <p:fltVal val="-90"/>
                                          </p:val>
                                        </p:tav>
                                        <p:tav tm="100000">
                                          <p:val>
                                            <p:fltVal val="0"/>
                                          </p:val>
                                        </p:tav>
                                      </p:tavLst>
                                    </p:anim>
                                    <p:anim calcmode="lin" valueType="num">
                                      <p:cBhvr>
                                        <p:cTn id="29" dur="800" decel="100000" fill="hold"/>
                                        <p:tgtEl>
                                          <p:spTgt spid="14">
                                            <p:txEl>
                                              <p:pRg st="2" end="2"/>
                                            </p:txEl>
                                          </p:spTgt>
                                        </p:tgtEl>
                                        <p:attrNameLst>
                                          <p:attrName>ppt_x</p:attrName>
                                        </p:attrNameLst>
                                      </p:cBhvr>
                                      <p:tavLst>
                                        <p:tav tm="0">
                                          <p:val>
                                            <p:strVal val="#ppt_x+0.4"/>
                                          </p:val>
                                        </p:tav>
                                        <p:tav tm="100000">
                                          <p:val>
                                            <p:strVal val="#ppt_x-0.05"/>
                                          </p:val>
                                        </p:tav>
                                      </p:tavLst>
                                    </p:anim>
                                    <p:anim calcmode="lin" valueType="num">
                                      <p:cBhvr>
                                        <p:cTn id="30" dur="800" decel="100000" fill="hold"/>
                                        <p:tgtEl>
                                          <p:spTgt spid="14">
                                            <p:txEl>
                                              <p:pRg st="2" end="2"/>
                                            </p:txEl>
                                          </p:spTgt>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14">
                                            <p:txEl>
                                              <p:pRg st="2" end="2"/>
                                            </p:txEl>
                                          </p:spTgt>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14">
                                            <p:txEl>
                                              <p:pRg st="2" end="2"/>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755576" y="881336"/>
            <a:ext cx="7632848" cy="5644008"/>
          </a:xfrm>
        </p:spPr>
        <p:txBody>
          <a:bodyPr>
            <a:normAutofit/>
          </a:bodyPr>
          <a:lstStyle/>
          <a:p>
            <a:pPr algn="ctr"/>
            <a:r>
              <a:rPr lang="ar-SA" sz="3600" b="1" u="sng" dirty="0" smtClean="0">
                <a:solidFill>
                  <a:srgbClr val="FF0000"/>
                </a:solidFill>
              </a:rPr>
              <a:t>(ثانيًا) </a:t>
            </a:r>
            <a:r>
              <a:rPr lang="ar-SA" sz="3600" b="1" u="sng" dirty="0">
                <a:solidFill>
                  <a:srgbClr val="FF0000"/>
                </a:solidFill>
              </a:rPr>
              <a:t>المعاجم</a:t>
            </a:r>
            <a:endParaRPr lang="ar-SA" sz="3600" b="1" u="sng" dirty="0" smtClean="0">
              <a:solidFill>
                <a:srgbClr val="FF0000"/>
              </a:solidFill>
            </a:endParaRPr>
          </a:p>
          <a:p>
            <a:r>
              <a:rPr lang="ar-SA" sz="3600" b="1" dirty="0" smtClean="0"/>
              <a:t>وفيها ما يلي:</a:t>
            </a:r>
          </a:p>
          <a:p>
            <a:r>
              <a:rPr lang="ar-SA" sz="3600" b="1" dirty="0">
                <a:solidFill>
                  <a:srgbClr val="FF0000"/>
                </a:solidFill>
              </a:rPr>
              <a:t>1- تعريفها. </a:t>
            </a:r>
          </a:p>
          <a:p>
            <a:r>
              <a:rPr lang="ar-SA" sz="3600" b="1" dirty="0">
                <a:solidFill>
                  <a:srgbClr val="FF0000"/>
                </a:solidFill>
              </a:rPr>
              <a:t>2- </a:t>
            </a:r>
            <a:r>
              <a:rPr lang="ar-SA" sz="3600" b="1" dirty="0" smtClean="0">
                <a:solidFill>
                  <a:srgbClr val="FF0000"/>
                </a:solidFill>
              </a:rPr>
              <a:t>أشهر المعاجم.</a:t>
            </a:r>
            <a:endParaRPr lang="ar-SA" sz="3400" b="1" dirty="0">
              <a:solidFill>
                <a:srgbClr val="FF0000"/>
              </a:solidFill>
            </a:endParaRPr>
          </a:p>
          <a:p>
            <a:r>
              <a:rPr lang="ar-SA" sz="3600" b="1" dirty="0" smtClean="0">
                <a:solidFill>
                  <a:srgbClr val="FF0000"/>
                </a:solidFill>
              </a:rPr>
              <a:t>3- طريقة التخريج من المعاجم.</a:t>
            </a:r>
            <a:endParaRPr lang="ar-SA" sz="3600" b="1" dirty="0">
              <a:solidFill>
                <a:srgbClr val="FF0000"/>
              </a:solidFill>
            </a:endParaRPr>
          </a:p>
        </p:txBody>
      </p:sp>
    </p:spTree>
    <p:extLst>
      <p:ext uri="{BB962C8B-B14F-4D97-AF65-F5344CB8AC3E}">
        <p14:creationId xmlns:p14="http://schemas.microsoft.com/office/powerpoint/2010/main" val="64421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908720"/>
            <a:ext cx="8280920" cy="4031873"/>
          </a:xfrm>
          <a:prstGeom prst="rect">
            <a:avLst/>
          </a:prstGeom>
        </p:spPr>
        <p:txBody>
          <a:bodyPr wrap="square">
            <a:spAutoFit/>
          </a:bodyPr>
          <a:lstStyle/>
          <a:p>
            <a:pPr algn="justLow"/>
            <a:r>
              <a:rPr lang="ar-SA" sz="3200" b="1" u="sng" dirty="0">
                <a:solidFill>
                  <a:srgbClr val="FF0000"/>
                </a:solidFill>
              </a:rPr>
              <a:t>(ثانيًا) المعاجم</a:t>
            </a:r>
          </a:p>
          <a:p>
            <a:pPr algn="justLow"/>
            <a:r>
              <a:rPr lang="ar-SA" sz="3200" b="1" dirty="0" smtClean="0">
                <a:solidFill>
                  <a:srgbClr val="FF0000"/>
                </a:solidFill>
              </a:rPr>
              <a:t>1- تعريفها</a:t>
            </a:r>
            <a:r>
              <a:rPr lang="ar-SA" sz="3200" b="1" dirty="0">
                <a:solidFill>
                  <a:srgbClr val="FF0000"/>
                </a:solidFill>
              </a:rPr>
              <a:t>:</a:t>
            </a:r>
            <a:endParaRPr lang="ar-SA" sz="3200" dirty="0"/>
          </a:p>
          <a:p>
            <a:pPr algn="justLow"/>
            <a:r>
              <a:rPr lang="ar-SA" sz="3200" dirty="0" smtClean="0"/>
              <a:t>المعاجم </a:t>
            </a:r>
            <a:r>
              <a:rPr lang="ar-SA" sz="3200" b="1" dirty="0" smtClean="0"/>
              <a:t>في اللغة : </a:t>
            </a:r>
            <a:r>
              <a:rPr lang="ar-SA" sz="3200" dirty="0" smtClean="0"/>
              <a:t>جمع </a:t>
            </a:r>
            <a:r>
              <a:rPr lang="ar-SA" sz="3200" dirty="0"/>
              <a:t>معجم. </a:t>
            </a:r>
            <a:endParaRPr lang="ar-SA" sz="3200" dirty="0" smtClean="0"/>
          </a:p>
          <a:p>
            <a:pPr algn="justLow"/>
            <a:r>
              <a:rPr lang="ar-SA" sz="3200" dirty="0" smtClean="0"/>
              <a:t>والمعجم </a:t>
            </a:r>
            <a:r>
              <a:rPr lang="ar-SA" sz="3200" b="1" dirty="0"/>
              <a:t>في اصطلاح </a:t>
            </a:r>
            <a:r>
              <a:rPr lang="ar-SA" sz="3200" b="1" dirty="0" smtClean="0"/>
              <a:t>المحدثين :</a:t>
            </a:r>
            <a:r>
              <a:rPr lang="ar-SA" sz="3200" dirty="0" smtClean="0"/>
              <a:t> </a:t>
            </a:r>
            <a:r>
              <a:rPr lang="ar-SA" sz="3200" b="1" dirty="0">
                <a:solidFill>
                  <a:schemeClr val="accent1"/>
                </a:solidFill>
              </a:rPr>
              <a:t>الكتاب الذي تُرتّب فيه الأحاديث على مسانيد </a:t>
            </a:r>
            <a:r>
              <a:rPr lang="ar-SA" sz="3200" b="1" dirty="0" smtClean="0">
                <a:solidFill>
                  <a:schemeClr val="accent1"/>
                </a:solidFill>
              </a:rPr>
              <a:t>الصحابة ، </a:t>
            </a:r>
            <a:r>
              <a:rPr lang="ar-SA" sz="3200" b="1" dirty="0">
                <a:solidFill>
                  <a:schemeClr val="accent1"/>
                </a:solidFill>
              </a:rPr>
              <a:t>أو </a:t>
            </a:r>
            <a:r>
              <a:rPr lang="ar-SA" sz="3200" b="1" dirty="0" smtClean="0">
                <a:solidFill>
                  <a:schemeClr val="accent1"/>
                </a:solidFill>
              </a:rPr>
              <a:t>الشيوخ ، </a:t>
            </a:r>
            <a:r>
              <a:rPr lang="ar-SA" sz="3200" b="1" dirty="0">
                <a:solidFill>
                  <a:schemeClr val="accent1"/>
                </a:solidFill>
              </a:rPr>
              <a:t>أو </a:t>
            </a:r>
            <a:r>
              <a:rPr lang="ar-SA" sz="3200" b="1" dirty="0" smtClean="0">
                <a:solidFill>
                  <a:schemeClr val="accent1"/>
                </a:solidFill>
              </a:rPr>
              <a:t>البلدان ، </a:t>
            </a:r>
            <a:r>
              <a:rPr lang="ar-SA" sz="3200" b="1" dirty="0">
                <a:solidFill>
                  <a:schemeClr val="accent1"/>
                </a:solidFill>
              </a:rPr>
              <a:t>أو غير ذلك.</a:t>
            </a:r>
          </a:p>
          <a:p>
            <a:pPr algn="justLow"/>
            <a:r>
              <a:rPr lang="ar-SA" sz="3200" dirty="0"/>
              <a:t>والغالب أن يكون ترتيب الأسماء فيه على حروف </a:t>
            </a:r>
            <a:r>
              <a:rPr lang="ar-SA" sz="3200" dirty="0" smtClean="0"/>
              <a:t>المعجم. </a:t>
            </a:r>
            <a:r>
              <a:rPr lang="ar-SA" sz="3200" dirty="0"/>
              <a:t>والذي يَعنينا –هنا- المعاجم المرتبة على مسانيد الصحابة فقط</a:t>
            </a:r>
            <a:r>
              <a:rPr lang="ar-SA" sz="3200" dirty="0" smtClean="0"/>
              <a:t>.</a:t>
            </a:r>
            <a:endParaRPr lang="ar-SA" sz="3200" dirty="0"/>
          </a:p>
        </p:txBody>
      </p:sp>
    </p:spTree>
    <p:extLst>
      <p:ext uri="{BB962C8B-B14F-4D97-AF65-F5344CB8AC3E}">
        <p14:creationId xmlns:p14="http://schemas.microsoft.com/office/powerpoint/2010/main" val="2084044879"/>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800" decel="100000"/>
                                        <p:tgtEl>
                                          <p:spTgt spid="14">
                                            <p:txEl>
                                              <p:pRg st="0" end="0"/>
                                            </p:txEl>
                                          </p:spTgt>
                                        </p:tgtEl>
                                      </p:cBhvr>
                                    </p:animEffect>
                                    <p:anim calcmode="lin" valueType="num">
                                      <p:cBhvr>
                                        <p:cTn id="8" dur="800" decel="100000" fill="hold"/>
                                        <p:tgtEl>
                                          <p:spTgt spid="14">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14">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14">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4">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4">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800" decel="100000"/>
                                        <p:tgtEl>
                                          <p:spTgt spid="14">
                                            <p:txEl>
                                              <p:pRg st="1" end="1"/>
                                            </p:txEl>
                                          </p:spTgt>
                                        </p:tgtEl>
                                      </p:cBhvr>
                                    </p:animEffect>
                                    <p:anim calcmode="lin" valueType="num">
                                      <p:cBhvr>
                                        <p:cTn id="18" dur="800" decel="100000" fill="hold"/>
                                        <p:tgtEl>
                                          <p:spTgt spid="14">
                                            <p:txEl>
                                              <p:pRg st="1" end="1"/>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14">
                                            <p:txEl>
                                              <p:pRg st="1" end="1"/>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14">
                                            <p:txEl>
                                              <p:pRg st="1" end="1"/>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14">
                                            <p:txEl>
                                              <p:pRg st="1" end="1"/>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14">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0" presetClass="entr" presetSubtype="0" fill="hold" nodeType="clickEffect">
                                  <p:stCondLst>
                                    <p:cond delay="0"/>
                                  </p:stCondLst>
                                  <p:childTnLst>
                                    <p:set>
                                      <p:cBhvr>
                                        <p:cTn id="26" dur="1" fill="hold">
                                          <p:stCondLst>
                                            <p:cond delay="0"/>
                                          </p:stCondLst>
                                        </p:cTn>
                                        <p:tgtEl>
                                          <p:spTgt spid="14">
                                            <p:txEl>
                                              <p:pRg st="2" end="2"/>
                                            </p:txEl>
                                          </p:spTgt>
                                        </p:tgtEl>
                                        <p:attrNameLst>
                                          <p:attrName>style.visibility</p:attrName>
                                        </p:attrNameLst>
                                      </p:cBhvr>
                                      <p:to>
                                        <p:strVal val="visible"/>
                                      </p:to>
                                    </p:set>
                                    <p:animEffect transition="in" filter="fade">
                                      <p:cBhvr>
                                        <p:cTn id="27" dur="800" decel="100000"/>
                                        <p:tgtEl>
                                          <p:spTgt spid="14">
                                            <p:txEl>
                                              <p:pRg st="2" end="2"/>
                                            </p:txEl>
                                          </p:spTgt>
                                        </p:tgtEl>
                                      </p:cBhvr>
                                    </p:animEffect>
                                    <p:anim calcmode="lin" valueType="num">
                                      <p:cBhvr>
                                        <p:cTn id="28" dur="800" decel="100000" fill="hold"/>
                                        <p:tgtEl>
                                          <p:spTgt spid="14">
                                            <p:txEl>
                                              <p:pRg st="2" end="2"/>
                                            </p:txEl>
                                          </p:spTgt>
                                        </p:tgtEl>
                                        <p:attrNameLst>
                                          <p:attrName>style.rotation</p:attrName>
                                        </p:attrNameLst>
                                      </p:cBhvr>
                                      <p:tavLst>
                                        <p:tav tm="0">
                                          <p:val>
                                            <p:fltVal val="-90"/>
                                          </p:val>
                                        </p:tav>
                                        <p:tav tm="100000">
                                          <p:val>
                                            <p:fltVal val="0"/>
                                          </p:val>
                                        </p:tav>
                                      </p:tavLst>
                                    </p:anim>
                                    <p:anim calcmode="lin" valueType="num">
                                      <p:cBhvr>
                                        <p:cTn id="29" dur="800" decel="100000" fill="hold"/>
                                        <p:tgtEl>
                                          <p:spTgt spid="14">
                                            <p:txEl>
                                              <p:pRg st="2" end="2"/>
                                            </p:txEl>
                                          </p:spTgt>
                                        </p:tgtEl>
                                        <p:attrNameLst>
                                          <p:attrName>ppt_x</p:attrName>
                                        </p:attrNameLst>
                                      </p:cBhvr>
                                      <p:tavLst>
                                        <p:tav tm="0">
                                          <p:val>
                                            <p:strVal val="#ppt_x+0.4"/>
                                          </p:val>
                                        </p:tav>
                                        <p:tav tm="100000">
                                          <p:val>
                                            <p:strVal val="#ppt_x-0.05"/>
                                          </p:val>
                                        </p:tav>
                                      </p:tavLst>
                                    </p:anim>
                                    <p:anim calcmode="lin" valueType="num">
                                      <p:cBhvr>
                                        <p:cTn id="30" dur="800" decel="100000" fill="hold"/>
                                        <p:tgtEl>
                                          <p:spTgt spid="14">
                                            <p:txEl>
                                              <p:pRg st="2" end="2"/>
                                            </p:txEl>
                                          </p:spTgt>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14">
                                            <p:txEl>
                                              <p:pRg st="2" end="2"/>
                                            </p:txEl>
                                          </p:spTgt>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14">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0" presetClass="entr" presetSubtype="0" fill="hold" nodeType="clickEffect">
                                  <p:stCondLst>
                                    <p:cond delay="0"/>
                                  </p:stCondLst>
                                  <p:childTnLst>
                                    <p:set>
                                      <p:cBhvr>
                                        <p:cTn id="36" dur="1" fill="hold">
                                          <p:stCondLst>
                                            <p:cond delay="0"/>
                                          </p:stCondLst>
                                        </p:cTn>
                                        <p:tgtEl>
                                          <p:spTgt spid="14">
                                            <p:txEl>
                                              <p:pRg st="3" end="3"/>
                                            </p:txEl>
                                          </p:spTgt>
                                        </p:tgtEl>
                                        <p:attrNameLst>
                                          <p:attrName>style.visibility</p:attrName>
                                        </p:attrNameLst>
                                      </p:cBhvr>
                                      <p:to>
                                        <p:strVal val="visible"/>
                                      </p:to>
                                    </p:set>
                                    <p:animEffect transition="in" filter="fade">
                                      <p:cBhvr>
                                        <p:cTn id="37" dur="800" decel="100000"/>
                                        <p:tgtEl>
                                          <p:spTgt spid="14">
                                            <p:txEl>
                                              <p:pRg st="3" end="3"/>
                                            </p:txEl>
                                          </p:spTgt>
                                        </p:tgtEl>
                                      </p:cBhvr>
                                    </p:animEffect>
                                    <p:anim calcmode="lin" valueType="num">
                                      <p:cBhvr>
                                        <p:cTn id="38" dur="800" decel="100000" fill="hold"/>
                                        <p:tgtEl>
                                          <p:spTgt spid="14">
                                            <p:txEl>
                                              <p:pRg st="3" end="3"/>
                                            </p:txEl>
                                          </p:spTgt>
                                        </p:tgtEl>
                                        <p:attrNameLst>
                                          <p:attrName>style.rotation</p:attrName>
                                        </p:attrNameLst>
                                      </p:cBhvr>
                                      <p:tavLst>
                                        <p:tav tm="0">
                                          <p:val>
                                            <p:fltVal val="-90"/>
                                          </p:val>
                                        </p:tav>
                                        <p:tav tm="100000">
                                          <p:val>
                                            <p:fltVal val="0"/>
                                          </p:val>
                                        </p:tav>
                                      </p:tavLst>
                                    </p:anim>
                                    <p:anim calcmode="lin" valueType="num">
                                      <p:cBhvr>
                                        <p:cTn id="39" dur="800" decel="100000" fill="hold"/>
                                        <p:tgtEl>
                                          <p:spTgt spid="14">
                                            <p:txEl>
                                              <p:pRg st="3" end="3"/>
                                            </p:txEl>
                                          </p:spTgt>
                                        </p:tgtEl>
                                        <p:attrNameLst>
                                          <p:attrName>ppt_x</p:attrName>
                                        </p:attrNameLst>
                                      </p:cBhvr>
                                      <p:tavLst>
                                        <p:tav tm="0">
                                          <p:val>
                                            <p:strVal val="#ppt_x+0.4"/>
                                          </p:val>
                                        </p:tav>
                                        <p:tav tm="100000">
                                          <p:val>
                                            <p:strVal val="#ppt_x-0.05"/>
                                          </p:val>
                                        </p:tav>
                                      </p:tavLst>
                                    </p:anim>
                                    <p:anim calcmode="lin" valueType="num">
                                      <p:cBhvr>
                                        <p:cTn id="40" dur="800" decel="100000" fill="hold"/>
                                        <p:tgtEl>
                                          <p:spTgt spid="14">
                                            <p:txEl>
                                              <p:pRg st="3" end="3"/>
                                            </p:txEl>
                                          </p:spTgt>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14">
                                            <p:txEl>
                                              <p:pRg st="3" end="3"/>
                                            </p:txEl>
                                          </p:spTgt>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14">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0" presetClass="entr" presetSubtype="0" fill="hold" nodeType="clickEffect">
                                  <p:stCondLst>
                                    <p:cond delay="0"/>
                                  </p:stCondLst>
                                  <p:childTnLst>
                                    <p:set>
                                      <p:cBhvr>
                                        <p:cTn id="46" dur="1" fill="hold">
                                          <p:stCondLst>
                                            <p:cond delay="0"/>
                                          </p:stCondLst>
                                        </p:cTn>
                                        <p:tgtEl>
                                          <p:spTgt spid="14">
                                            <p:txEl>
                                              <p:pRg st="4" end="4"/>
                                            </p:txEl>
                                          </p:spTgt>
                                        </p:tgtEl>
                                        <p:attrNameLst>
                                          <p:attrName>style.visibility</p:attrName>
                                        </p:attrNameLst>
                                      </p:cBhvr>
                                      <p:to>
                                        <p:strVal val="visible"/>
                                      </p:to>
                                    </p:set>
                                    <p:animEffect transition="in" filter="fade">
                                      <p:cBhvr>
                                        <p:cTn id="47" dur="800" decel="100000"/>
                                        <p:tgtEl>
                                          <p:spTgt spid="14">
                                            <p:txEl>
                                              <p:pRg st="4" end="4"/>
                                            </p:txEl>
                                          </p:spTgt>
                                        </p:tgtEl>
                                      </p:cBhvr>
                                    </p:animEffect>
                                    <p:anim calcmode="lin" valueType="num">
                                      <p:cBhvr>
                                        <p:cTn id="48" dur="800" decel="100000" fill="hold"/>
                                        <p:tgtEl>
                                          <p:spTgt spid="14">
                                            <p:txEl>
                                              <p:pRg st="4" end="4"/>
                                            </p:txEl>
                                          </p:spTgt>
                                        </p:tgtEl>
                                        <p:attrNameLst>
                                          <p:attrName>style.rotation</p:attrName>
                                        </p:attrNameLst>
                                      </p:cBhvr>
                                      <p:tavLst>
                                        <p:tav tm="0">
                                          <p:val>
                                            <p:fltVal val="-90"/>
                                          </p:val>
                                        </p:tav>
                                        <p:tav tm="100000">
                                          <p:val>
                                            <p:fltVal val="0"/>
                                          </p:val>
                                        </p:tav>
                                      </p:tavLst>
                                    </p:anim>
                                    <p:anim calcmode="lin" valueType="num">
                                      <p:cBhvr>
                                        <p:cTn id="49" dur="800" decel="100000" fill="hold"/>
                                        <p:tgtEl>
                                          <p:spTgt spid="14">
                                            <p:txEl>
                                              <p:pRg st="4" end="4"/>
                                            </p:txEl>
                                          </p:spTgt>
                                        </p:tgtEl>
                                        <p:attrNameLst>
                                          <p:attrName>ppt_x</p:attrName>
                                        </p:attrNameLst>
                                      </p:cBhvr>
                                      <p:tavLst>
                                        <p:tav tm="0">
                                          <p:val>
                                            <p:strVal val="#ppt_x+0.4"/>
                                          </p:val>
                                        </p:tav>
                                        <p:tav tm="100000">
                                          <p:val>
                                            <p:strVal val="#ppt_x-0.05"/>
                                          </p:val>
                                        </p:tav>
                                      </p:tavLst>
                                    </p:anim>
                                    <p:anim calcmode="lin" valueType="num">
                                      <p:cBhvr>
                                        <p:cTn id="50" dur="800" decel="100000" fill="hold"/>
                                        <p:tgtEl>
                                          <p:spTgt spid="14">
                                            <p:txEl>
                                              <p:pRg st="4" end="4"/>
                                            </p:txEl>
                                          </p:spTgt>
                                        </p:tgtEl>
                                        <p:attrNameLst>
                                          <p:attrName>ppt_y</p:attrName>
                                        </p:attrNameLst>
                                      </p:cBhvr>
                                      <p:tavLst>
                                        <p:tav tm="0">
                                          <p:val>
                                            <p:strVal val="#ppt_y-0.4"/>
                                          </p:val>
                                        </p:tav>
                                        <p:tav tm="100000">
                                          <p:val>
                                            <p:strVal val="#ppt_y+0.1"/>
                                          </p:val>
                                        </p:tav>
                                      </p:tavLst>
                                    </p:anim>
                                    <p:anim calcmode="lin" valueType="num">
                                      <p:cBhvr>
                                        <p:cTn id="51" dur="200" accel="100000" fill="hold">
                                          <p:stCondLst>
                                            <p:cond delay="800"/>
                                          </p:stCondLst>
                                        </p:cTn>
                                        <p:tgtEl>
                                          <p:spTgt spid="14">
                                            <p:txEl>
                                              <p:pRg st="4" end="4"/>
                                            </p:txEl>
                                          </p:spTgt>
                                        </p:tgtEl>
                                        <p:attrNameLst>
                                          <p:attrName>ppt_x</p:attrName>
                                        </p:attrNameLst>
                                      </p:cBhvr>
                                      <p:tavLst>
                                        <p:tav tm="0">
                                          <p:val>
                                            <p:strVal val="#ppt_x-0.05"/>
                                          </p:val>
                                        </p:tav>
                                        <p:tav tm="100000">
                                          <p:val>
                                            <p:strVal val="#ppt_x"/>
                                          </p:val>
                                        </p:tav>
                                      </p:tavLst>
                                    </p:anim>
                                    <p:anim calcmode="lin" valueType="num">
                                      <p:cBhvr>
                                        <p:cTn id="52" dur="200" accel="100000" fill="hold">
                                          <p:stCondLst>
                                            <p:cond delay="800"/>
                                          </p:stCondLst>
                                        </p:cTn>
                                        <p:tgtEl>
                                          <p:spTgt spid="14">
                                            <p:txEl>
                                              <p:pRg st="4" end="4"/>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27088" y="764704"/>
            <a:ext cx="8280920" cy="3539430"/>
          </a:xfrm>
          <a:prstGeom prst="rect">
            <a:avLst/>
          </a:prstGeom>
        </p:spPr>
        <p:txBody>
          <a:bodyPr wrap="square">
            <a:spAutoFit/>
          </a:bodyPr>
          <a:lstStyle/>
          <a:p>
            <a:pPr algn="justLow"/>
            <a:r>
              <a:rPr lang="ar-SA" sz="3200" b="1" dirty="0" smtClean="0">
                <a:solidFill>
                  <a:srgbClr val="FF0000"/>
                </a:solidFill>
              </a:rPr>
              <a:t>2- </a:t>
            </a:r>
            <a:r>
              <a:rPr lang="ar-SA" sz="3200" b="1" dirty="0">
                <a:solidFill>
                  <a:srgbClr val="FF0000"/>
                </a:solidFill>
              </a:rPr>
              <a:t>أشهر المعاجم:</a:t>
            </a:r>
          </a:p>
          <a:p>
            <a:pPr algn="justLow"/>
            <a:r>
              <a:rPr lang="ar-SA" sz="3200" dirty="0" smtClean="0"/>
              <a:t>المعاجم </a:t>
            </a:r>
            <a:r>
              <a:rPr lang="ar-SA" sz="3200" dirty="0"/>
              <a:t>كثيرة </a:t>
            </a:r>
            <a:r>
              <a:rPr lang="ar-SA" sz="3200" dirty="0" smtClean="0"/>
              <a:t>. وأشهرها </a:t>
            </a:r>
            <a:r>
              <a:rPr lang="ar-SA" sz="3200" dirty="0"/>
              <a:t>ما يلي:</a:t>
            </a:r>
          </a:p>
          <a:p>
            <a:pPr algn="justLow"/>
            <a:r>
              <a:rPr lang="ar-SA" sz="3200" b="1" dirty="0" smtClean="0">
                <a:solidFill>
                  <a:schemeClr val="accent1"/>
                </a:solidFill>
              </a:rPr>
              <a:t>أ- المعجم </a:t>
            </a:r>
            <a:r>
              <a:rPr lang="ar-SA" sz="3200" b="1" dirty="0">
                <a:solidFill>
                  <a:schemeClr val="accent1"/>
                </a:solidFill>
              </a:rPr>
              <a:t>الكبير </a:t>
            </a:r>
            <a:r>
              <a:rPr lang="ar-SA" sz="3200" b="1" dirty="0" smtClean="0">
                <a:solidFill>
                  <a:schemeClr val="accent1"/>
                </a:solidFill>
              </a:rPr>
              <a:t>:</a:t>
            </a:r>
          </a:p>
          <a:p>
            <a:pPr algn="justLow"/>
            <a:r>
              <a:rPr lang="ar-SA" sz="3200" b="1" dirty="0" smtClean="0">
                <a:solidFill>
                  <a:srgbClr val="FF0000"/>
                </a:solidFill>
              </a:rPr>
              <a:t>- </a:t>
            </a:r>
            <a:r>
              <a:rPr lang="ar-SA" sz="3200" b="1" dirty="0">
                <a:solidFill>
                  <a:srgbClr val="FF0000"/>
                </a:solidFill>
              </a:rPr>
              <a:t>مؤلفه: </a:t>
            </a:r>
          </a:p>
          <a:p>
            <a:pPr algn="justLow"/>
            <a:r>
              <a:rPr lang="ar-SA" sz="3200" b="1" dirty="0"/>
              <a:t>أبو القاسم </a:t>
            </a:r>
            <a:r>
              <a:rPr lang="ar-SA" sz="3200" dirty="0"/>
              <a:t>سليمان بن أحمد </a:t>
            </a:r>
            <a:r>
              <a:rPr lang="ar-SA" sz="3200" b="1" dirty="0"/>
              <a:t>الطبراني</a:t>
            </a:r>
            <a:r>
              <a:rPr lang="ar-SA" sz="3200" dirty="0"/>
              <a:t> المتوفى سنة 360 للهجرة. </a:t>
            </a:r>
            <a:endParaRPr lang="ar-SA" sz="3200" dirty="0" smtClean="0"/>
          </a:p>
          <a:p>
            <a:pPr algn="justLow"/>
            <a:endParaRPr lang="ar-SA" sz="3200" dirty="0">
              <a:effectLst/>
            </a:endParaRPr>
          </a:p>
        </p:txBody>
      </p:sp>
    </p:spTree>
    <p:extLst>
      <p:ext uri="{BB962C8B-B14F-4D97-AF65-F5344CB8AC3E}">
        <p14:creationId xmlns:p14="http://schemas.microsoft.com/office/powerpoint/2010/main" val="439313222"/>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800" decel="100000"/>
                                        <p:tgtEl>
                                          <p:spTgt spid="14">
                                            <p:txEl>
                                              <p:pRg st="0" end="0"/>
                                            </p:txEl>
                                          </p:spTgt>
                                        </p:tgtEl>
                                      </p:cBhvr>
                                    </p:animEffect>
                                    <p:anim calcmode="lin" valueType="num">
                                      <p:cBhvr>
                                        <p:cTn id="8" dur="800" decel="100000" fill="hold"/>
                                        <p:tgtEl>
                                          <p:spTgt spid="14">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14">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14">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4">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4">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800" decel="100000"/>
                                        <p:tgtEl>
                                          <p:spTgt spid="14">
                                            <p:txEl>
                                              <p:pRg st="1" end="1"/>
                                            </p:txEl>
                                          </p:spTgt>
                                        </p:tgtEl>
                                      </p:cBhvr>
                                    </p:animEffect>
                                    <p:anim calcmode="lin" valueType="num">
                                      <p:cBhvr>
                                        <p:cTn id="18" dur="800" decel="100000" fill="hold"/>
                                        <p:tgtEl>
                                          <p:spTgt spid="14">
                                            <p:txEl>
                                              <p:pRg st="1" end="1"/>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14">
                                            <p:txEl>
                                              <p:pRg st="1" end="1"/>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14">
                                            <p:txEl>
                                              <p:pRg st="1" end="1"/>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14">
                                            <p:txEl>
                                              <p:pRg st="1" end="1"/>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14">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0" presetClass="entr" presetSubtype="0" fill="hold" nodeType="clickEffect">
                                  <p:stCondLst>
                                    <p:cond delay="0"/>
                                  </p:stCondLst>
                                  <p:childTnLst>
                                    <p:set>
                                      <p:cBhvr>
                                        <p:cTn id="26" dur="1" fill="hold">
                                          <p:stCondLst>
                                            <p:cond delay="0"/>
                                          </p:stCondLst>
                                        </p:cTn>
                                        <p:tgtEl>
                                          <p:spTgt spid="14">
                                            <p:txEl>
                                              <p:pRg st="2" end="2"/>
                                            </p:txEl>
                                          </p:spTgt>
                                        </p:tgtEl>
                                        <p:attrNameLst>
                                          <p:attrName>style.visibility</p:attrName>
                                        </p:attrNameLst>
                                      </p:cBhvr>
                                      <p:to>
                                        <p:strVal val="visible"/>
                                      </p:to>
                                    </p:set>
                                    <p:animEffect transition="in" filter="fade">
                                      <p:cBhvr>
                                        <p:cTn id="27" dur="800" decel="100000"/>
                                        <p:tgtEl>
                                          <p:spTgt spid="14">
                                            <p:txEl>
                                              <p:pRg st="2" end="2"/>
                                            </p:txEl>
                                          </p:spTgt>
                                        </p:tgtEl>
                                      </p:cBhvr>
                                    </p:animEffect>
                                    <p:anim calcmode="lin" valueType="num">
                                      <p:cBhvr>
                                        <p:cTn id="28" dur="800" decel="100000" fill="hold"/>
                                        <p:tgtEl>
                                          <p:spTgt spid="14">
                                            <p:txEl>
                                              <p:pRg st="2" end="2"/>
                                            </p:txEl>
                                          </p:spTgt>
                                        </p:tgtEl>
                                        <p:attrNameLst>
                                          <p:attrName>style.rotation</p:attrName>
                                        </p:attrNameLst>
                                      </p:cBhvr>
                                      <p:tavLst>
                                        <p:tav tm="0">
                                          <p:val>
                                            <p:fltVal val="-90"/>
                                          </p:val>
                                        </p:tav>
                                        <p:tav tm="100000">
                                          <p:val>
                                            <p:fltVal val="0"/>
                                          </p:val>
                                        </p:tav>
                                      </p:tavLst>
                                    </p:anim>
                                    <p:anim calcmode="lin" valueType="num">
                                      <p:cBhvr>
                                        <p:cTn id="29" dur="800" decel="100000" fill="hold"/>
                                        <p:tgtEl>
                                          <p:spTgt spid="14">
                                            <p:txEl>
                                              <p:pRg st="2" end="2"/>
                                            </p:txEl>
                                          </p:spTgt>
                                        </p:tgtEl>
                                        <p:attrNameLst>
                                          <p:attrName>ppt_x</p:attrName>
                                        </p:attrNameLst>
                                      </p:cBhvr>
                                      <p:tavLst>
                                        <p:tav tm="0">
                                          <p:val>
                                            <p:strVal val="#ppt_x+0.4"/>
                                          </p:val>
                                        </p:tav>
                                        <p:tav tm="100000">
                                          <p:val>
                                            <p:strVal val="#ppt_x-0.05"/>
                                          </p:val>
                                        </p:tav>
                                      </p:tavLst>
                                    </p:anim>
                                    <p:anim calcmode="lin" valueType="num">
                                      <p:cBhvr>
                                        <p:cTn id="30" dur="800" decel="100000" fill="hold"/>
                                        <p:tgtEl>
                                          <p:spTgt spid="14">
                                            <p:txEl>
                                              <p:pRg st="2" end="2"/>
                                            </p:txEl>
                                          </p:spTgt>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14">
                                            <p:txEl>
                                              <p:pRg st="2" end="2"/>
                                            </p:txEl>
                                          </p:spTgt>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14">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0" presetClass="entr" presetSubtype="0" fill="hold" nodeType="clickEffect">
                                  <p:stCondLst>
                                    <p:cond delay="0"/>
                                  </p:stCondLst>
                                  <p:childTnLst>
                                    <p:set>
                                      <p:cBhvr>
                                        <p:cTn id="36" dur="1" fill="hold">
                                          <p:stCondLst>
                                            <p:cond delay="0"/>
                                          </p:stCondLst>
                                        </p:cTn>
                                        <p:tgtEl>
                                          <p:spTgt spid="14">
                                            <p:txEl>
                                              <p:pRg st="3" end="3"/>
                                            </p:txEl>
                                          </p:spTgt>
                                        </p:tgtEl>
                                        <p:attrNameLst>
                                          <p:attrName>style.visibility</p:attrName>
                                        </p:attrNameLst>
                                      </p:cBhvr>
                                      <p:to>
                                        <p:strVal val="visible"/>
                                      </p:to>
                                    </p:set>
                                    <p:animEffect transition="in" filter="fade">
                                      <p:cBhvr>
                                        <p:cTn id="37" dur="800" decel="100000"/>
                                        <p:tgtEl>
                                          <p:spTgt spid="14">
                                            <p:txEl>
                                              <p:pRg st="3" end="3"/>
                                            </p:txEl>
                                          </p:spTgt>
                                        </p:tgtEl>
                                      </p:cBhvr>
                                    </p:animEffect>
                                    <p:anim calcmode="lin" valueType="num">
                                      <p:cBhvr>
                                        <p:cTn id="38" dur="800" decel="100000" fill="hold"/>
                                        <p:tgtEl>
                                          <p:spTgt spid="14">
                                            <p:txEl>
                                              <p:pRg st="3" end="3"/>
                                            </p:txEl>
                                          </p:spTgt>
                                        </p:tgtEl>
                                        <p:attrNameLst>
                                          <p:attrName>style.rotation</p:attrName>
                                        </p:attrNameLst>
                                      </p:cBhvr>
                                      <p:tavLst>
                                        <p:tav tm="0">
                                          <p:val>
                                            <p:fltVal val="-90"/>
                                          </p:val>
                                        </p:tav>
                                        <p:tav tm="100000">
                                          <p:val>
                                            <p:fltVal val="0"/>
                                          </p:val>
                                        </p:tav>
                                      </p:tavLst>
                                    </p:anim>
                                    <p:anim calcmode="lin" valueType="num">
                                      <p:cBhvr>
                                        <p:cTn id="39" dur="800" decel="100000" fill="hold"/>
                                        <p:tgtEl>
                                          <p:spTgt spid="14">
                                            <p:txEl>
                                              <p:pRg st="3" end="3"/>
                                            </p:txEl>
                                          </p:spTgt>
                                        </p:tgtEl>
                                        <p:attrNameLst>
                                          <p:attrName>ppt_x</p:attrName>
                                        </p:attrNameLst>
                                      </p:cBhvr>
                                      <p:tavLst>
                                        <p:tav tm="0">
                                          <p:val>
                                            <p:strVal val="#ppt_x+0.4"/>
                                          </p:val>
                                        </p:tav>
                                        <p:tav tm="100000">
                                          <p:val>
                                            <p:strVal val="#ppt_x-0.05"/>
                                          </p:val>
                                        </p:tav>
                                      </p:tavLst>
                                    </p:anim>
                                    <p:anim calcmode="lin" valueType="num">
                                      <p:cBhvr>
                                        <p:cTn id="40" dur="800" decel="100000" fill="hold"/>
                                        <p:tgtEl>
                                          <p:spTgt spid="14">
                                            <p:txEl>
                                              <p:pRg st="3" end="3"/>
                                            </p:txEl>
                                          </p:spTgt>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14">
                                            <p:txEl>
                                              <p:pRg st="3" end="3"/>
                                            </p:txEl>
                                          </p:spTgt>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14">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0" presetClass="entr" presetSubtype="0" fill="hold" nodeType="clickEffect">
                                  <p:stCondLst>
                                    <p:cond delay="0"/>
                                  </p:stCondLst>
                                  <p:childTnLst>
                                    <p:set>
                                      <p:cBhvr>
                                        <p:cTn id="46" dur="1" fill="hold">
                                          <p:stCondLst>
                                            <p:cond delay="0"/>
                                          </p:stCondLst>
                                        </p:cTn>
                                        <p:tgtEl>
                                          <p:spTgt spid="14">
                                            <p:txEl>
                                              <p:pRg st="4" end="4"/>
                                            </p:txEl>
                                          </p:spTgt>
                                        </p:tgtEl>
                                        <p:attrNameLst>
                                          <p:attrName>style.visibility</p:attrName>
                                        </p:attrNameLst>
                                      </p:cBhvr>
                                      <p:to>
                                        <p:strVal val="visible"/>
                                      </p:to>
                                    </p:set>
                                    <p:animEffect transition="in" filter="fade">
                                      <p:cBhvr>
                                        <p:cTn id="47" dur="800" decel="100000"/>
                                        <p:tgtEl>
                                          <p:spTgt spid="14">
                                            <p:txEl>
                                              <p:pRg st="4" end="4"/>
                                            </p:txEl>
                                          </p:spTgt>
                                        </p:tgtEl>
                                      </p:cBhvr>
                                    </p:animEffect>
                                    <p:anim calcmode="lin" valueType="num">
                                      <p:cBhvr>
                                        <p:cTn id="48" dur="800" decel="100000" fill="hold"/>
                                        <p:tgtEl>
                                          <p:spTgt spid="14">
                                            <p:txEl>
                                              <p:pRg st="4" end="4"/>
                                            </p:txEl>
                                          </p:spTgt>
                                        </p:tgtEl>
                                        <p:attrNameLst>
                                          <p:attrName>style.rotation</p:attrName>
                                        </p:attrNameLst>
                                      </p:cBhvr>
                                      <p:tavLst>
                                        <p:tav tm="0">
                                          <p:val>
                                            <p:fltVal val="-90"/>
                                          </p:val>
                                        </p:tav>
                                        <p:tav tm="100000">
                                          <p:val>
                                            <p:fltVal val="0"/>
                                          </p:val>
                                        </p:tav>
                                      </p:tavLst>
                                    </p:anim>
                                    <p:anim calcmode="lin" valueType="num">
                                      <p:cBhvr>
                                        <p:cTn id="49" dur="800" decel="100000" fill="hold"/>
                                        <p:tgtEl>
                                          <p:spTgt spid="14">
                                            <p:txEl>
                                              <p:pRg st="4" end="4"/>
                                            </p:txEl>
                                          </p:spTgt>
                                        </p:tgtEl>
                                        <p:attrNameLst>
                                          <p:attrName>ppt_x</p:attrName>
                                        </p:attrNameLst>
                                      </p:cBhvr>
                                      <p:tavLst>
                                        <p:tav tm="0">
                                          <p:val>
                                            <p:strVal val="#ppt_x+0.4"/>
                                          </p:val>
                                        </p:tav>
                                        <p:tav tm="100000">
                                          <p:val>
                                            <p:strVal val="#ppt_x-0.05"/>
                                          </p:val>
                                        </p:tav>
                                      </p:tavLst>
                                    </p:anim>
                                    <p:anim calcmode="lin" valueType="num">
                                      <p:cBhvr>
                                        <p:cTn id="50" dur="800" decel="100000" fill="hold"/>
                                        <p:tgtEl>
                                          <p:spTgt spid="14">
                                            <p:txEl>
                                              <p:pRg st="4" end="4"/>
                                            </p:txEl>
                                          </p:spTgt>
                                        </p:tgtEl>
                                        <p:attrNameLst>
                                          <p:attrName>ppt_y</p:attrName>
                                        </p:attrNameLst>
                                      </p:cBhvr>
                                      <p:tavLst>
                                        <p:tav tm="0">
                                          <p:val>
                                            <p:strVal val="#ppt_y-0.4"/>
                                          </p:val>
                                        </p:tav>
                                        <p:tav tm="100000">
                                          <p:val>
                                            <p:strVal val="#ppt_y+0.1"/>
                                          </p:val>
                                        </p:tav>
                                      </p:tavLst>
                                    </p:anim>
                                    <p:anim calcmode="lin" valueType="num">
                                      <p:cBhvr>
                                        <p:cTn id="51" dur="200" accel="100000" fill="hold">
                                          <p:stCondLst>
                                            <p:cond delay="800"/>
                                          </p:stCondLst>
                                        </p:cTn>
                                        <p:tgtEl>
                                          <p:spTgt spid="14">
                                            <p:txEl>
                                              <p:pRg st="4" end="4"/>
                                            </p:txEl>
                                          </p:spTgt>
                                        </p:tgtEl>
                                        <p:attrNameLst>
                                          <p:attrName>ppt_x</p:attrName>
                                        </p:attrNameLst>
                                      </p:cBhvr>
                                      <p:tavLst>
                                        <p:tav tm="0">
                                          <p:val>
                                            <p:strVal val="#ppt_x-0.05"/>
                                          </p:val>
                                        </p:tav>
                                        <p:tav tm="100000">
                                          <p:val>
                                            <p:strVal val="#ppt_x"/>
                                          </p:val>
                                        </p:tav>
                                      </p:tavLst>
                                    </p:anim>
                                    <p:anim calcmode="lin" valueType="num">
                                      <p:cBhvr>
                                        <p:cTn id="52" dur="200" accel="100000" fill="hold">
                                          <p:stCondLst>
                                            <p:cond delay="800"/>
                                          </p:stCondLst>
                                        </p:cTn>
                                        <p:tgtEl>
                                          <p:spTgt spid="14">
                                            <p:txEl>
                                              <p:pRg st="4" end="4"/>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836712"/>
            <a:ext cx="8208912" cy="4031873"/>
          </a:xfrm>
          <a:prstGeom prst="rect">
            <a:avLst/>
          </a:prstGeom>
        </p:spPr>
        <p:txBody>
          <a:bodyPr wrap="square">
            <a:spAutoFit/>
          </a:bodyPr>
          <a:lstStyle/>
          <a:p>
            <a:pPr algn="justLow"/>
            <a:r>
              <a:rPr lang="ar-SA" sz="3200" b="1" dirty="0" smtClean="0">
                <a:solidFill>
                  <a:srgbClr val="FF0000"/>
                </a:solidFill>
              </a:rPr>
              <a:t>- </a:t>
            </a:r>
            <a:r>
              <a:rPr lang="ar-SA" sz="3200" b="1" dirty="0">
                <a:solidFill>
                  <a:srgbClr val="FF0000"/>
                </a:solidFill>
              </a:rPr>
              <a:t>عدد أحاديثه: </a:t>
            </a:r>
            <a:endParaRPr lang="ar-SA" sz="3200" b="1" dirty="0" smtClean="0">
              <a:solidFill>
                <a:srgbClr val="FF0000"/>
              </a:solidFill>
            </a:endParaRPr>
          </a:p>
          <a:p>
            <a:pPr algn="justLow"/>
            <a:r>
              <a:rPr lang="ar-SA" sz="3200" dirty="0" smtClean="0"/>
              <a:t>يقال</a:t>
            </a:r>
            <a:r>
              <a:rPr lang="ar-SA" sz="3200" dirty="0"/>
              <a:t>: إن في «المعجم الكبير» ستين ألف حديث، </a:t>
            </a:r>
          </a:p>
          <a:p>
            <a:pPr algn="justLow"/>
            <a:r>
              <a:rPr lang="ar-SA" sz="3200" dirty="0"/>
              <a:t>وفيه يقول ابن دِحْيَةَ: </a:t>
            </a:r>
            <a:r>
              <a:rPr lang="ar-SA" sz="3200" dirty="0" smtClean="0"/>
              <a:t>«هو </a:t>
            </a:r>
            <a:r>
              <a:rPr lang="ar-SA" sz="3200" dirty="0"/>
              <a:t>أكبر معاجم الدنيا. وإذا أطلق في كلامهم المعجم فهو المراد، وإذا أريد غيرُه </a:t>
            </a:r>
            <a:r>
              <a:rPr lang="ar-SA" sz="3200" dirty="0" smtClean="0"/>
              <a:t>قُيِّـد»</a:t>
            </a:r>
            <a:r>
              <a:rPr lang="ar-SA" sz="3200" b="1" dirty="0" smtClean="0"/>
              <a:t>.</a:t>
            </a:r>
            <a:endParaRPr lang="ar-SA" sz="3200" b="1" dirty="0" smtClean="0"/>
          </a:p>
          <a:p>
            <a:pPr algn="justLow"/>
            <a:r>
              <a:rPr lang="ar-SA" sz="3200" dirty="0" smtClean="0"/>
              <a:t>وقد طبع </a:t>
            </a:r>
            <a:r>
              <a:rPr lang="ar-SA" sz="3200" dirty="0" smtClean="0"/>
              <a:t>«المعجم الكبير» </a:t>
            </a:r>
            <a:r>
              <a:rPr lang="ar-SA" sz="3200" dirty="0"/>
              <a:t>في عشرين مجلداً، لكن ينقصه خمس مجلدات، من المجلد الثالث عشر إلى السابع عشر</a:t>
            </a:r>
            <a:r>
              <a:rPr lang="en-US" sz="3200" dirty="0" smtClean="0"/>
              <a:t>.</a:t>
            </a:r>
          </a:p>
          <a:p>
            <a:pPr algn="justLow"/>
            <a:r>
              <a:rPr lang="ar-SA" sz="3200" b="1" dirty="0" smtClean="0"/>
              <a:t>والذي </a:t>
            </a:r>
            <a:r>
              <a:rPr lang="ar-SA" sz="3200" b="1" dirty="0"/>
              <a:t>وجد في المطبوع بترقيم </a:t>
            </a:r>
            <a:r>
              <a:rPr lang="ar-SA" sz="3200" b="1" dirty="0" smtClean="0"/>
              <a:t>الشيخ حمدي السلفي</a:t>
            </a:r>
            <a:r>
              <a:rPr lang="ar-SA" sz="3200" b="1" dirty="0"/>
              <a:t>: </a:t>
            </a:r>
            <a:r>
              <a:rPr lang="ar-SA" sz="3200" b="1" dirty="0" smtClean="0"/>
              <a:t>(22021</a:t>
            </a:r>
            <a:r>
              <a:rPr lang="ar-SA" sz="3200" b="1" dirty="0"/>
              <a:t>)</a:t>
            </a:r>
            <a:r>
              <a:rPr lang="ar-SA" sz="3200" b="1" dirty="0" smtClean="0"/>
              <a:t> حديثاً </a:t>
            </a:r>
            <a:r>
              <a:rPr lang="ar-SA" sz="3200" b="1" dirty="0" smtClean="0"/>
              <a:t>تقريباً</a:t>
            </a:r>
            <a:r>
              <a:rPr lang="ar-SA" sz="3200" dirty="0" smtClean="0"/>
              <a:t>.</a:t>
            </a:r>
            <a:endParaRPr lang="ar-SA" sz="3200" b="1" dirty="0"/>
          </a:p>
        </p:txBody>
      </p:sp>
    </p:spTree>
    <p:extLst>
      <p:ext uri="{BB962C8B-B14F-4D97-AF65-F5344CB8AC3E}">
        <p14:creationId xmlns:p14="http://schemas.microsoft.com/office/powerpoint/2010/main" val="2187822276"/>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691569"/>
            <a:ext cx="8208912" cy="6001643"/>
          </a:xfrm>
          <a:prstGeom prst="rect">
            <a:avLst/>
          </a:prstGeom>
        </p:spPr>
        <p:txBody>
          <a:bodyPr wrap="square">
            <a:spAutoFit/>
          </a:bodyPr>
          <a:lstStyle/>
          <a:p>
            <a:pPr algn="justLow"/>
            <a:r>
              <a:rPr lang="ar-SA" sz="3200" dirty="0" smtClean="0"/>
              <a:t>وبلغ عدد </a:t>
            </a:r>
            <a:r>
              <a:rPr lang="ar-SA" sz="3200" dirty="0"/>
              <a:t>الصحابة الذين خَرَّج لهم الطبراني أو أوردهم مترجماً </a:t>
            </a:r>
            <a:r>
              <a:rPr lang="ar-SA" sz="3200" dirty="0" smtClean="0"/>
              <a:t>لهم </a:t>
            </a:r>
            <a:r>
              <a:rPr lang="ar-SA" sz="3200" dirty="0"/>
              <a:t>مع التعريف: (1600) صحابي تقريباً، </a:t>
            </a:r>
          </a:p>
          <a:p>
            <a:pPr algn="justLow"/>
            <a:r>
              <a:rPr lang="ar-SA" sz="3200" dirty="0"/>
              <a:t>ولكنه قد يورد المختلف في صحبته وينبه إلى ذلك</a:t>
            </a:r>
            <a:r>
              <a:rPr lang="ar-SA" sz="3200" dirty="0" smtClean="0"/>
              <a:t>.</a:t>
            </a:r>
          </a:p>
          <a:p>
            <a:pPr algn="justLow"/>
            <a:r>
              <a:rPr lang="ar-SA" sz="3200" b="1" dirty="0" smtClean="0">
                <a:solidFill>
                  <a:srgbClr val="FF0000"/>
                </a:solidFill>
              </a:rPr>
              <a:t>- ترتيبه:</a:t>
            </a:r>
          </a:p>
          <a:p>
            <a:pPr algn="justLow"/>
            <a:r>
              <a:rPr lang="ar-SA" sz="3200" dirty="0"/>
              <a:t>وهو على مسانيد </a:t>
            </a:r>
            <a:r>
              <a:rPr lang="ar-SA" sz="3200" dirty="0" smtClean="0"/>
              <a:t>الصحابة، </a:t>
            </a:r>
          </a:p>
          <a:p>
            <a:pPr algn="justLow"/>
            <a:r>
              <a:rPr lang="ar-SA" sz="3200" b="1" dirty="0" smtClean="0">
                <a:solidFill>
                  <a:schemeClr val="accent1"/>
                </a:solidFill>
              </a:rPr>
              <a:t>- ورتب أسماء الصحابة على حروف المعجم.</a:t>
            </a:r>
            <a:endParaRPr lang="ar-SA" sz="3200" dirty="0" smtClean="0"/>
          </a:p>
          <a:p>
            <a:pPr algn="justLow"/>
            <a:r>
              <a:rPr lang="ar-SA" sz="3200" dirty="0" smtClean="0"/>
              <a:t>عدا </a:t>
            </a:r>
            <a:r>
              <a:rPr lang="ar-SA" sz="3200" dirty="0"/>
              <a:t>مسند أبي هريرة فلم يذكره؛ لأنه أفرده في مصنف. </a:t>
            </a:r>
            <a:endParaRPr lang="ar-SA" sz="3200" dirty="0" smtClean="0"/>
          </a:p>
          <a:p>
            <a:pPr algn="justLow"/>
            <a:r>
              <a:rPr lang="ar-SA" sz="3200" b="1" dirty="0">
                <a:solidFill>
                  <a:schemeClr val="accent1"/>
                </a:solidFill>
              </a:rPr>
              <a:t>- بدأ </a:t>
            </a:r>
            <a:r>
              <a:rPr lang="ar-SA" sz="3200" b="1" dirty="0" smtClean="0">
                <a:solidFill>
                  <a:schemeClr val="accent1"/>
                </a:solidFill>
              </a:rPr>
              <a:t>بمسانيد </a:t>
            </a:r>
            <a:r>
              <a:rPr lang="ar-SA" sz="3200" b="1" dirty="0">
                <a:solidFill>
                  <a:schemeClr val="accent1"/>
                </a:solidFill>
              </a:rPr>
              <a:t>الرجال من الصحابة بمسانيد العشرة المبشرين بالجنة، </a:t>
            </a:r>
            <a:r>
              <a:rPr lang="ar-SA" sz="3200" dirty="0"/>
              <a:t>وقدم الأربعة الخلفاء رضوان الله عليهم، ثم ساق باقي الصحابة، ورتبهم على حروف المعجم، </a:t>
            </a:r>
          </a:p>
          <a:p>
            <a:pPr algn="justLow"/>
            <a:r>
              <a:rPr lang="ar-SA" sz="3200" b="1" dirty="0">
                <a:solidFill>
                  <a:schemeClr val="accent1"/>
                </a:solidFill>
              </a:rPr>
              <a:t>ثم جعل مسانيد النساء في قسم مستقل.</a:t>
            </a:r>
            <a:endParaRPr lang="ar-SA" sz="3200" dirty="0"/>
          </a:p>
          <a:p>
            <a:pPr algn="justLow"/>
            <a:endParaRPr lang="ar-SA" sz="3200" dirty="0"/>
          </a:p>
        </p:txBody>
      </p:sp>
    </p:spTree>
    <p:extLst>
      <p:ext uri="{BB962C8B-B14F-4D97-AF65-F5344CB8AC3E}">
        <p14:creationId xmlns:p14="http://schemas.microsoft.com/office/powerpoint/2010/main" val="3488565297"/>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xEl>
                                              <p:pRg st="7" end="7"/>
                                            </p:txEl>
                                          </p:spTgt>
                                        </p:tgtEl>
                                        <p:attrNameLst>
                                          <p:attrName>style.visibility</p:attrName>
                                        </p:attrNameLst>
                                      </p:cBhvr>
                                      <p:to>
                                        <p:strVal val="visible"/>
                                      </p:to>
                                    </p:set>
                                    <p:anim calcmode="lin" valueType="num">
                                      <p:cBhvr additive="base">
                                        <p:cTn id="49"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908720"/>
            <a:ext cx="8208912" cy="3539430"/>
          </a:xfrm>
          <a:prstGeom prst="rect">
            <a:avLst/>
          </a:prstGeom>
        </p:spPr>
        <p:txBody>
          <a:bodyPr wrap="square">
            <a:spAutoFit/>
          </a:bodyPr>
          <a:lstStyle/>
          <a:p>
            <a:pPr algn="justLow"/>
            <a:r>
              <a:rPr lang="ar-SA" sz="3200" b="1" dirty="0" smtClean="0">
                <a:solidFill>
                  <a:schemeClr val="accent1"/>
                </a:solidFill>
              </a:rPr>
              <a:t>- وإذا </a:t>
            </a:r>
            <a:r>
              <a:rPr lang="ar-SA" sz="3200" b="1" dirty="0">
                <a:solidFill>
                  <a:schemeClr val="accent1"/>
                </a:solidFill>
              </a:rPr>
              <a:t>دارت عدة أحاديث لصحابي حول موضوع واحد، ووجد </a:t>
            </a:r>
            <a:r>
              <a:rPr lang="ar-SA" sz="3200" b="1" dirty="0" smtClean="0">
                <a:solidFill>
                  <a:schemeClr val="accent1"/>
                </a:solidFill>
              </a:rPr>
              <a:t>الطبراني أن </a:t>
            </a:r>
            <a:r>
              <a:rPr lang="ar-SA" sz="3200" b="1" dirty="0">
                <a:solidFill>
                  <a:schemeClr val="accent1"/>
                </a:solidFill>
              </a:rPr>
              <a:t>هناك مرويات لصحابي آخر لها تعلق بهذا الموضوع فإنه يذكرها ، </a:t>
            </a:r>
            <a:r>
              <a:rPr lang="ar-SA" sz="3200" dirty="0" smtClean="0"/>
              <a:t>ولا يلتفت إلى أنها </a:t>
            </a:r>
            <a:r>
              <a:rPr lang="ar-SA" sz="3200" dirty="0"/>
              <a:t>ليست تحت ترجمة ذلك الصحابي. </a:t>
            </a:r>
            <a:endParaRPr lang="ar-SA" sz="3200" dirty="0" smtClean="0"/>
          </a:p>
          <a:p>
            <a:pPr algn="justLow"/>
            <a:r>
              <a:rPr lang="ar-SA" sz="3200" b="1" dirty="0" smtClean="0">
                <a:solidFill>
                  <a:schemeClr val="accent1"/>
                </a:solidFill>
              </a:rPr>
              <a:t>- يروي </a:t>
            </a:r>
            <a:r>
              <a:rPr lang="ar-SA" sz="3200" b="1" dirty="0">
                <a:solidFill>
                  <a:schemeClr val="accent1"/>
                </a:solidFill>
              </a:rPr>
              <a:t>في مسند الصحابي أحاديث ليست من روايته، </a:t>
            </a:r>
            <a:r>
              <a:rPr lang="ar-SA" sz="3200" dirty="0"/>
              <a:t>وذلك عند التعريف بهذا الصحابي، وذكر فضائله، وعند بيان صحبة من ليست له رواية</a:t>
            </a:r>
            <a:r>
              <a:rPr lang="ar-SA" sz="3200" dirty="0" smtClean="0"/>
              <a:t>.</a:t>
            </a:r>
          </a:p>
        </p:txBody>
      </p:sp>
    </p:spTree>
    <p:extLst>
      <p:ext uri="{BB962C8B-B14F-4D97-AF65-F5344CB8AC3E}">
        <p14:creationId xmlns:p14="http://schemas.microsoft.com/office/powerpoint/2010/main" val="2272876927"/>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467544" y="692696"/>
            <a:ext cx="8208912" cy="6001643"/>
          </a:xfrm>
          <a:prstGeom prst="rect">
            <a:avLst/>
          </a:prstGeom>
        </p:spPr>
        <p:txBody>
          <a:bodyPr wrap="square">
            <a:spAutoFit/>
          </a:bodyPr>
          <a:lstStyle/>
          <a:p>
            <a:pPr algn="justLow"/>
            <a:r>
              <a:rPr lang="ar-SA" sz="3200" b="1" dirty="0" smtClean="0">
                <a:solidFill>
                  <a:srgbClr val="FF0000"/>
                </a:solidFill>
              </a:rPr>
              <a:t>- طبعاته:</a:t>
            </a:r>
          </a:p>
          <a:p>
            <a:pPr algn="justLow"/>
            <a:r>
              <a:rPr lang="ar-SA" sz="3200" dirty="0"/>
              <a:t>طبع الكتاب </a:t>
            </a:r>
            <a:r>
              <a:rPr lang="ar-SA" sz="3200" dirty="0" smtClean="0"/>
              <a:t>- لأول مرة - بتحقيق الشيخ حمدي </a:t>
            </a:r>
            <a:r>
              <a:rPr lang="ar-SA" sz="3200" dirty="0"/>
              <a:t>عبد المجيد السلفي، </a:t>
            </a:r>
            <a:r>
              <a:rPr lang="ar-SA" sz="3200" dirty="0" smtClean="0"/>
              <a:t>في عشرين </a:t>
            </a:r>
            <a:r>
              <a:rPr lang="ar-SA" sz="3200" dirty="0"/>
              <a:t>مجلداً </a:t>
            </a:r>
            <a:r>
              <a:rPr lang="ar-SA" sz="3200" dirty="0" smtClean="0"/>
              <a:t>،</a:t>
            </a:r>
          </a:p>
          <a:p>
            <a:pPr algn="justLow"/>
            <a:r>
              <a:rPr lang="ar-SA" sz="3200" dirty="0" smtClean="0"/>
              <a:t>وقد </a:t>
            </a:r>
            <a:r>
              <a:rPr lang="ar-SA" sz="3200" dirty="0"/>
              <a:t>نبه المحقق إلى أنه سقطت قطعة من مسانيد العبادلة، كما يوجد سقط في مواضع أخر </a:t>
            </a:r>
            <a:r>
              <a:rPr lang="ar-SA" sz="3200" dirty="0" smtClean="0"/>
              <a:t>،</a:t>
            </a:r>
          </a:p>
          <a:p>
            <a:pPr algn="justLow"/>
            <a:r>
              <a:rPr lang="ar-SA" sz="3200" dirty="0" smtClean="0"/>
              <a:t>فاكتفى </a:t>
            </a:r>
            <a:r>
              <a:rPr lang="ar-SA" sz="3200" dirty="0"/>
              <a:t>الشيخ </a:t>
            </a:r>
            <a:r>
              <a:rPr lang="ar-SA" sz="3200" dirty="0" smtClean="0"/>
              <a:t>بتحقيق </a:t>
            </a:r>
            <a:r>
              <a:rPr lang="ar-SA" sz="3200" dirty="0"/>
              <a:t>ما وجده، </a:t>
            </a:r>
            <a:endParaRPr lang="ar-SA" sz="3200" dirty="0" smtClean="0"/>
          </a:p>
          <a:p>
            <a:pPr algn="justLow"/>
            <a:r>
              <a:rPr lang="ar-SA" sz="3200" dirty="0" smtClean="0"/>
              <a:t>وألحق </a:t>
            </a:r>
            <a:r>
              <a:rPr lang="ar-SA" sz="3200" dirty="0"/>
              <a:t>به فهارس متنوعة في آخر كل مجلد، </a:t>
            </a:r>
            <a:endParaRPr lang="ar-SA" sz="3200" dirty="0" smtClean="0"/>
          </a:p>
          <a:p>
            <a:pPr algn="justLow"/>
            <a:r>
              <a:rPr lang="ar-SA" sz="3200" dirty="0" smtClean="0"/>
              <a:t>ثم </a:t>
            </a:r>
            <a:r>
              <a:rPr lang="ar-SA" sz="3200" dirty="0"/>
              <a:t>استدرك المحقق (عام 1415هـ) قطعة تشتمل على عدة مسانيد من مرويات العبادلة، حيث تبدأ من أثناء مرويات عبد الله بن عمرو بن العاص رضي الله عنه، وتنتهي بمرويات عبد الله أبي يزيد المزني رضي الله عنه، وتحتوي على (475) </a:t>
            </a:r>
            <a:r>
              <a:rPr lang="ar-SA" sz="3200" dirty="0" smtClean="0"/>
              <a:t>حديثاً.</a:t>
            </a:r>
            <a:endParaRPr lang="ar-SA" sz="3200" dirty="0"/>
          </a:p>
        </p:txBody>
      </p:sp>
    </p:spTree>
    <p:extLst>
      <p:ext uri="{BB962C8B-B14F-4D97-AF65-F5344CB8AC3E}">
        <p14:creationId xmlns:p14="http://schemas.microsoft.com/office/powerpoint/2010/main" val="954244396"/>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308450" y="836712"/>
            <a:ext cx="8424936" cy="4031873"/>
          </a:xfrm>
          <a:prstGeom prst="rect">
            <a:avLst/>
          </a:prstGeom>
        </p:spPr>
        <p:txBody>
          <a:bodyPr wrap="square">
            <a:spAutoFit/>
          </a:bodyPr>
          <a:lstStyle/>
          <a:p>
            <a:pPr algn="justLow"/>
            <a:r>
              <a:rPr lang="ar-SA" sz="3200" b="1" dirty="0">
                <a:solidFill>
                  <a:schemeClr val="accent1"/>
                </a:solidFill>
              </a:rPr>
              <a:t>ب</a:t>
            </a:r>
            <a:r>
              <a:rPr lang="ar-SA" sz="3200" b="1" dirty="0" smtClean="0">
                <a:solidFill>
                  <a:schemeClr val="accent1"/>
                </a:solidFill>
              </a:rPr>
              <a:t>- المعجم </a:t>
            </a:r>
            <a:r>
              <a:rPr lang="ar-SA" sz="3200" b="1" dirty="0">
                <a:solidFill>
                  <a:schemeClr val="accent1"/>
                </a:solidFill>
              </a:rPr>
              <a:t>الأوسط </a:t>
            </a:r>
            <a:r>
              <a:rPr lang="ar-SA" sz="3200" b="1" dirty="0" smtClean="0">
                <a:solidFill>
                  <a:schemeClr val="accent1"/>
                </a:solidFill>
              </a:rPr>
              <a:t>: </a:t>
            </a:r>
            <a:r>
              <a:rPr lang="ar-SA" sz="3200" b="1" dirty="0" smtClean="0"/>
              <a:t>للطبراني</a:t>
            </a:r>
            <a:r>
              <a:rPr lang="ar-SA" sz="3200" dirty="0" smtClean="0"/>
              <a:t> </a:t>
            </a:r>
            <a:r>
              <a:rPr lang="ar-SA" sz="3200" dirty="0"/>
              <a:t>أيضا:</a:t>
            </a:r>
          </a:p>
          <a:p>
            <a:pPr algn="justLow"/>
            <a:r>
              <a:rPr lang="ar-SA" sz="3200" b="1" dirty="0"/>
              <a:t>وهو مرتب على أسماء شيوخه </a:t>
            </a:r>
            <a:r>
              <a:rPr lang="ar-SA" sz="3200" b="1" dirty="0" smtClean="0"/>
              <a:t>، </a:t>
            </a:r>
            <a:r>
              <a:rPr lang="ar-SA" sz="3200" dirty="0" smtClean="0"/>
              <a:t>وهم </a:t>
            </a:r>
            <a:r>
              <a:rPr lang="ar-SA" sz="3200" dirty="0"/>
              <a:t>قريب من ألفي </a:t>
            </a:r>
            <a:r>
              <a:rPr lang="ar-SA" sz="3200" dirty="0" smtClean="0"/>
              <a:t>رجل.</a:t>
            </a:r>
            <a:endParaRPr lang="ar-SA" sz="3200" dirty="0"/>
          </a:p>
          <a:p>
            <a:pPr algn="justLow"/>
            <a:r>
              <a:rPr lang="ar-SA" sz="3200" dirty="0" smtClean="0"/>
              <a:t>ويقال</a:t>
            </a:r>
            <a:r>
              <a:rPr lang="ar-SA" sz="3200" dirty="0"/>
              <a:t>: إن فيه ثلاثين ألف حديث.</a:t>
            </a:r>
          </a:p>
          <a:p>
            <a:pPr algn="justLow"/>
            <a:r>
              <a:rPr lang="ar-SA" sz="3200" b="1" dirty="0" smtClean="0">
                <a:solidFill>
                  <a:schemeClr val="accent1"/>
                </a:solidFill>
              </a:rPr>
              <a:t>ج- المعجم </a:t>
            </a:r>
            <a:r>
              <a:rPr lang="ar-SA" sz="3200" b="1" dirty="0">
                <a:solidFill>
                  <a:schemeClr val="accent1"/>
                </a:solidFill>
              </a:rPr>
              <a:t>الصغير </a:t>
            </a:r>
            <a:r>
              <a:rPr lang="ar-SA" sz="3200" b="1" dirty="0" smtClean="0">
                <a:solidFill>
                  <a:schemeClr val="accent1"/>
                </a:solidFill>
              </a:rPr>
              <a:t>: </a:t>
            </a:r>
            <a:r>
              <a:rPr lang="ar-SA" sz="3200" b="1" dirty="0" smtClean="0"/>
              <a:t>للطبراني</a:t>
            </a:r>
            <a:r>
              <a:rPr lang="ar-SA" sz="3200" dirty="0" smtClean="0"/>
              <a:t> كذلك:</a:t>
            </a:r>
            <a:endParaRPr lang="ar-SA" sz="3200" dirty="0"/>
          </a:p>
          <a:p>
            <a:pPr algn="justLow"/>
            <a:r>
              <a:rPr lang="ar-SA" sz="3200" b="1" dirty="0"/>
              <a:t>وهو مرتب على أسماء شيوخه </a:t>
            </a:r>
            <a:r>
              <a:rPr lang="ar-SA" sz="3200" b="1" dirty="0" smtClean="0"/>
              <a:t>أيضًا ،</a:t>
            </a:r>
          </a:p>
          <a:p>
            <a:pPr algn="justLow"/>
            <a:r>
              <a:rPr lang="ar-SA" sz="3200" dirty="0" smtClean="0"/>
              <a:t>خَرَّجَ </a:t>
            </a:r>
            <a:r>
              <a:rPr lang="ar-SA" sz="3200" dirty="0"/>
              <a:t>فيه عن ألف شيخ من شيوخه </a:t>
            </a:r>
            <a:r>
              <a:rPr lang="ar-SA" sz="3200" dirty="0" smtClean="0"/>
              <a:t>،</a:t>
            </a:r>
          </a:p>
          <a:p>
            <a:pPr algn="justLow"/>
            <a:r>
              <a:rPr lang="ar-SA" sz="3200" dirty="0"/>
              <a:t>و</a:t>
            </a:r>
            <a:r>
              <a:rPr lang="ar-SA" sz="3200" dirty="0" smtClean="0"/>
              <a:t>يقتصر </a:t>
            </a:r>
            <a:r>
              <a:rPr lang="ar-SA" sz="3200" dirty="0"/>
              <a:t>فيه </a:t>
            </a:r>
            <a:r>
              <a:rPr lang="ar-SA" sz="3200" dirty="0" smtClean="0"/>
              <a:t>غالبًا </a:t>
            </a:r>
            <a:r>
              <a:rPr lang="ar-SA" sz="3200" dirty="0"/>
              <a:t>على حديث واحد عن كل واحد من شيوخه</a:t>
            </a:r>
            <a:r>
              <a:rPr lang="ar-SA" sz="3200" dirty="0" smtClean="0"/>
              <a:t>.</a:t>
            </a:r>
          </a:p>
          <a:p>
            <a:pPr algn="justLow"/>
            <a:endParaRPr lang="ar-SA" sz="3200" dirty="0">
              <a:effectLst/>
            </a:endParaRPr>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anim calcmode="lin" valueType="num">
                                      <p:cBhvr additive="base">
                                        <p:cTn id="43"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308450" y="620688"/>
            <a:ext cx="8424936" cy="6001643"/>
          </a:xfrm>
          <a:prstGeom prst="rect">
            <a:avLst/>
          </a:prstGeom>
        </p:spPr>
        <p:txBody>
          <a:bodyPr wrap="square">
            <a:spAutoFit/>
          </a:bodyPr>
          <a:lstStyle/>
          <a:p>
            <a:r>
              <a:rPr lang="ar-SA" sz="3200" b="1" dirty="0">
                <a:solidFill>
                  <a:srgbClr val="FF0000"/>
                </a:solidFill>
              </a:rPr>
              <a:t>3- طريقة التخريج من </a:t>
            </a:r>
            <a:r>
              <a:rPr lang="ar-SA" sz="3200" b="1" dirty="0" smtClean="0">
                <a:solidFill>
                  <a:srgbClr val="FF0000"/>
                </a:solidFill>
              </a:rPr>
              <a:t>المعاجم :</a:t>
            </a:r>
          </a:p>
          <a:p>
            <a:pPr algn="justLow"/>
            <a:r>
              <a:rPr lang="ar-SA" sz="3200" dirty="0" smtClean="0"/>
              <a:t>لا نلجأ في هذه الطريقة إلا إلى المعاجم المرتبة على أسماء الصحابة ؛ مثل «المعجم الكبير» ، السابق ذكره.</a:t>
            </a:r>
          </a:p>
          <a:p>
            <a:pPr algn="justLow"/>
            <a:r>
              <a:rPr lang="ar-SA" sz="3200" b="1" dirty="0" smtClean="0"/>
              <a:t>وطريقة التخريج منه :</a:t>
            </a:r>
          </a:p>
          <a:p>
            <a:pPr algn="justLow"/>
            <a:r>
              <a:rPr lang="ar-SA" sz="3200" dirty="0" smtClean="0"/>
              <a:t>أن نذهب إلى الجزء الذي فيه أحاديث الصحابي الذي روى الحديث المراد تخريجه ،</a:t>
            </a:r>
          </a:p>
          <a:p>
            <a:pPr algn="justLow"/>
            <a:r>
              <a:rPr lang="ar-SA" sz="3200" dirty="0" smtClean="0"/>
              <a:t>ثم تراجع أحاديثه ، إلى أن نعثر على الحديث .</a:t>
            </a:r>
          </a:p>
          <a:p>
            <a:pPr algn="justLow"/>
            <a:r>
              <a:rPr lang="ar-SA" sz="3200" dirty="0"/>
              <a:t>والذي يساعد على ذلك : سهولة ترتيب الكتاب ، مع ما ألحقه المحقق الشيخ حمدي عبد المجيد السلفي من فهارس بأطراف أحاديث كل مجلد تيسر على الباحث الوصول إلى بغيته فيه.</a:t>
            </a:r>
          </a:p>
          <a:p>
            <a:pPr algn="justLow"/>
            <a:r>
              <a:rPr lang="ar-SA" sz="3200" dirty="0"/>
              <a:t>ولكن لابد من التنبه إلى أن الحديث قد يتكرر وروده بألفاظ متقاربة، </a:t>
            </a:r>
          </a:p>
        </p:txBody>
      </p:sp>
    </p:spTree>
    <p:extLst>
      <p:ext uri="{BB962C8B-B14F-4D97-AF65-F5344CB8AC3E}">
        <p14:creationId xmlns:p14="http://schemas.microsoft.com/office/powerpoint/2010/main" val="3006096400"/>
      </p:ext>
    </p:extLst>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13"/>
          <p:cNvSpPr/>
          <p:nvPr/>
        </p:nvSpPr>
        <p:spPr>
          <a:xfrm>
            <a:off x="308450" y="908720"/>
            <a:ext cx="8424936" cy="2554545"/>
          </a:xfrm>
          <a:prstGeom prst="rect">
            <a:avLst/>
          </a:prstGeom>
        </p:spPr>
        <p:txBody>
          <a:bodyPr wrap="square">
            <a:spAutoFit/>
          </a:bodyPr>
          <a:lstStyle/>
          <a:p>
            <a:pPr algn="justLow"/>
            <a:r>
              <a:rPr lang="ar-SA" sz="3200" dirty="0" smtClean="0"/>
              <a:t>ولكن </a:t>
            </a:r>
            <a:r>
              <a:rPr lang="ar-SA" sz="3200" b="1" dirty="0"/>
              <a:t>لابد من التنبه </a:t>
            </a:r>
            <a:r>
              <a:rPr lang="ar-SA" sz="3200" dirty="0"/>
              <a:t>إلى أن الحديث قد يتكرر وروده بألفاظ متقاربة، </a:t>
            </a:r>
            <a:endParaRPr lang="ar-SA" sz="3200" dirty="0" smtClean="0"/>
          </a:p>
          <a:p>
            <a:pPr algn="justLow"/>
            <a:r>
              <a:rPr lang="ar-SA" sz="3200" dirty="0" smtClean="0"/>
              <a:t>أو </a:t>
            </a:r>
            <a:r>
              <a:rPr lang="ar-SA" sz="3200" dirty="0"/>
              <a:t>بالمعنى من عدة طرق لاسيما في المسانيد الكبيرة, </a:t>
            </a:r>
            <a:endParaRPr lang="ar-SA" sz="3200" dirty="0" smtClean="0"/>
          </a:p>
          <a:p>
            <a:pPr algn="justLow"/>
            <a:r>
              <a:rPr lang="ar-SA" sz="3200" dirty="0" smtClean="0"/>
              <a:t>ومن </a:t>
            </a:r>
            <a:r>
              <a:rPr lang="ar-SA" sz="3200" dirty="0"/>
              <a:t>هنا فلابد للباحث من التدقيق والتتبع للروايات بشيء من الحرص الزائد.</a:t>
            </a:r>
            <a:r>
              <a:rPr lang="en-US" sz="3200" dirty="0"/>
              <a:t> </a:t>
            </a:r>
          </a:p>
        </p:txBody>
      </p:sp>
    </p:spTree>
    <p:extLst>
      <p:ext uri="{BB962C8B-B14F-4D97-AF65-F5344CB8AC3E}">
        <p14:creationId xmlns:p14="http://schemas.microsoft.com/office/powerpoint/2010/main" val="1193687284"/>
      </p:ext>
    </p:extLst>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533400" y="1268760"/>
            <a:ext cx="7854696" cy="5472608"/>
          </a:xfrm>
        </p:spPr>
        <p:txBody>
          <a:bodyPr>
            <a:normAutofit/>
          </a:bodyPr>
          <a:lstStyle/>
          <a:p>
            <a:pPr algn="ctr"/>
            <a:r>
              <a:rPr lang="en-US" dirty="0" smtClean="0"/>
              <a:t> </a:t>
            </a:r>
          </a:p>
          <a:p>
            <a:pPr algn="ctr"/>
            <a:endParaRPr lang="ar-SA" sz="4400" b="1" dirty="0" smtClean="0">
              <a:solidFill>
                <a:srgbClr val="FF0000"/>
              </a:solidFill>
            </a:endParaRPr>
          </a:p>
          <a:p>
            <a:pPr algn="ctr"/>
            <a:r>
              <a:rPr lang="ar-SA" sz="4400" b="1" dirty="0" smtClean="0">
                <a:solidFill>
                  <a:srgbClr val="FF0000"/>
                </a:solidFill>
              </a:rPr>
              <a:t>والسلام عليكم ورحمة الله وبركاته</a:t>
            </a:r>
            <a:endParaRPr lang="en-US" sz="4400" b="1" dirty="0">
              <a:solidFill>
                <a:srgbClr val="FF0000"/>
              </a:solidFill>
            </a:endParaRPr>
          </a:p>
        </p:txBody>
      </p:sp>
    </p:spTree>
    <p:extLst>
      <p:ext uri="{BB962C8B-B14F-4D97-AF65-F5344CB8AC3E}">
        <p14:creationId xmlns:p14="http://schemas.microsoft.com/office/powerpoint/2010/main" val="89602618"/>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4231</TotalTime>
  <Words>2298</Words>
  <Application>Microsoft Office PowerPoint</Application>
  <PresentationFormat>عرض على الشاشة (3:4)‏</PresentationFormat>
  <Paragraphs>248</Paragraphs>
  <Slides>38</Slides>
  <Notes>33</Notes>
  <HiddenSlides>0</HiddenSlides>
  <MMClips>0</MMClips>
  <ScaleCrop>false</ScaleCrop>
  <HeadingPairs>
    <vt:vector size="4" baseType="variant">
      <vt:variant>
        <vt:lpstr>نسق</vt:lpstr>
      </vt:variant>
      <vt:variant>
        <vt:i4>1</vt:i4>
      </vt:variant>
      <vt:variant>
        <vt:lpstr>عناوين الشرائح</vt:lpstr>
      </vt:variant>
      <vt:variant>
        <vt:i4>38</vt:i4>
      </vt:variant>
    </vt:vector>
  </HeadingPairs>
  <TitlesOfParts>
    <vt:vector size="39" baseType="lpstr">
      <vt:lpstr>تدفق</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adel</dc:creator>
  <cp:lastModifiedBy>user</cp:lastModifiedBy>
  <cp:revision>264</cp:revision>
  <dcterms:created xsi:type="dcterms:W3CDTF">2013-03-29T21:45:20Z</dcterms:created>
  <dcterms:modified xsi:type="dcterms:W3CDTF">2014-09-27T08:09:56Z</dcterms:modified>
</cp:coreProperties>
</file>