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2"/>
  </p:notesMasterIdLst>
  <p:sldIdLst>
    <p:sldId id="379" r:id="rId2"/>
    <p:sldId id="380" r:id="rId3"/>
    <p:sldId id="381" r:id="rId4"/>
    <p:sldId id="384" r:id="rId5"/>
    <p:sldId id="394" r:id="rId6"/>
    <p:sldId id="289" r:id="rId7"/>
    <p:sldId id="390" r:id="rId8"/>
    <p:sldId id="389" r:id="rId9"/>
    <p:sldId id="388" r:id="rId10"/>
    <p:sldId id="391" r:id="rId11"/>
    <p:sldId id="340" r:id="rId12"/>
    <p:sldId id="341" r:id="rId13"/>
    <p:sldId id="342" r:id="rId14"/>
    <p:sldId id="395" r:id="rId15"/>
    <p:sldId id="343" r:id="rId16"/>
    <p:sldId id="396" r:id="rId17"/>
    <p:sldId id="344" r:id="rId18"/>
    <p:sldId id="397" r:id="rId19"/>
    <p:sldId id="376" r:id="rId20"/>
    <p:sldId id="345" r:id="rId21"/>
    <p:sldId id="346" r:id="rId22"/>
    <p:sldId id="393" r:id="rId23"/>
    <p:sldId id="347" r:id="rId24"/>
    <p:sldId id="348" r:id="rId25"/>
    <p:sldId id="398" r:id="rId26"/>
    <p:sldId id="377" r:id="rId27"/>
    <p:sldId id="378" r:id="rId28"/>
    <p:sldId id="399" r:id="rId29"/>
    <p:sldId id="400" r:id="rId30"/>
    <p:sldId id="408" r:id="rId31"/>
    <p:sldId id="401" r:id="rId32"/>
    <p:sldId id="402" r:id="rId33"/>
    <p:sldId id="410" r:id="rId34"/>
    <p:sldId id="403" r:id="rId35"/>
    <p:sldId id="404" r:id="rId36"/>
    <p:sldId id="405" r:id="rId37"/>
    <p:sldId id="411" r:id="rId38"/>
    <p:sldId id="406" r:id="rId39"/>
    <p:sldId id="409" r:id="rId40"/>
    <p:sldId id="407" r:id="rId4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63" autoAdjust="0"/>
    <p:restoredTop sz="94660"/>
  </p:normalViewPr>
  <p:slideViewPr>
    <p:cSldViewPr>
      <p:cViewPr>
        <p:scale>
          <a:sx n="70" d="100"/>
          <a:sy n="70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2544A09-5E1B-49C5-A9DE-ED7FDCFA2E90}" type="datetimeFigureOut">
              <a:rPr lang="ar-SA" smtClean="0"/>
              <a:t>12/24/1435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44618A-FF7F-4DE0-9F0B-9500FC8BE51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60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634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48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044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97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97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97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30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9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12/24/1435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/>
              <a:t>أستاذ 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المحاضرة الخامسة</a:t>
            </a:r>
          </a:p>
          <a:p>
            <a:pPr algn="ctr"/>
            <a:endParaRPr lang="ar-SA" sz="4000" b="1" dirty="0" smtClean="0">
              <a:solidFill>
                <a:schemeClr val="bg1"/>
              </a:solidFill>
            </a:endParaRP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15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9713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05736" y="692696"/>
            <a:ext cx="7854696" cy="5760640"/>
          </a:xfrm>
        </p:spPr>
        <p:txBody>
          <a:bodyPr>
            <a:normAutofit/>
          </a:bodyPr>
          <a:lstStyle/>
          <a:p>
            <a:pPr algn="ctr"/>
            <a:endParaRPr lang="ar-SA" sz="4000" b="1" dirty="0"/>
          </a:p>
          <a:p>
            <a:pPr algn="ctr"/>
            <a:r>
              <a:rPr lang="ar-SA" sz="4000" b="1" dirty="0" smtClean="0"/>
              <a:t>عنوان </a:t>
            </a:r>
            <a:r>
              <a:rPr lang="ar-SA" sz="4000" b="1" dirty="0"/>
              <a:t>هذه المحاضرة </a:t>
            </a:r>
            <a:r>
              <a:rPr lang="ar-SA" sz="4000" b="1" dirty="0" smtClean="0"/>
              <a:t>: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التخريج:</a:t>
            </a:r>
          </a:p>
          <a:p>
            <a:pPr algn="ctr"/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الطريقة الأولى: التخريج عن طريق معرفة راوي الحديث من الصحابة 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ar-S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4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14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881336"/>
            <a:ext cx="7632848" cy="5644008"/>
          </a:xfrm>
        </p:spPr>
        <p:txBody>
          <a:bodyPr>
            <a:normAutofit/>
          </a:bodyPr>
          <a:lstStyle/>
          <a:p>
            <a:r>
              <a:rPr lang="ar-SA" sz="2800" b="1" dirty="0" smtClean="0"/>
              <a:t>وفيها </a:t>
            </a:r>
            <a:r>
              <a:rPr lang="ar-SA" sz="2800" b="1" dirty="0"/>
              <a:t>ما يلي:</a:t>
            </a:r>
          </a:p>
          <a:p>
            <a:pPr algn="justLow"/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متى نلجأ لهذه الطريقة ؟</a:t>
            </a:r>
          </a:p>
          <a:p>
            <a:pPr algn="justLow"/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أنواع المصنفات التي تساعدنا في هذه الطريقة:</a:t>
            </a:r>
          </a:p>
          <a:p>
            <a:pPr algn="justLow"/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(أولًا) المسانيد.</a:t>
            </a:r>
          </a:p>
          <a:p>
            <a:pPr algn="justLow"/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(ثانيًا) المعاجم</a:t>
            </a:r>
            <a:r>
              <a:rPr lang="ar-SA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Low"/>
            <a:r>
              <a:rPr lang="ar-SA" sz="2800" b="1" dirty="0" smtClean="0"/>
              <a:t>وقد انتهينا من هذه </a:t>
            </a:r>
            <a:r>
              <a:rPr lang="ar-SA" sz="2800" b="1" dirty="0" smtClean="0"/>
              <a:t>النقاط ، ولله </a:t>
            </a:r>
            <a:r>
              <a:rPr lang="ar-SA" sz="2800" b="1" dirty="0" smtClean="0"/>
              <a:t>الحمد.</a:t>
            </a:r>
            <a:endParaRPr lang="ar-SA" sz="2800" b="1" dirty="0"/>
          </a:p>
          <a:p>
            <a:pPr algn="justLow"/>
            <a:r>
              <a:rPr lang="ar-SA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ar-SA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(ثالثًا) كتب الأطراف</a:t>
            </a:r>
            <a:r>
              <a:rPr lang="ar-SA" sz="3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ar-SA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2800" b="1" dirty="0" smtClean="0"/>
              <a:t>وهو ما نبدأ به هذه المحاضرة </a:t>
            </a:r>
            <a:r>
              <a:rPr lang="ar-SA" sz="2800" b="1" dirty="0"/>
              <a:t>إ</a:t>
            </a:r>
            <a:r>
              <a:rPr lang="ar-SA" sz="2800" b="1" dirty="0" smtClean="0"/>
              <a:t>ن شاء الله تعالى.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8601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881336"/>
            <a:ext cx="7632848" cy="5644008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(ثالثًا) كتب الأطراف</a:t>
            </a:r>
            <a:endParaRPr lang="en-US" sz="3200" u="sng" dirty="0"/>
          </a:p>
          <a:p>
            <a:pPr algn="just"/>
            <a:r>
              <a:rPr lang="ar-SA" sz="2400" b="1" dirty="0"/>
              <a:t>وفيه:</a:t>
            </a:r>
          </a:p>
          <a:p>
            <a:pPr algn="just"/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1- معنى الأطراف.</a:t>
            </a:r>
          </a:p>
          <a:p>
            <a:pPr algn="just"/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حقيقة كتب الأطراف. </a:t>
            </a:r>
          </a:p>
          <a:p>
            <a:pPr algn="just"/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3- ترتيب كتب الأطراف.</a:t>
            </a:r>
          </a:p>
          <a:p>
            <a:pPr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4- عدد كتب الأطراف.</a:t>
            </a:r>
          </a:p>
          <a:p>
            <a:pPr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5- فوائد كتب الأطراف.</a:t>
            </a:r>
          </a:p>
          <a:p>
            <a:pPr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6- من نماذج كتب الأطراف:</a:t>
            </a:r>
          </a:p>
          <a:p>
            <a:pPr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  أ- 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كتاب: «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تحفة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الأشراف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ب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معرفة الأطراف» .</a:t>
            </a:r>
            <a:endParaRPr lang="ar-SA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sym typeface="Wingdings" pitchFamily="2" charset="2"/>
            </a:endParaRPr>
          </a:p>
          <a:p>
            <a:pPr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Times New Roman" pitchFamily="18" charset="0"/>
                <a:sym typeface="Wingdings" pitchFamily="2" charset="2"/>
              </a:rPr>
              <a:t>   ب-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كتاب: 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Times New Roman" pitchFamily="18" charset="0"/>
                <a:sym typeface="Wingdings" pitchFamily="2" charset="2"/>
              </a:rPr>
              <a:t>«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ذخائر </a:t>
            </a: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المواريث في الدلالة على مواضع </a:t>
            </a:r>
            <a:r>
              <a:rPr lang="ar-S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الحديث» .</a:t>
            </a:r>
            <a:endParaRPr lang="ar-SA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71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1- معنى الأطراف:</a:t>
            </a:r>
          </a:p>
          <a:p>
            <a:pPr algn="justLow">
              <a:defRPr/>
            </a:pPr>
            <a:r>
              <a:rPr lang="ar-SA" sz="3200" b="1" dirty="0" smtClean="0"/>
              <a:t>الأطراف: </a:t>
            </a:r>
            <a:r>
              <a:rPr lang="ar-SA" sz="3200" b="1" dirty="0"/>
              <a:t>جمع طرف.</a:t>
            </a:r>
          </a:p>
          <a:p>
            <a:pPr algn="justLow">
              <a:defRPr/>
            </a:pPr>
            <a:r>
              <a:rPr lang="ar-SA" sz="3200" b="1" dirty="0"/>
              <a:t>وطرف الحديث معناه </a:t>
            </a:r>
            <a:r>
              <a:rPr lang="ar-SA" sz="3200" b="1" dirty="0" smtClean="0"/>
              <a:t>في الاصطلاح: </a:t>
            </a:r>
            <a:r>
              <a:rPr lang="ar-SA" sz="3200" b="1" dirty="0">
                <a:solidFill>
                  <a:schemeClr val="accent1"/>
                </a:solidFill>
              </a:rPr>
              <a:t>الجزء من متنه الدَّال على </a:t>
            </a:r>
            <a:r>
              <a:rPr lang="ar-SA" sz="3200" b="1" dirty="0" smtClean="0">
                <a:solidFill>
                  <a:schemeClr val="accent1"/>
                </a:solidFill>
              </a:rPr>
              <a:t>بقيته</a:t>
            </a:r>
            <a:r>
              <a:rPr lang="ar-SA" sz="3200" b="1" dirty="0">
                <a:solidFill>
                  <a:schemeClr val="accent1"/>
                </a:solidFill>
              </a:rPr>
              <a:t> </a:t>
            </a:r>
            <a:r>
              <a:rPr lang="ar-SA" sz="3200" b="1" dirty="0" smtClean="0">
                <a:solidFill>
                  <a:schemeClr val="accent1"/>
                </a:solidFill>
              </a:rPr>
              <a:t>، أو </a:t>
            </a:r>
            <a:r>
              <a:rPr lang="ar-SA" sz="3200" b="1" dirty="0">
                <a:solidFill>
                  <a:schemeClr val="accent1"/>
                </a:solidFill>
              </a:rPr>
              <a:t>العبارة الدالة </a:t>
            </a:r>
            <a:r>
              <a:rPr lang="ar-SA" sz="3200" b="1" dirty="0" smtClean="0">
                <a:solidFill>
                  <a:schemeClr val="accent1"/>
                </a:solidFill>
              </a:rPr>
              <a:t>عليه</a:t>
            </a:r>
            <a:r>
              <a:rPr lang="ar-SA" sz="3200" b="1" dirty="0">
                <a:solidFill>
                  <a:schemeClr val="accent1"/>
                </a:solidFill>
              </a:rPr>
              <a:t>.</a:t>
            </a:r>
          </a:p>
          <a:p>
            <a:pPr algn="justLow">
              <a:defRPr/>
            </a:pPr>
            <a:r>
              <a:rPr lang="ar-SA" sz="3200" b="1" dirty="0" smtClean="0">
                <a:solidFill>
                  <a:srgbClr val="00B050"/>
                </a:solidFill>
              </a:rPr>
              <a:t>مثال </a:t>
            </a:r>
            <a:r>
              <a:rPr lang="ar-SA" sz="3200" b="1" dirty="0">
                <a:solidFill>
                  <a:srgbClr val="00B050"/>
                </a:solidFill>
              </a:rPr>
              <a:t>الجزء من متنه الدَّال على بقيته </a:t>
            </a:r>
            <a:r>
              <a:rPr lang="ar-SA" sz="3200" b="1" dirty="0" smtClean="0">
                <a:solidFill>
                  <a:srgbClr val="00B050"/>
                </a:solidFill>
              </a:rPr>
              <a:t>: </a:t>
            </a:r>
            <a:r>
              <a:rPr lang="ar-SA" sz="3200" b="1" dirty="0" smtClean="0"/>
              <a:t>قولنا: </a:t>
            </a:r>
            <a:r>
              <a:rPr lang="ar-SA" sz="3200" b="1" dirty="0"/>
              <a:t>حديث: (كلكم راع) ، </a:t>
            </a:r>
            <a:r>
              <a:rPr lang="ar-SA" sz="3200" b="1" dirty="0" smtClean="0"/>
              <a:t>وحديث: </a:t>
            </a:r>
            <a:r>
              <a:rPr lang="ar-SA" sz="3200" b="1" dirty="0"/>
              <a:t>(بني الإسلام على خمس) ، </a:t>
            </a:r>
            <a:r>
              <a:rPr lang="ar-SA" sz="3200" b="1" dirty="0" smtClean="0"/>
              <a:t>وحديث: </a:t>
            </a:r>
            <a:r>
              <a:rPr lang="ar-SA" sz="3200" b="1" dirty="0"/>
              <a:t>(الإيمان بضع وسبعون شعبة) ، وهكذا.</a:t>
            </a:r>
          </a:p>
          <a:p>
            <a:pPr algn="justLow">
              <a:defRPr/>
            </a:pPr>
            <a:r>
              <a:rPr lang="ar-SA" sz="3200" b="1" dirty="0" smtClean="0">
                <a:solidFill>
                  <a:srgbClr val="00B050"/>
                </a:solidFill>
              </a:rPr>
              <a:t>ومثال العبارة </a:t>
            </a:r>
            <a:r>
              <a:rPr lang="ar-SA" sz="3200" b="1" dirty="0">
                <a:solidFill>
                  <a:srgbClr val="00B050"/>
                </a:solidFill>
              </a:rPr>
              <a:t>الدالة عليه : </a:t>
            </a:r>
            <a:r>
              <a:rPr lang="ar-SA" sz="3200" b="1" dirty="0"/>
              <a:t>قولنا: </a:t>
            </a:r>
            <a:r>
              <a:rPr lang="ar-SA" sz="3200" b="1" dirty="0" smtClean="0"/>
              <a:t>حديث: (سؤال جبريل).</a:t>
            </a:r>
            <a:endParaRPr lang="ar-SA" sz="3200" b="1" dirty="0"/>
          </a:p>
          <a:p>
            <a:pPr algn="justLow">
              <a:defRPr/>
            </a:pPr>
            <a:endParaRPr lang="ar-SA" sz="3200" b="1" dirty="0">
              <a:ea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حقيقة كتب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الأطراف:</a:t>
            </a:r>
          </a:p>
          <a:p>
            <a:pPr algn="justLow">
              <a:defRPr/>
            </a:pPr>
            <a:r>
              <a:rPr lang="ar-SA" sz="3600" b="1" dirty="0"/>
              <a:t>كتب الأطراف هي نوع من المصنفات </a:t>
            </a:r>
            <a:r>
              <a:rPr lang="ar-SA" sz="3600" b="1" dirty="0" smtClean="0"/>
              <a:t>الحديثية، </a:t>
            </a:r>
          </a:p>
          <a:p>
            <a:pPr algn="justLow">
              <a:defRPr/>
            </a:pPr>
            <a:r>
              <a:rPr lang="ar-SA" sz="3600" b="1" dirty="0" smtClean="0"/>
              <a:t>اقتصر </a:t>
            </a:r>
            <a:r>
              <a:rPr lang="ar-SA" sz="3600" b="1" dirty="0"/>
              <a:t>فيها مؤلفوها على </a:t>
            </a:r>
            <a:r>
              <a:rPr lang="ar-SA" sz="3600" b="1" dirty="0" smtClean="0"/>
              <a:t>:</a:t>
            </a:r>
          </a:p>
          <a:p>
            <a:pPr algn="justLow">
              <a:defRPr/>
            </a:pPr>
            <a:r>
              <a:rPr lang="ar-SA" sz="3600" b="1" dirty="0">
                <a:solidFill>
                  <a:schemeClr val="accent2"/>
                </a:solidFill>
              </a:rPr>
              <a:t>ذِكْر </a:t>
            </a:r>
            <a:r>
              <a:rPr lang="ar-SA" sz="3600" b="1" dirty="0" smtClean="0">
                <a:solidFill>
                  <a:schemeClr val="accent2"/>
                </a:solidFill>
              </a:rPr>
              <a:t>طرف </a:t>
            </a:r>
            <a:r>
              <a:rPr lang="ar-SA" sz="3600" b="1" dirty="0">
                <a:solidFill>
                  <a:schemeClr val="accent2"/>
                </a:solidFill>
              </a:rPr>
              <a:t>الحديث </a:t>
            </a:r>
            <a:r>
              <a:rPr lang="ar-SA" sz="3600" b="1" dirty="0"/>
              <a:t>الذي يدل على </a:t>
            </a:r>
            <a:r>
              <a:rPr lang="ar-SA" sz="3600" b="1" dirty="0" smtClean="0"/>
              <a:t>بقيته</a:t>
            </a:r>
            <a:r>
              <a:rPr lang="ar-SA" sz="3600" b="1" dirty="0"/>
              <a:t> </a:t>
            </a:r>
            <a:r>
              <a:rPr lang="ar-SA" sz="3600" b="1" dirty="0" smtClean="0"/>
              <a:t>أو العبارة </a:t>
            </a:r>
            <a:r>
              <a:rPr lang="ar-SA" sz="3600" b="1" dirty="0"/>
              <a:t>الدالة </a:t>
            </a:r>
            <a:r>
              <a:rPr lang="ar-SA" sz="3600" b="1" dirty="0" smtClean="0"/>
              <a:t>عليه </a:t>
            </a:r>
            <a:r>
              <a:rPr lang="ar-SA" sz="3600" b="1" dirty="0"/>
              <a:t>- </a:t>
            </a:r>
            <a:r>
              <a:rPr lang="ar-SA" sz="3600" b="1" dirty="0" smtClean="0"/>
              <a:t>كما سبق - ، </a:t>
            </a:r>
            <a:endParaRPr lang="ar-SA" sz="3600" b="1" dirty="0"/>
          </a:p>
          <a:p>
            <a:pPr algn="justLow">
              <a:defRPr/>
            </a:pPr>
            <a:r>
              <a:rPr lang="ar-SA" sz="3600" b="1" dirty="0">
                <a:solidFill>
                  <a:schemeClr val="accent2"/>
                </a:solidFill>
              </a:rPr>
              <a:t>ثم </a:t>
            </a:r>
            <a:r>
              <a:rPr lang="ar-SA" sz="3600" b="1" dirty="0" smtClean="0">
                <a:solidFill>
                  <a:schemeClr val="accent2"/>
                </a:solidFill>
              </a:rPr>
              <a:t>ذِكْر </a:t>
            </a:r>
            <a:r>
              <a:rPr lang="ar-SA" sz="3600" b="1" dirty="0">
                <a:solidFill>
                  <a:schemeClr val="accent2"/>
                </a:solidFill>
              </a:rPr>
              <a:t>أسانيده </a:t>
            </a:r>
            <a:r>
              <a:rPr lang="ar-SA" sz="3600" b="1" dirty="0"/>
              <a:t>التي ورد من طريقها ذلك المتن،</a:t>
            </a:r>
          </a:p>
          <a:p>
            <a:pPr algn="justLow">
              <a:defRPr/>
            </a:pPr>
            <a:r>
              <a:rPr lang="ar-SA" sz="3600" b="1" dirty="0">
                <a:solidFill>
                  <a:srgbClr val="00B050"/>
                </a:solidFill>
              </a:rPr>
              <a:t>إما على سبيل </a:t>
            </a:r>
            <a:r>
              <a:rPr lang="ar-SA" sz="3600" b="1" dirty="0" smtClean="0">
                <a:solidFill>
                  <a:srgbClr val="00B050"/>
                </a:solidFill>
              </a:rPr>
              <a:t>الاستيعاب ، أو </a:t>
            </a:r>
            <a:r>
              <a:rPr lang="ar-SA" sz="3600" b="1" dirty="0">
                <a:solidFill>
                  <a:srgbClr val="00B050"/>
                </a:solidFill>
              </a:rPr>
              <a:t>بالنسبة لكتب مخصوصة. </a:t>
            </a:r>
          </a:p>
          <a:p>
            <a:pPr algn="justLow">
              <a:defRPr/>
            </a:pPr>
            <a:r>
              <a:rPr lang="ar-SA" sz="3600" b="1" dirty="0"/>
              <a:t>ثم إن بعض المصنفين ذكر أسانيد ذلك المتن بتمامها، وبعضهم اقتصر على ذكر شيخ المؤلف فقط </a:t>
            </a:r>
            <a:r>
              <a:rPr lang="ar-SA" sz="3600" b="1" dirty="0" smtClean="0"/>
              <a:t>.</a:t>
            </a:r>
            <a:endParaRPr lang="ar-SA" sz="3600" b="1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3200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671691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3- ترتيب كتب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الأطراف: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600" b="1" dirty="0" smtClean="0">
                <a:solidFill>
                  <a:schemeClr val="accent1"/>
                </a:solidFill>
              </a:rPr>
              <a:t>الغالب</a:t>
            </a:r>
            <a:r>
              <a:rPr lang="ar-SA" sz="3600" b="1" dirty="0" smtClean="0"/>
              <a:t> </a:t>
            </a:r>
            <a:r>
              <a:rPr lang="ar-SA" sz="3600" b="1" dirty="0"/>
              <a:t>أن مؤلفيها رتبوها </a:t>
            </a:r>
            <a:r>
              <a:rPr lang="ar-SA" sz="3600" b="1" dirty="0">
                <a:solidFill>
                  <a:schemeClr val="accent1"/>
                </a:solidFill>
              </a:rPr>
              <a:t>على مسانيد الصحابة</a:t>
            </a:r>
            <a:r>
              <a:rPr lang="ar-SA" sz="3600" b="1" dirty="0" smtClean="0"/>
              <a:t>، مرتبين </a:t>
            </a:r>
            <a:r>
              <a:rPr lang="ar-SA" sz="3600" b="1" dirty="0"/>
              <a:t>أسماءهم على حروف </a:t>
            </a:r>
            <a:r>
              <a:rPr lang="ar-SA" sz="3600" b="1" dirty="0" smtClean="0"/>
              <a:t>المعجم</a:t>
            </a:r>
            <a:r>
              <a:rPr lang="ar-SA" sz="3600" b="1" dirty="0"/>
              <a:t>.</a:t>
            </a:r>
            <a:endParaRPr lang="ar-SA" sz="3600" b="1" dirty="0" smtClean="0"/>
          </a:p>
          <a:p>
            <a:pPr algn="justLow"/>
            <a:r>
              <a:rPr lang="ar-SA" sz="3600" b="1" dirty="0" smtClean="0"/>
              <a:t>أي: </a:t>
            </a:r>
            <a:r>
              <a:rPr lang="ar-SA" sz="3600" b="1" dirty="0"/>
              <a:t>يبدؤون بأحاديث الصحابي الذي أول اسمه ألف</a:t>
            </a:r>
            <a:r>
              <a:rPr lang="ar-SA" sz="3600" b="1" dirty="0" smtClean="0"/>
              <a:t>، ثم </a:t>
            </a:r>
            <a:r>
              <a:rPr lang="ar-SA" sz="3600" b="1" dirty="0"/>
              <a:t>باء وهكذا. </a:t>
            </a:r>
            <a:endParaRPr lang="ar-SA" sz="3600" b="1" dirty="0" smtClean="0"/>
          </a:p>
          <a:p>
            <a:pPr algn="justLow"/>
            <a:r>
              <a:rPr lang="ar-SA" sz="3600" b="1" dirty="0" smtClean="0"/>
              <a:t>وربما </a:t>
            </a:r>
            <a:r>
              <a:rPr lang="ar-SA" sz="3600" b="1" dirty="0"/>
              <a:t>رتبها بعضهم </a:t>
            </a:r>
            <a:r>
              <a:rPr lang="ar-SA" sz="3600" b="1" dirty="0" smtClean="0">
                <a:solidFill>
                  <a:schemeClr val="accent1"/>
                </a:solidFill>
              </a:rPr>
              <a:t>على </a:t>
            </a:r>
            <a:r>
              <a:rPr lang="ar-SA" sz="3600" b="1" dirty="0">
                <a:solidFill>
                  <a:schemeClr val="accent1"/>
                </a:solidFill>
              </a:rPr>
              <a:t>الحروف بالنسبة لأول </a:t>
            </a:r>
            <a:r>
              <a:rPr lang="ar-SA" sz="3600" b="1" dirty="0" smtClean="0">
                <a:solidFill>
                  <a:schemeClr val="accent1"/>
                </a:solidFill>
              </a:rPr>
              <a:t>المتن - </a:t>
            </a:r>
            <a:r>
              <a:rPr lang="ar-SA" sz="3600" b="1" dirty="0">
                <a:solidFill>
                  <a:schemeClr val="accent1"/>
                </a:solidFill>
              </a:rPr>
              <a:t>وهو قليل </a:t>
            </a:r>
            <a:r>
              <a:rPr lang="ar-SA" sz="3600" b="1" dirty="0" smtClean="0">
                <a:solidFill>
                  <a:schemeClr val="accent1"/>
                </a:solidFill>
              </a:rPr>
              <a:t>-</a:t>
            </a:r>
            <a:r>
              <a:rPr lang="ar-SA" sz="3600" b="1" dirty="0" smtClean="0"/>
              <a:t>؛ </a:t>
            </a:r>
          </a:p>
          <a:p>
            <a:pPr algn="justLow"/>
            <a:r>
              <a:rPr lang="ar-SA" sz="3600" b="1" dirty="0" smtClean="0"/>
              <a:t>كما </a:t>
            </a:r>
            <a:r>
              <a:rPr lang="ar-SA" sz="3600" b="1" dirty="0"/>
              <a:t>فعل أبو الفضل ابن طاهر في </a:t>
            </a:r>
            <a:r>
              <a:rPr lang="ar-SA" sz="3600" b="1" dirty="0" smtClean="0"/>
              <a:t>كتابه: </a:t>
            </a:r>
            <a:r>
              <a:rPr lang="ar-SA" sz="3600" b="1" dirty="0"/>
              <a:t>"أطراف الغرائب والأفراد" </a:t>
            </a:r>
            <a:r>
              <a:rPr lang="ar-SA" sz="3600" b="1" dirty="0" err="1"/>
              <a:t>للدارقطني</a:t>
            </a:r>
            <a:r>
              <a:rPr lang="ar-SA" sz="3600" b="1" dirty="0"/>
              <a:t>؛ </a:t>
            </a:r>
            <a:r>
              <a:rPr lang="ar-SA" sz="3600" b="1" dirty="0" smtClean="0"/>
              <a:t>وكذلك </a:t>
            </a:r>
            <a:r>
              <a:rPr lang="ar-SA" sz="3600" b="1" dirty="0"/>
              <a:t>فعل الحافظ محمد بن علي الحسينيّ في </a:t>
            </a:r>
            <a:r>
              <a:rPr lang="ar-SA" sz="3600" b="1" dirty="0" smtClean="0"/>
              <a:t>كتابه: </a:t>
            </a:r>
            <a:r>
              <a:rPr lang="ar-SA" sz="3600" b="1" dirty="0"/>
              <a:t>"الكشاف في معرفة الأطراف".</a:t>
            </a:r>
          </a:p>
        </p:txBody>
      </p:sp>
    </p:spTree>
    <p:extLst>
      <p:ext uri="{BB962C8B-B14F-4D97-AF65-F5344CB8AC3E}">
        <p14:creationId xmlns:p14="http://schemas.microsoft.com/office/powerpoint/2010/main" val="12113963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4- عدد كتب </a:t>
            </a:r>
            <a:r>
              <a:rPr lang="ar-SA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الأطراف: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200" b="1" dirty="0"/>
              <a:t>كتب الأطراف كثيرة</a:t>
            </a:r>
            <a:r>
              <a:rPr lang="ar-SA" sz="3200" b="1" dirty="0" smtClean="0"/>
              <a:t>، ومن </a:t>
            </a:r>
            <a:r>
              <a:rPr lang="ar-SA" sz="3200" b="1" dirty="0"/>
              <a:t>أشهرها: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</a:t>
            </a:r>
            <a:r>
              <a:rPr lang="ar-SA" sz="3200" b="1" dirty="0">
                <a:solidFill>
                  <a:schemeClr val="accent1"/>
                </a:solidFill>
              </a:rPr>
              <a:t>"أطراف الصحيحين" لأبي مسعود الدمشقيّ</a:t>
            </a:r>
            <a:r>
              <a:rPr lang="ar-SA" sz="3200" b="1" dirty="0"/>
              <a:t> </a:t>
            </a:r>
            <a:r>
              <a:rPr lang="ar-SA" sz="3200" b="1" dirty="0" smtClean="0"/>
              <a:t>إبراهيم </a:t>
            </a:r>
            <a:r>
              <a:rPr lang="ar-SA" sz="3200" b="1" dirty="0"/>
              <a:t>بن </a:t>
            </a:r>
            <a:r>
              <a:rPr lang="ar-SA" sz="3200" b="1" dirty="0" smtClean="0"/>
              <a:t>محمد، المتوفى </a:t>
            </a:r>
            <a:r>
              <a:rPr lang="ar-SA" sz="3200" b="1" dirty="0"/>
              <a:t>سنة 401هـ.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2- </a:t>
            </a:r>
            <a:r>
              <a:rPr lang="ar-SA" sz="3200" b="1" dirty="0">
                <a:solidFill>
                  <a:schemeClr val="accent1"/>
                </a:solidFill>
              </a:rPr>
              <a:t>"أطراف الصحيحين" </a:t>
            </a:r>
            <a:r>
              <a:rPr lang="ar-SA" sz="3200" b="1" dirty="0" smtClean="0">
                <a:solidFill>
                  <a:schemeClr val="accent1"/>
                </a:solidFill>
              </a:rPr>
              <a:t>للواسطيّ </a:t>
            </a:r>
            <a:r>
              <a:rPr lang="ar-SA" sz="3200" b="1" dirty="0" smtClean="0"/>
              <a:t>أبي </a:t>
            </a:r>
            <a:r>
              <a:rPr lang="ar-SA" sz="3200" b="1" dirty="0"/>
              <a:t>محمد خلف بن </a:t>
            </a:r>
            <a:r>
              <a:rPr lang="ar-SA" sz="3200" b="1" dirty="0" smtClean="0"/>
              <a:t>محمد، </a:t>
            </a:r>
            <a:r>
              <a:rPr lang="ar-SA" sz="3200" b="1" dirty="0"/>
              <a:t>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401 هـ أيضا.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3- </a:t>
            </a:r>
            <a:r>
              <a:rPr lang="ar-SA" sz="3200" b="1" dirty="0">
                <a:solidFill>
                  <a:schemeClr val="accent1"/>
                </a:solidFill>
              </a:rPr>
              <a:t>"الإشراف على معرفة الأطراف</a:t>
            </a:r>
            <a:r>
              <a:rPr lang="ar-SA" sz="3200" b="1" dirty="0" smtClean="0">
                <a:solidFill>
                  <a:schemeClr val="accent1"/>
                </a:solidFill>
              </a:rPr>
              <a:t>" - </a:t>
            </a:r>
            <a:r>
              <a:rPr lang="ar-SA" sz="3200" b="1" dirty="0"/>
              <a:t>أي أطراف السنن </a:t>
            </a:r>
            <a:r>
              <a:rPr lang="ar-SA" sz="3200" b="1" dirty="0" smtClean="0"/>
              <a:t>الأربعة - </a:t>
            </a:r>
            <a:r>
              <a:rPr lang="ar-SA" sz="3200" b="1" dirty="0" smtClean="0">
                <a:solidFill>
                  <a:schemeClr val="accent1"/>
                </a:solidFill>
              </a:rPr>
              <a:t>لابن </a:t>
            </a:r>
            <a:r>
              <a:rPr lang="ar-SA" sz="3200" b="1" dirty="0">
                <a:solidFill>
                  <a:schemeClr val="accent1"/>
                </a:solidFill>
              </a:rPr>
              <a:t>عساكر</a:t>
            </a:r>
            <a:r>
              <a:rPr lang="ar-SA" sz="3200" b="1" dirty="0"/>
              <a:t> </a:t>
            </a:r>
            <a:r>
              <a:rPr lang="ar-SA" sz="3200" b="1" dirty="0" smtClean="0"/>
              <a:t>أبي </a:t>
            </a:r>
            <a:r>
              <a:rPr lang="ar-SA" sz="3200" b="1" dirty="0"/>
              <a:t>القاسم عليّ بن الحسن </a:t>
            </a:r>
            <a:r>
              <a:rPr lang="ar-SA" sz="3200" b="1" dirty="0" smtClean="0"/>
              <a:t>الدمشقي </a:t>
            </a:r>
            <a:r>
              <a:rPr lang="ar-SA" sz="3200" b="1" dirty="0"/>
              <a:t>، 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571هـ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288393303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4- </a:t>
            </a:r>
            <a:r>
              <a:rPr lang="ar-SA" sz="3200" b="1" dirty="0">
                <a:solidFill>
                  <a:schemeClr val="accent1"/>
                </a:solidFill>
              </a:rPr>
              <a:t>"تحفة الأشراف بمعرفة الأطراف</a:t>
            </a:r>
            <a:r>
              <a:rPr lang="ar-SA" sz="3200" b="1" dirty="0" smtClean="0">
                <a:solidFill>
                  <a:schemeClr val="accent1"/>
                </a:solidFill>
              </a:rPr>
              <a:t>" </a:t>
            </a:r>
            <a:r>
              <a:rPr lang="ar-SA" sz="3200" b="1" dirty="0" smtClean="0"/>
              <a:t>- أي </a:t>
            </a:r>
            <a:r>
              <a:rPr lang="ar-SA" sz="3200" b="1" dirty="0"/>
              <a:t>أطراف الكتب الستة </a:t>
            </a:r>
            <a:r>
              <a:rPr lang="ar-SA" sz="3200" b="1" dirty="0" smtClean="0"/>
              <a:t>- </a:t>
            </a:r>
            <a:r>
              <a:rPr lang="ar-SA" sz="3200" b="1" dirty="0" smtClean="0">
                <a:solidFill>
                  <a:schemeClr val="accent1"/>
                </a:solidFill>
              </a:rPr>
              <a:t>للمِزِّيّ </a:t>
            </a:r>
            <a:r>
              <a:rPr lang="ar-SA" sz="3200" b="1" dirty="0" smtClean="0"/>
              <a:t>أبي </a:t>
            </a:r>
            <a:r>
              <a:rPr lang="ar-SA" sz="3200" b="1" dirty="0"/>
              <a:t>الحجاج يوسف بن عبد </a:t>
            </a:r>
            <a:r>
              <a:rPr lang="ar-SA" sz="3200" b="1" dirty="0" smtClean="0"/>
              <a:t>الرحمن، </a:t>
            </a:r>
            <a:r>
              <a:rPr lang="ar-SA" sz="3200" b="1" dirty="0"/>
              <a:t>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742 هـ.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5- </a:t>
            </a:r>
            <a:r>
              <a:rPr lang="ar-SA" sz="3200" b="1" dirty="0">
                <a:solidFill>
                  <a:schemeClr val="accent1"/>
                </a:solidFill>
              </a:rPr>
              <a:t>"إتحاف المهرة بأطراف العشرة" </a:t>
            </a:r>
            <a:r>
              <a:rPr lang="ar-SA" sz="3200" b="1" dirty="0" smtClean="0">
                <a:solidFill>
                  <a:schemeClr val="accent1"/>
                </a:solidFill>
              </a:rPr>
              <a:t>لابن </a:t>
            </a:r>
            <a:r>
              <a:rPr lang="ar-SA" sz="3200" b="1" dirty="0">
                <a:solidFill>
                  <a:schemeClr val="accent1"/>
                </a:solidFill>
              </a:rPr>
              <a:t>حجر العسقلانيّ </a:t>
            </a:r>
            <a:r>
              <a:rPr lang="ar-SA" sz="3200" b="1" dirty="0" smtClean="0"/>
              <a:t>أحمد </a:t>
            </a:r>
            <a:r>
              <a:rPr lang="ar-SA" sz="3200" b="1" dirty="0"/>
              <a:t>بن </a:t>
            </a:r>
            <a:r>
              <a:rPr lang="ar-SA" sz="3200" b="1" dirty="0" smtClean="0"/>
              <a:t>عليّ، </a:t>
            </a:r>
            <a:r>
              <a:rPr lang="ar-SA" sz="3200" b="1" dirty="0"/>
              <a:t>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852 هـ.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6- "</a:t>
            </a:r>
            <a:r>
              <a:rPr lang="ar-SA" sz="3200" b="1" dirty="0">
                <a:solidFill>
                  <a:schemeClr val="accent1"/>
                </a:solidFill>
              </a:rPr>
              <a:t>أطراف المسانيد العشرة" </a:t>
            </a:r>
            <a:r>
              <a:rPr lang="ar-SA" sz="3200" b="1" dirty="0" smtClean="0">
                <a:solidFill>
                  <a:schemeClr val="accent1"/>
                </a:solidFill>
              </a:rPr>
              <a:t>للبوصيري</a:t>
            </a:r>
            <a:r>
              <a:rPr lang="ar-SA" sz="3200" b="1" dirty="0" smtClean="0"/>
              <a:t> أبي </a:t>
            </a:r>
            <a:r>
              <a:rPr lang="ar-SA" sz="3200" b="1" dirty="0"/>
              <a:t>العباس أحمد بن محمد </a:t>
            </a:r>
            <a:r>
              <a:rPr lang="ar-SA" sz="3200" b="1" dirty="0" smtClean="0"/>
              <a:t>، </a:t>
            </a:r>
            <a:r>
              <a:rPr lang="ar-SA" sz="3200" b="1" dirty="0"/>
              <a:t>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840 هـ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7-</a:t>
            </a:r>
            <a:r>
              <a:rPr lang="ar-SA" sz="3200" b="1" dirty="0">
                <a:solidFill>
                  <a:schemeClr val="accent1"/>
                </a:solidFill>
              </a:rPr>
              <a:t>"ذخائر المواريث في الدلالة على مواضيع الحديث" لعبد الغني النابلسي </a:t>
            </a:r>
            <a:r>
              <a:rPr lang="ar-SA" sz="3200" b="1" dirty="0"/>
              <a:t>، المتوفى </a:t>
            </a:r>
            <a:r>
              <a:rPr lang="ar-SA" sz="3200" b="1" dirty="0" smtClean="0"/>
              <a:t>سنة </a:t>
            </a:r>
            <a:r>
              <a:rPr lang="ar-SA" sz="3200" b="1" dirty="0"/>
              <a:t>1143 هـ.</a:t>
            </a:r>
          </a:p>
          <a:p>
            <a:pPr algn="justLow"/>
            <a:endParaRPr lang="ar-SA" sz="3200" b="1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6047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908720"/>
            <a:ext cx="81369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5- فوائد كتب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الأطراف: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200" b="1" dirty="0" smtClean="0"/>
              <a:t>لكتب </a:t>
            </a:r>
            <a:r>
              <a:rPr lang="ar-SA" sz="3200" b="1" dirty="0"/>
              <a:t>الأطراف فوائد متعددة </a:t>
            </a:r>
            <a:r>
              <a:rPr lang="ar-SA" sz="3200" b="1" dirty="0" smtClean="0"/>
              <a:t>، أشهرها </a:t>
            </a:r>
            <a:r>
              <a:rPr lang="ar-SA" sz="3200" b="1" dirty="0"/>
              <a:t>ما يلي: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</a:t>
            </a:r>
            <a:r>
              <a:rPr lang="ar-SA" sz="3200" b="1" dirty="0">
                <a:solidFill>
                  <a:schemeClr val="accent1"/>
                </a:solidFill>
              </a:rPr>
              <a:t>معرفة أسانيد الحديث المختلفة مجتمعة في مكان واحد</a:t>
            </a:r>
            <a:r>
              <a:rPr lang="ar-SA" sz="3200" b="1" dirty="0" smtClean="0">
                <a:solidFill>
                  <a:schemeClr val="accent1"/>
                </a:solidFill>
              </a:rPr>
              <a:t>.</a:t>
            </a:r>
          </a:p>
          <a:p>
            <a:pPr algn="justLow"/>
            <a:r>
              <a:rPr lang="ar-SA" sz="3200" b="1" dirty="0" smtClean="0"/>
              <a:t>وبالتالي </a:t>
            </a:r>
            <a:r>
              <a:rPr lang="ar-SA" sz="3200" b="1" dirty="0"/>
              <a:t>معرفة ما إذا كان الحديث </a:t>
            </a:r>
            <a:r>
              <a:rPr lang="ar-SA" sz="3200" b="1" dirty="0" smtClean="0"/>
              <a:t>غريبًا، أو عزيزًا، أو مشهورًا</a:t>
            </a:r>
            <a:r>
              <a:rPr lang="ar-SA" sz="3200" b="1" dirty="0"/>
              <a:t>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2- </a:t>
            </a:r>
            <a:r>
              <a:rPr lang="ar-SA" sz="3200" b="1" dirty="0">
                <a:solidFill>
                  <a:schemeClr val="accent1"/>
                </a:solidFill>
              </a:rPr>
              <a:t>معرفة من أخرج الحديث من أصحاب المصنفات الأصول في </a:t>
            </a:r>
            <a:r>
              <a:rPr lang="ar-SA" sz="3200" b="1" dirty="0" smtClean="0">
                <a:solidFill>
                  <a:schemeClr val="accent1"/>
                </a:solidFill>
              </a:rPr>
              <a:t>الحديث، </a:t>
            </a:r>
            <a:r>
              <a:rPr lang="ar-SA" sz="3200" b="1" dirty="0">
                <a:solidFill>
                  <a:schemeClr val="accent1"/>
                </a:solidFill>
              </a:rPr>
              <a:t>والباب الذي أخرجوه فيه.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3- </a:t>
            </a:r>
            <a:r>
              <a:rPr lang="ar-SA" sz="3200" b="1" dirty="0">
                <a:solidFill>
                  <a:schemeClr val="accent1"/>
                </a:solidFill>
              </a:rPr>
              <a:t>معرفة عدد أحاديث كل صحابيّ في الكتب التي </a:t>
            </a:r>
            <a:r>
              <a:rPr lang="ar-SA" sz="3200" b="1" dirty="0" smtClean="0">
                <a:solidFill>
                  <a:schemeClr val="accent1"/>
                </a:solidFill>
              </a:rPr>
              <a:t>عُمل </a:t>
            </a:r>
            <a:r>
              <a:rPr lang="ar-SA" sz="3200" b="1" dirty="0">
                <a:solidFill>
                  <a:schemeClr val="accent1"/>
                </a:solidFill>
              </a:rPr>
              <a:t>عليها كتاب الأطراف.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736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1605" y="682336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- تنبيه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: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">
              <a:defRPr/>
            </a:pPr>
            <a:r>
              <a:rPr lang="ar-SA" sz="3200" b="1" dirty="0"/>
              <a:t>ينبغي أن يعلم أن </a:t>
            </a:r>
            <a:r>
              <a:rPr lang="ar-SA" sz="3200" b="1" dirty="0">
                <a:solidFill>
                  <a:schemeClr val="accent1"/>
                </a:solidFill>
              </a:rPr>
              <a:t>كتب الأطراف لا </a:t>
            </a:r>
            <a:r>
              <a:rPr lang="ar-SA" sz="3200" b="1" dirty="0" smtClean="0">
                <a:solidFill>
                  <a:schemeClr val="accent1"/>
                </a:solidFill>
              </a:rPr>
              <a:t>تعطينا </a:t>
            </a:r>
            <a:r>
              <a:rPr lang="ar-SA" sz="3200" b="1" dirty="0">
                <a:solidFill>
                  <a:schemeClr val="accent1"/>
                </a:solidFill>
              </a:rPr>
              <a:t>متن الحديث كاملا </a:t>
            </a:r>
            <a:r>
              <a:rPr lang="ar-SA" sz="3200" b="1" dirty="0"/>
              <a:t>كما هو واضح. </a:t>
            </a:r>
            <a:endParaRPr lang="ar-SA" sz="3200" b="1" dirty="0" smtClean="0"/>
          </a:p>
          <a:p>
            <a:pPr algn="just">
              <a:defRPr/>
            </a:pPr>
            <a:r>
              <a:rPr lang="ar-SA" sz="3200" b="1" dirty="0" smtClean="0"/>
              <a:t>كما </a:t>
            </a:r>
            <a:r>
              <a:rPr lang="ar-SA" sz="3200" b="1" dirty="0"/>
              <a:t>أنها </a:t>
            </a:r>
            <a:r>
              <a:rPr lang="ar-SA" sz="3200" b="1" dirty="0">
                <a:solidFill>
                  <a:schemeClr val="accent1"/>
                </a:solidFill>
              </a:rPr>
              <a:t>لا </a:t>
            </a:r>
            <a:r>
              <a:rPr lang="ar-SA" sz="3200" b="1" dirty="0" smtClean="0">
                <a:solidFill>
                  <a:schemeClr val="accent1"/>
                </a:solidFill>
              </a:rPr>
              <a:t>تعطينا </a:t>
            </a:r>
            <a:r>
              <a:rPr lang="ar-SA" sz="3200" b="1" dirty="0">
                <a:solidFill>
                  <a:schemeClr val="accent1"/>
                </a:solidFill>
              </a:rPr>
              <a:t>لفظ الحديث ذاته </a:t>
            </a:r>
            <a:r>
              <a:rPr lang="ar-SA" sz="3200" b="1" dirty="0"/>
              <a:t>في الكتب التي يشملها كتاب الأطراف. </a:t>
            </a:r>
            <a:endParaRPr lang="ar-SA" sz="3200" b="1" dirty="0" smtClean="0"/>
          </a:p>
          <a:p>
            <a:pPr algn="just">
              <a:defRPr/>
            </a:pPr>
            <a:r>
              <a:rPr lang="ar-SA" sz="3200" b="1" dirty="0" smtClean="0"/>
              <a:t>وإنما </a:t>
            </a:r>
            <a:r>
              <a:rPr lang="ar-SA" sz="3200" b="1" dirty="0">
                <a:solidFill>
                  <a:srgbClr val="00B050"/>
                </a:solidFill>
              </a:rPr>
              <a:t>تعطينا </a:t>
            </a:r>
            <a:r>
              <a:rPr lang="ar-SA" sz="3200" b="1" dirty="0" smtClean="0">
                <a:solidFill>
                  <a:srgbClr val="00B050"/>
                </a:solidFill>
              </a:rPr>
              <a:t>المعنى </a:t>
            </a:r>
            <a:r>
              <a:rPr lang="ar-SA" sz="3200" b="1" dirty="0">
                <a:solidFill>
                  <a:srgbClr val="00B050"/>
                </a:solidFill>
              </a:rPr>
              <a:t>الموجود في تلك الكتب</a:t>
            </a:r>
            <a:r>
              <a:rPr lang="ar-SA" sz="3200" b="1" dirty="0" smtClean="0">
                <a:solidFill>
                  <a:srgbClr val="00B050"/>
                </a:solidFill>
              </a:rPr>
              <a:t>.</a:t>
            </a:r>
          </a:p>
          <a:p>
            <a:pPr algn="just">
              <a:defRPr/>
            </a:pPr>
            <a:r>
              <a:rPr lang="ar-SA" sz="3200" b="1" dirty="0" smtClean="0"/>
              <a:t>وعلى </a:t>
            </a:r>
            <a:r>
              <a:rPr lang="ar-SA" sz="3200" b="1" dirty="0"/>
              <a:t>المراجع الذي يريد متن الحديث كاملا باللفظ نفسه أن يرجع إلى المصادر التي أشارت إليها كتب الأطراف. </a:t>
            </a:r>
            <a:endParaRPr lang="ar-SA" sz="3200" b="1" dirty="0" smtClean="0"/>
          </a:p>
          <a:p>
            <a:pPr algn="just">
              <a:defRPr/>
            </a:pPr>
            <a:r>
              <a:rPr lang="ar-SA" sz="3200" b="1" dirty="0" smtClean="0">
                <a:solidFill>
                  <a:schemeClr val="accent1"/>
                </a:solidFill>
              </a:rPr>
              <a:t>فكتب </a:t>
            </a:r>
            <a:r>
              <a:rPr lang="ar-SA" sz="3200" b="1" dirty="0">
                <a:solidFill>
                  <a:schemeClr val="accent1"/>
                </a:solidFill>
              </a:rPr>
              <a:t>الأطراف - </a:t>
            </a:r>
            <a:r>
              <a:rPr lang="ar-SA" sz="3200" b="1" dirty="0" smtClean="0">
                <a:solidFill>
                  <a:schemeClr val="accent1"/>
                </a:solidFill>
              </a:rPr>
              <a:t>إذن - بمثابة </a:t>
            </a:r>
            <a:r>
              <a:rPr lang="ar-SA" sz="3200" b="1" dirty="0">
                <a:solidFill>
                  <a:schemeClr val="accent1"/>
                </a:solidFill>
              </a:rPr>
              <a:t>دليل على مكان وجود تلك الأحاديث</a:t>
            </a:r>
            <a:r>
              <a:rPr lang="ar-SA" sz="3200" b="1" dirty="0" smtClean="0">
                <a:solidFill>
                  <a:schemeClr val="accent1"/>
                </a:solidFill>
              </a:rPr>
              <a:t>، </a:t>
            </a:r>
            <a:r>
              <a:rPr lang="ar-SA" sz="3200" b="1" dirty="0" smtClean="0"/>
              <a:t>وليست </a:t>
            </a:r>
            <a:r>
              <a:rPr lang="ar-SA" sz="3200" b="1" dirty="0"/>
              <a:t>كالمسانيد التي تعطيك الحديث كاملا</a:t>
            </a:r>
            <a:r>
              <a:rPr lang="ar-SA" sz="3200" b="1" dirty="0" smtClean="0"/>
              <a:t>، ولا </a:t>
            </a:r>
            <a:r>
              <a:rPr lang="ar-SA" sz="3200" b="1" dirty="0"/>
              <a:t>تحوجك للرجوع إلى مصدر آخر.</a:t>
            </a:r>
            <a:endParaRPr lang="en-US" sz="3200" dirty="0"/>
          </a:p>
          <a:p>
            <a:pPr marL="457200" indent="-457200" algn="just">
              <a:buFontTx/>
              <a:buChar char="-"/>
              <a:defRPr/>
            </a:pP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03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3945" y="908720"/>
            <a:ext cx="79928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6- من نماذج كتب الأطراف:</a:t>
            </a:r>
          </a:p>
          <a:p>
            <a:pPr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أ-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كتاب: «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تحفة الأشراف بمعرفة الأطراف» .</a:t>
            </a:r>
          </a:p>
          <a:p>
            <a:pPr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Times New Roman" pitchFamily="18" charset="0"/>
                <a:sym typeface="Wingdings" pitchFamily="2" charset="2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Times New Roman" pitchFamily="18" charset="0"/>
                <a:sym typeface="Wingdings" pitchFamily="2" charset="2"/>
              </a:rPr>
              <a:t> ب-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كتاب: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ea typeface="Times New Roman" pitchFamily="18" charset="0"/>
                <a:sym typeface="Wingdings" pitchFamily="2" charset="2"/>
              </a:rPr>
              <a:t>«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ذخائر المواريث في الدلالة على مواضع الحديث» .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3571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881336"/>
            <a:ext cx="7632848" cy="5644008"/>
          </a:xfrm>
        </p:spPr>
        <p:txBody>
          <a:bodyPr>
            <a:normAutofit lnSpcReduction="10000"/>
          </a:bodyPr>
          <a:lstStyle/>
          <a:p>
            <a:pPr algn="ctr"/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 أ- </a:t>
            </a: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كتاب: 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«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تحفة </a:t>
            </a: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الأشراف 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بمعرفة الأطراف»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sym typeface="Wingdings" pitchFamily="2" charset="2"/>
            </a:endParaRPr>
          </a:p>
          <a:p>
            <a:r>
              <a:rPr lang="ar-SA" sz="1800" b="1" dirty="0"/>
              <a:t>وفيه: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1- مصنفه.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الغرض الأساسي من تصنيفه. 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3- موضوعه.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4- رموزه.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5- ترتيبه.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6- تكرار الحديث وسببه.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7- ترتيب سياق الأحاديث فيه.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8- الغاية من المراجعة فيه.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9- طريقة إيراد الحديث فيه.</a:t>
            </a:r>
          </a:p>
          <a:p>
            <a:pPr marL="742950" indent="-742950" algn="just">
              <a:defRPr/>
            </a:pPr>
            <a:r>
              <a:rPr lang="ar-S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10- نموذج منه.</a:t>
            </a:r>
          </a:p>
          <a:p>
            <a:pPr marL="742950" indent="-742950" algn="just">
              <a:defRPr/>
            </a:pPr>
            <a:endParaRPr lang="ar-SA" sz="2000" b="1" dirty="0">
              <a:ea typeface="Times New Roman" pitchFamily="18" charset="0"/>
            </a:endParaRPr>
          </a:p>
          <a:p>
            <a:pPr algn="just">
              <a:defRPr/>
            </a:pP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147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20688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1-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مصنفه: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ea typeface="Times New Roman" pitchFamily="18" charset="0"/>
              </a:rPr>
              <a:t>       الحافظ </a:t>
            </a:r>
            <a:r>
              <a:rPr lang="ar-SA" sz="3200" b="1" dirty="0">
                <a:ea typeface="Times New Roman" pitchFamily="18" charset="0"/>
              </a:rPr>
              <a:t>جمال الدين </a:t>
            </a:r>
            <a:r>
              <a:rPr lang="ar-SA" sz="3200" b="1" dirty="0" smtClean="0">
                <a:ea typeface="Times New Roman" pitchFamily="18" charset="0"/>
              </a:rPr>
              <a:t>، أبو الحجاج ، يوسف </a:t>
            </a:r>
            <a:r>
              <a:rPr lang="ar-SA" sz="3200" b="1" dirty="0">
                <a:ea typeface="Times New Roman" pitchFamily="18" charset="0"/>
              </a:rPr>
              <a:t>بن عبد الرحمن </a:t>
            </a:r>
            <a:r>
              <a:rPr lang="ar-SA" sz="3200" b="1" dirty="0" smtClean="0">
                <a:ea typeface="Times New Roman" pitchFamily="18" charset="0"/>
              </a:rPr>
              <a:t>المزي (ت742هـ).</a:t>
            </a:r>
          </a:p>
          <a:p>
            <a:pPr marL="742950" indent="-742950" algn="just">
              <a:defRPr/>
            </a:pPr>
            <a:r>
              <a:rPr lang="ar-SA" sz="3200" b="1" dirty="0" smtClean="0"/>
              <a:t>       اشتهر بنسبته: (المزي) </a:t>
            </a:r>
            <a:r>
              <a:rPr lang="ar-SA" sz="3200" b="1" dirty="0"/>
              <a:t>بكسر الميم وتشديد الزاي المكسورة ، نسبة إلي قرية كبيرة من قرى دمشق </a:t>
            </a:r>
            <a:r>
              <a:rPr lang="ar-SA" sz="3200" b="1" dirty="0" smtClean="0"/>
              <a:t>.</a:t>
            </a:r>
            <a:endParaRPr lang="ar-SA" sz="3200" b="1" dirty="0">
              <a:ea typeface="Times New Roman" pitchFamily="18" charset="0"/>
            </a:endParaRP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2- الغرض الأساسي من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تصنيفه:</a:t>
            </a:r>
          </a:p>
          <a:p>
            <a:pPr marL="742950" indent="-742950" algn="just">
              <a:defRPr/>
            </a:pPr>
            <a:r>
              <a:rPr lang="ar-SA" sz="3200" b="1" dirty="0" smtClean="0"/>
              <a:t>       جمع </a:t>
            </a:r>
            <a:r>
              <a:rPr lang="ar-SA" sz="3200" b="1" dirty="0"/>
              <a:t>أحاديث الكتب الستة وبعض ملحقاتها </a:t>
            </a:r>
            <a:r>
              <a:rPr lang="ar-SA" sz="3200" b="1" dirty="0" smtClean="0"/>
              <a:t>، </a:t>
            </a:r>
          </a:p>
          <a:p>
            <a:pPr marL="742950" indent="-742950" algn="just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بطريق يسهل على </a:t>
            </a:r>
            <a:r>
              <a:rPr lang="ar-SA" sz="3200" b="1" dirty="0"/>
              <a:t>القارئ معرفة أسانيدها المختلفة </a:t>
            </a:r>
            <a:r>
              <a:rPr lang="ar-SA" sz="3200" b="1" dirty="0" smtClean="0"/>
              <a:t>،</a:t>
            </a:r>
          </a:p>
          <a:p>
            <a:pPr marL="742950" indent="-742950" algn="just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مجتمعة </a:t>
            </a:r>
            <a:r>
              <a:rPr lang="ar-SA" sz="3200" b="1" dirty="0"/>
              <a:t>في موضع واحد.</a:t>
            </a:r>
          </a:p>
          <a:p>
            <a:pPr marL="742950" indent="-742950" algn="just">
              <a:defRPr/>
            </a:pP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marL="742950" indent="-742950" algn="just">
              <a:defRPr/>
            </a:pP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128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20688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3- موضوعه:</a:t>
            </a:r>
          </a:p>
          <a:p>
            <a:pPr marL="742950" indent="-742950" algn="just">
              <a:defRPr/>
            </a:pPr>
            <a:r>
              <a:rPr lang="ar-SA" sz="3200" b="1" dirty="0"/>
              <a:t>ذكر أطراف الأحاديث التي في الكتب </a:t>
            </a:r>
            <a:r>
              <a:rPr lang="ar-SA" sz="3200" b="1" dirty="0" err="1"/>
              <a:t>الستة،وبعض</a:t>
            </a:r>
            <a:r>
              <a:rPr lang="ar-SA" sz="3200" b="1" dirty="0"/>
              <a:t> ملحقاتها:</a:t>
            </a: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وهي:</a:t>
            </a: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1- مقدمة </a:t>
            </a:r>
            <a:r>
              <a:rPr lang="ar-SA" sz="3200" b="1" dirty="0" smtClean="0">
                <a:ea typeface="Times New Roman" pitchFamily="18" charset="0"/>
              </a:rPr>
              <a:t>«صحيح مسلم».</a:t>
            </a:r>
            <a:endParaRPr lang="ar-SA" sz="3200" b="1" dirty="0">
              <a:ea typeface="Times New Roman" pitchFamily="18" charset="0"/>
            </a:endParaRP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2- </a:t>
            </a:r>
            <a:r>
              <a:rPr lang="ar-SA" sz="3200" b="1" dirty="0" smtClean="0">
                <a:ea typeface="Times New Roman" pitchFamily="18" charset="0"/>
              </a:rPr>
              <a:t>«المراسيل» : </a:t>
            </a:r>
            <a:r>
              <a:rPr lang="ar-SA" sz="3200" b="1" dirty="0">
                <a:ea typeface="Times New Roman" pitchFamily="18" charset="0"/>
              </a:rPr>
              <a:t>لأبي داود.</a:t>
            </a: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3- </a:t>
            </a:r>
            <a:r>
              <a:rPr lang="ar-SA" sz="3200" b="1" dirty="0" smtClean="0">
                <a:ea typeface="Times New Roman" pitchFamily="18" charset="0"/>
              </a:rPr>
              <a:t>«العلل الصغير» : </a:t>
            </a:r>
            <a:r>
              <a:rPr lang="ar-SA" sz="3200" b="1" dirty="0">
                <a:ea typeface="Times New Roman" pitchFamily="18" charset="0"/>
              </a:rPr>
              <a:t>للترمذي.</a:t>
            </a: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4- </a:t>
            </a:r>
            <a:r>
              <a:rPr lang="ar-SA" sz="3200" b="1" dirty="0" smtClean="0">
                <a:ea typeface="Times New Roman" pitchFamily="18" charset="0"/>
              </a:rPr>
              <a:t>«الشمائل» : </a:t>
            </a:r>
            <a:r>
              <a:rPr lang="ar-SA" sz="3200" b="1" dirty="0">
                <a:ea typeface="Times New Roman" pitchFamily="18" charset="0"/>
              </a:rPr>
              <a:t>للترمذي.</a:t>
            </a:r>
          </a:p>
          <a:p>
            <a:pPr marL="742950" indent="-742950" algn="just">
              <a:defRPr/>
            </a:pPr>
            <a:r>
              <a:rPr lang="ar-SA" sz="3200" b="1" dirty="0">
                <a:ea typeface="Times New Roman" pitchFamily="18" charset="0"/>
              </a:rPr>
              <a:t>5- </a:t>
            </a:r>
            <a:r>
              <a:rPr lang="ar-SA" sz="3200" b="1" dirty="0" smtClean="0">
                <a:ea typeface="Times New Roman" pitchFamily="18" charset="0"/>
              </a:rPr>
              <a:t>«عمل </a:t>
            </a:r>
            <a:r>
              <a:rPr lang="ar-SA" sz="3200" b="1" dirty="0">
                <a:ea typeface="Times New Roman" pitchFamily="18" charset="0"/>
              </a:rPr>
              <a:t>اليوم </a:t>
            </a:r>
            <a:r>
              <a:rPr lang="ar-SA" sz="3200" b="1" dirty="0" smtClean="0">
                <a:ea typeface="Times New Roman" pitchFamily="18" charset="0"/>
              </a:rPr>
              <a:t>والليلة» : </a:t>
            </a:r>
            <a:r>
              <a:rPr lang="ar-SA" sz="3200" b="1" dirty="0">
                <a:ea typeface="Times New Roman" pitchFamily="18" charset="0"/>
              </a:rPr>
              <a:t>للنسائي.</a:t>
            </a:r>
          </a:p>
          <a:p>
            <a:pPr marL="742950" indent="-742950" algn="just">
              <a:defRPr/>
            </a:pP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5944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79705" y="692696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4- رموزه: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خ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للبخاري</a:t>
            </a:r>
            <a:r>
              <a:rPr lang="ar-SA" sz="3200" b="1" dirty="0" smtClean="0">
                <a:ea typeface="Times New Roman" pitchFamily="18" charset="0"/>
              </a:rPr>
              <a:t>.            </a:t>
            </a: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خت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للبخاري تعليقاً.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م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لمسلم. </a:t>
            </a:r>
            <a:endParaRPr lang="ar-SA" sz="3200" b="1" dirty="0" smtClean="0">
              <a:ea typeface="Times New Roman" pitchFamily="18" charset="0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د: </a:t>
            </a:r>
            <a:r>
              <a:rPr lang="ar-SA" sz="3200" b="1" dirty="0" smtClean="0">
                <a:ea typeface="Times New Roman" pitchFamily="18" charset="0"/>
              </a:rPr>
              <a:t>لأبي داود.            </a:t>
            </a: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مد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لأبي داود في مراسيله.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ت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 smtClean="0">
                <a:ea typeface="Times New Roman" pitchFamily="18" charset="0"/>
              </a:rPr>
              <a:t>للترمذي.            </a:t>
            </a: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تم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للترمذي في الشمائل.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س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للنسائي</a:t>
            </a:r>
            <a:r>
              <a:rPr lang="ar-SA" sz="3200" b="1" dirty="0" smtClean="0">
                <a:ea typeface="Times New Roman" pitchFamily="18" charset="0"/>
              </a:rPr>
              <a:t>.           </a:t>
            </a: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سي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للنسائي في عمل اليوم والليلة.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ق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لابن ماجه.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ز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لما زاده المصنف من الكلام على الأحاديث.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ك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لما استدركه المصنف على ابن عساكر.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chemeClr val="accent1"/>
                </a:solidFill>
                <a:ea typeface="Times New Roman" pitchFamily="18" charset="0"/>
              </a:rPr>
              <a:t>ع</a:t>
            </a:r>
            <a:r>
              <a:rPr lang="ar-SA" sz="3200" b="1" dirty="0">
                <a:solidFill>
                  <a:schemeClr val="accent1"/>
                </a:solidFill>
                <a:ea typeface="Times New Roman" pitchFamily="18" charset="0"/>
              </a:rPr>
              <a:t>: </a:t>
            </a:r>
            <a:r>
              <a:rPr lang="ar-SA" sz="3200" b="1" dirty="0">
                <a:ea typeface="Times New Roman" pitchFamily="18" charset="0"/>
              </a:rPr>
              <a:t>لما رواه الستة</a:t>
            </a:r>
            <a:r>
              <a:rPr lang="ar-SA" sz="3200" b="1" dirty="0" smtClean="0">
                <a:ea typeface="Times New Roman" pitchFamily="18" charset="0"/>
              </a:rPr>
              <a:t>.</a:t>
            </a:r>
            <a:endParaRPr lang="ar-SA" sz="3200" b="1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5378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0872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ترتيبه:</a:t>
            </a:r>
          </a:p>
          <a:p>
            <a:pPr algn="justLow"/>
            <a:r>
              <a:rPr lang="ar-SA" sz="3200" b="1" dirty="0" smtClean="0"/>
              <a:t>أ- الكتاب </a:t>
            </a:r>
            <a:r>
              <a:rPr lang="ar-SA" sz="3200" b="1" dirty="0">
                <a:solidFill>
                  <a:schemeClr val="accent1"/>
                </a:solidFill>
              </a:rPr>
              <a:t>معجمٌ مرتب على تراجم أسماء الصحابة </a:t>
            </a:r>
            <a:r>
              <a:rPr lang="ar-SA" sz="3200" b="1" dirty="0"/>
              <a:t>الذين رووا الأحاديث التي اشتمل عليها الكتاب.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ب- يبدأ </a:t>
            </a:r>
            <a:r>
              <a:rPr lang="ar-SA" sz="3200" b="1" dirty="0"/>
              <a:t>الكتاب بترجمة مَنْ أول اسمه همزة مع ملاحظة الحرف الثاني منه</a:t>
            </a:r>
            <a:r>
              <a:rPr lang="ar-SA" sz="3200" b="1" dirty="0" smtClean="0"/>
              <a:t>.. </a:t>
            </a:r>
            <a:r>
              <a:rPr lang="ar-SA" sz="3200" b="1" dirty="0"/>
              <a:t>وهكذا </a:t>
            </a:r>
            <a:r>
              <a:rPr lang="ar-SA" sz="3200" b="1" dirty="0">
                <a:solidFill>
                  <a:schemeClr val="accent1"/>
                </a:solidFill>
              </a:rPr>
              <a:t>مثل ترتيب الكلمات في </a:t>
            </a:r>
            <a:r>
              <a:rPr lang="ar-SA" sz="3200" b="1" dirty="0" smtClean="0">
                <a:solidFill>
                  <a:schemeClr val="accent1"/>
                </a:solidFill>
              </a:rPr>
              <a:t>معاجم اللغة.</a:t>
            </a:r>
            <a:r>
              <a:rPr lang="ar-SA" sz="3200" b="1" dirty="0" smtClean="0"/>
              <a:t> </a:t>
            </a:r>
          </a:p>
          <a:p>
            <a:pPr algn="justLow"/>
            <a:r>
              <a:rPr lang="ar-SA" sz="3200" b="1" dirty="0" smtClean="0"/>
              <a:t>لذلك </a:t>
            </a:r>
            <a:r>
              <a:rPr lang="ar-SA" sz="3200" b="1" dirty="0"/>
              <a:t>نرى أول مسند في هذا الكتاب هو مسند أبيض بن </a:t>
            </a:r>
            <a:r>
              <a:rPr lang="ar-SA" sz="3200" b="1" dirty="0" smtClean="0"/>
              <a:t>حَمَّال.</a:t>
            </a:r>
          </a:p>
          <a:p>
            <a:pPr algn="justLow"/>
            <a:r>
              <a:rPr lang="ar-SA" sz="3200" b="1" dirty="0"/>
              <a:t>هذا هو الترتيب العام </a:t>
            </a:r>
            <a:r>
              <a:rPr lang="ar-SA" sz="3200" b="1" dirty="0" smtClean="0"/>
              <a:t>للكتاب.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4875110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9430" y="90872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وقد </a:t>
            </a:r>
            <a:r>
              <a:rPr lang="ar-SA" sz="3200" b="1" dirty="0"/>
              <a:t>بلغت مسانيد الصحابة فيه 905 مسندا</a:t>
            </a:r>
            <a:r>
              <a:rPr lang="ar-SA" sz="3200" b="1" dirty="0" smtClean="0"/>
              <a:t>، وبلغت </a:t>
            </a:r>
            <a:r>
              <a:rPr lang="ar-SA" sz="3200" b="1" dirty="0"/>
              <a:t>مسانيد المراسيل المنسوبة إلى أئمة التابعين ومن بعدهم 400 مسندا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وبهذه </a:t>
            </a:r>
            <a:r>
              <a:rPr lang="ar-SA" sz="3200" b="1" dirty="0"/>
              <a:t>الطريقة يُعرف عدد أحاديث كل صحابي على حدة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/>
              <a:t>ج- </a:t>
            </a:r>
            <a:r>
              <a:rPr lang="ar-SA" sz="3200" b="1" dirty="0" smtClean="0">
                <a:solidFill>
                  <a:schemeClr val="accent1"/>
                </a:solidFill>
              </a:rPr>
              <a:t>إذا </a:t>
            </a:r>
            <a:r>
              <a:rPr lang="ar-SA" sz="3200" b="1" dirty="0">
                <a:solidFill>
                  <a:schemeClr val="accent1"/>
                </a:solidFill>
              </a:rPr>
              <a:t>كان الصحابي مكثرا من </a:t>
            </a:r>
            <a:r>
              <a:rPr lang="ar-SA" sz="3200" b="1" dirty="0" smtClean="0">
                <a:solidFill>
                  <a:schemeClr val="accent1"/>
                </a:solidFill>
              </a:rPr>
              <a:t>الرواية </a:t>
            </a:r>
            <a:r>
              <a:rPr lang="ar-SA" sz="3200" b="1" dirty="0" smtClean="0"/>
              <a:t>؛ </a:t>
            </a:r>
            <a:r>
              <a:rPr lang="ar-SA" sz="3200" b="1" dirty="0"/>
              <a:t>فإنه يقسم مروياته على جميع تراجم مَنْ يروي عنه من الصحابة أو التابعين</a:t>
            </a:r>
            <a:r>
              <a:rPr lang="ar-SA" sz="3200" b="1" dirty="0" smtClean="0"/>
              <a:t>، ويرتبهم </a:t>
            </a:r>
            <a:r>
              <a:rPr lang="ar-SA" sz="3200" b="1" dirty="0"/>
              <a:t>على ترتيب حروف المعجم أيضا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22850113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د- </a:t>
            </a:r>
            <a:r>
              <a:rPr lang="ar-SA" sz="3200" b="1" dirty="0" smtClean="0">
                <a:solidFill>
                  <a:schemeClr val="accent1"/>
                </a:solidFill>
              </a:rPr>
              <a:t>إذا </a:t>
            </a:r>
            <a:r>
              <a:rPr lang="ar-SA" sz="3200" b="1" dirty="0">
                <a:solidFill>
                  <a:schemeClr val="accent1"/>
                </a:solidFill>
              </a:rPr>
              <a:t>كثرت مرويات أحد التابعين عن بعض الصحابة </a:t>
            </a:r>
            <a:r>
              <a:rPr lang="ar-SA" sz="3200" b="1" dirty="0"/>
              <a:t>، وكثر عدد الآخذين عن ذلك التابعي </a:t>
            </a:r>
            <a:r>
              <a:rPr lang="ar-SA" sz="3200" b="1" dirty="0" smtClean="0"/>
              <a:t>؛ فإنه يقسم مروياته على تراجم من يروي عنه من </a:t>
            </a:r>
            <a:r>
              <a:rPr lang="ar-SA" sz="3200" b="1" dirty="0"/>
              <a:t>أ</a:t>
            </a:r>
            <a:r>
              <a:rPr lang="ar-SA" sz="3200" b="1" dirty="0" smtClean="0"/>
              <a:t>تباع التابعين.</a:t>
            </a:r>
          </a:p>
          <a:p>
            <a:pPr algn="justLow"/>
            <a:r>
              <a:rPr lang="ar-SA" sz="3200" b="1" dirty="0" smtClean="0"/>
              <a:t>هـ- كذلك </a:t>
            </a:r>
            <a:r>
              <a:rPr lang="ar-SA" sz="3200" b="1" dirty="0">
                <a:solidFill>
                  <a:schemeClr val="accent1"/>
                </a:solidFill>
              </a:rPr>
              <a:t>إذا كثرت مرويات </a:t>
            </a:r>
            <a:r>
              <a:rPr lang="ar-SA" sz="3200" b="1" dirty="0" smtClean="0">
                <a:solidFill>
                  <a:schemeClr val="accent1"/>
                </a:solidFill>
              </a:rPr>
              <a:t>أتباع التابعين، </a:t>
            </a:r>
            <a:r>
              <a:rPr lang="ar-SA" sz="3200" b="1" dirty="0"/>
              <a:t>وتعدد الآخذون </a:t>
            </a:r>
            <a:r>
              <a:rPr lang="ar-SA" sz="3200" b="1" dirty="0" smtClean="0"/>
              <a:t>عنهم، فقد </a:t>
            </a:r>
            <a:r>
              <a:rPr lang="ar-SA" sz="3200" b="1" dirty="0"/>
              <a:t>رتبها على أسماء الآخذين </a:t>
            </a:r>
            <a:r>
              <a:rPr lang="ar-SA" sz="3200" b="1" dirty="0" smtClean="0"/>
              <a:t>عنهم </a:t>
            </a:r>
            <a:r>
              <a:rPr lang="ar-SA" sz="3200" b="1" dirty="0"/>
              <a:t>، </a:t>
            </a:r>
            <a:r>
              <a:rPr lang="ar-SA" sz="3200" b="1" dirty="0" smtClean="0"/>
              <a:t>فيقسم مروياتهم على تراجم : «أتباع </a:t>
            </a:r>
            <a:r>
              <a:rPr lang="ar-SA" sz="3200" b="1" dirty="0" err="1" smtClean="0"/>
              <a:t>أتباع</a:t>
            </a:r>
            <a:r>
              <a:rPr lang="ar-SA" sz="3200" b="1" dirty="0" smtClean="0"/>
              <a:t> التابعين» .</a:t>
            </a:r>
          </a:p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مثال: </a:t>
            </a:r>
            <a:r>
              <a:rPr lang="ar-SA" sz="3200" b="1" dirty="0" smtClean="0"/>
              <a:t>ولذلك تأتي أحيانًا ترجمة مثل: «حماد بن سلمة عن محمد بن عمرو عن أبي سلمة عن أبي هريرة» . 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35744354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1744" y="764704"/>
            <a:ext cx="820891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6- تكرار الحديث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وسببه: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200" b="1" dirty="0" smtClean="0"/>
              <a:t>أورد </a:t>
            </a:r>
            <a:r>
              <a:rPr lang="ar-SA" sz="3200" b="1" dirty="0"/>
              <a:t>المصنف بعض الأحاديث في مواضع متعددة. </a:t>
            </a:r>
            <a:endParaRPr lang="ar-SA" sz="3200" b="1" dirty="0" smtClean="0"/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وسبب </a:t>
            </a:r>
            <a:r>
              <a:rPr lang="ar-SA" sz="3200" b="1" dirty="0">
                <a:solidFill>
                  <a:schemeClr val="accent1"/>
                </a:solidFill>
              </a:rPr>
              <a:t>ذلك </a:t>
            </a:r>
            <a:r>
              <a:rPr lang="ar-SA" sz="3200" b="1" dirty="0"/>
              <a:t>هو التزامه إيراد الأحاديث على أسماء الصحابة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/>
              <a:t>ف</a:t>
            </a:r>
            <a:r>
              <a:rPr lang="ar-SA" sz="3200" b="1" dirty="0" smtClean="0"/>
              <a:t>لما </a:t>
            </a:r>
            <a:r>
              <a:rPr lang="ar-SA" sz="3200" b="1" dirty="0"/>
              <a:t>كانت بعض الأحاديث مروية من طريق عدد من الصحابة؛ اضطر أن يذكرها </a:t>
            </a:r>
            <a:r>
              <a:rPr lang="ar-SA" sz="3200" b="1" dirty="0" smtClean="0"/>
              <a:t>مرارًا </a:t>
            </a:r>
            <a:r>
              <a:rPr lang="ar-SA" sz="3200" b="1" dirty="0"/>
              <a:t>بعدد الصحابة الذين رَوَوْها في الكتب </a:t>
            </a:r>
            <a:r>
              <a:rPr lang="ar-SA" sz="3200" b="1" dirty="0" smtClean="0"/>
              <a:t>الستة. </a:t>
            </a:r>
          </a:p>
          <a:p>
            <a:pPr algn="justLow"/>
            <a:r>
              <a:rPr lang="ar-SA" sz="3200" b="1" dirty="0" smtClean="0"/>
              <a:t>وذلك </a:t>
            </a:r>
            <a:r>
              <a:rPr lang="ar-SA" sz="3200" b="1" dirty="0"/>
              <a:t>حتى يجدها الباحث في أي موضع من مظانها حسب طريقة الكتاب.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ولذلك </a:t>
            </a:r>
            <a:r>
              <a:rPr lang="ar-SA" sz="3200" b="1" dirty="0"/>
              <a:t>بلغت عدة </a:t>
            </a:r>
            <a:r>
              <a:rPr lang="ar-SA" sz="3200" b="1" dirty="0" smtClean="0"/>
              <a:t>أحاديثه: </a:t>
            </a:r>
            <a:r>
              <a:rPr lang="ar-SA" sz="3200" b="1" dirty="0"/>
              <a:t>19595 </a:t>
            </a:r>
            <a:r>
              <a:rPr lang="ar-SA" sz="3200" b="1" dirty="0" smtClean="0"/>
              <a:t>حديثًا ، على </a:t>
            </a:r>
            <a:r>
              <a:rPr lang="ar-SA" sz="3200" b="1" dirty="0"/>
              <a:t>حين بلغت أحاديث كتاب "ذخائر المواريث في الدلالة على مواضع الحديث" </a:t>
            </a:r>
            <a:r>
              <a:rPr lang="ar-SA" sz="3200" b="1" dirty="0" smtClean="0"/>
              <a:t>: 12302 </a:t>
            </a:r>
            <a:r>
              <a:rPr lang="ar-SA" sz="3200" b="1" dirty="0"/>
              <a:t>حديثًا </a:t>
            </a:r>
            <a:r>
              <a:rPr lang="ar-SA" sz="3200" b="1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4569404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1744" y="764704"/>
            <a:ext cx="82089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7- ترتيب سياق الأحاديث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فيه: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 </a:t>
            </a:r>
            <a:r>
              <a:rPr lang="ar-SA" sz="3200" b="1" dirty="0">
                <a:solidFill>
                  <a:schemeClr val="accent1"/>
                </a:solidFill>
              </a:rPr>
              <a:t>يقدم المصنف في ذكر أحاديث كل ترجمة ما كثر عدد مخرجيه من أصحاب الكتب </a:t>
            </a:r>
            <a:r>
              <a:rPr lang="ar-SA" sz="3200" b="1" dirty="0" smtClean="0">
                <a:solidFill>
                  <a:schemeClr val="accent1"/>
                </a:solidFill>
              </a:rPr>
              <a:t>أولا، ثم ما </a:t>
            </a:r>
            <a:r>
              <a:rPr lang="ar-SA" sz="3200" b="1" dirty="0">
                <a:solidFill>
                  <a:schemeClr val="accent1"/>
                </a:solidFill>
              </a:rPr>
              <a:t>يليها في الكثرة </a:t>
            </a:r>
            <a:r>
              <a:rPr lang="ar-SA" sz="3200" b="1" dirty="0" smtClean="0"/>
              <a:t>.. وهكذا :</a:t>
            </a:r>
          </a:p>
          <a:p>
            <a:pPr algn="justLow"/>
            <a:r>
              <a:rPr lang="ar-SA" sz="3200" b="1" dirty="0" smtClean="0"/>
              <a:t>فما رواه </a:t>
            </a:r>
            <a:r>
              <a:rPr lang="ar-SA" sz="3200" b="1" dirty="0"/>
              <a:t>الستة يقدم في الذكر على ما رواه </a:t>
            </a:r>
            <a:r>
              <a:rPr lang="ar-SA" sz="3200" b="1" dirty="0" smtClean="0"/>
              <a:t>الخمسة،</a:t>
            </a:r>
          </a:p>
          <a:p>
            <a:pPr algn="justLow"/>
            <a:r>
              <a:rPr lang="ar-SA" sz="3200" b="1" dirty="0" smtClean="0"/>
              <a:t>وما </a:t>
            </a:r>
            <a:r>
              <a:rPr lang="ar-SA" sz="3200" b="1" dirty="0"/>
              <a:t>رواه </a:t>
            </a:r>
            <a:r>
              <a:rPr lang="ar-SA" sz="3200" b="1" dirty="0" smtClean="0"/>
              <a:t>الخمسة يقدم </a:t>
            </a:r>
            <a:r>
              <a:rPr lang="ar-SA" sz="3200" b="1" dirty="0"/>
              <a:t>في الذكر على ما رواه </a:t>
            </a:r>
            <a:r>
              <a:rPr lang="ar-SA" sz="3200" b="1" dirty="0" smtClean="0"/>
              <a:t>الأربعة،</a:t>
            </a:r>
          </a:p>
          <a:p>
            <a:pPr algn="justLow"/>
            <a:r>
              <a:rPr lang="ar-SA" sz="3200" b="1" dirty="0" smtClean="0"/>
              <a:t>وهكذا.</a:t>
            </a:r>
          </a:p>
          <a:p>
            <a:pPr algn="justLow"/>
            <a:r>
              <a:rPr lang="ar-SA" sz="3200" b="1" dirty="0">
                <a:ea typeface="Times New Roman" pitchFamily="18" charset="0"/>
              </a:rPr>
              <a:t>ويقدم في رواية الحديث الواحد: إسناد البخاري ثم إسناد مسلم ثم إسناد أبي داود ثم إسناد الترمذي ثم إسناد النسائي ثم إسناد ابن ماجه</a:t>
            </a:r>
            <a:r>
              <a:rPr lang="ar-SA" sz="3200" b="1" dirty="0" smtClean="0">
                <a:ea typeface="Times New Roman" pitchFamily="18" charset="0"/>
              </a:rPr>
              <a:t>.</a:t>
            </a:r>
            <a:endParaRPr lang="ar-SA" sz="3200" b="1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9255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21744" y="980728"/>
            <a:ext cx="82089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8- الغاية من المراجعة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فيه: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200" b="1" dirty="0" smtClean="0"/>
              <a:t>إن </a:t>
            </a:r>
            <a:r>
              <a:rPr lang="ar-SA" sz="3200" b="1" dirty="0"/>
              <a:t>الغاية من المراجعة في هذا الكتاب هي</a:t>
            </a:r>
            <a:r>
              <a:rPr lang="ar-SA" sz="3200" b="1" dirty="0">
                <a:solidFill>
                  <a:schemeClr val="accent1"/>
                </a:solidFill>
              </a:rPr>
              <a:t> معرفة أسانيد حديث من الأحاديث التي في الكتب الستة وملحقاتها المذكورة. </a:t>
            </a:r>
            <a:endParaRPr lang="ar-SA" sz="3200" b="1" dirty="0" smtClean="0">
              <a:solidFill>
                <a:schemeClr val="accent1"/>
              </a:solidFill>
            </a:endParaRPr>
          </a:p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أما </a:t>
            </a:r>
            <a:r>
              <a:rPr lang="ar-SA" sz="3200" b="1" dirty="0">
                <a:solidFill>
                  <a:srgbClr val="00B050"/>
                </a:solidFill>
              </a:rPr>
              <a:t>معرفة متن الحديث بتمامه </a:t>
            </a:r>
            <a:r>
              <a:rPr lang="ar-SA" sz="3200" b="1" dirty="0"/>
              <a:t>فلا بدَّ فيه من الرجوع إلى المكان الذي أشار إليه صاحب الكتاب من الكتب الستة وملحقاتها.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5796023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620687"/>
            <a:ext cx="792087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9- طريقة إيراد الحديث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فيه: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  <a:p>
            <a:pPr algn="justLow"/>
            <a:r>
              <a:rPr lang="ar-SA" sz="3000" b="1" dirty="0" smtClean="0"/>
              <a:t>1- يبدأ </a:t>
            </a:r>
            <a:r>
              <a:rPr lang="ar-SA" sz="3000" b="1" dirty="0"/>
              <a:t>المصنف بذكر لفظ حديث عند أول كل حديث يريد إيراده</a:t>
            </a:r>
            <a:r>
              <a:rPr lang="ar-SA" sz="3000" b="1" dirty="0" smtClean="0"/>
              <a:t>، </a:t>
            </a:r>
          </a:p>
          <a:p>
            <a:pPr algn="justLow"/>
            <a:r>
              <a:rPr lang="ar-SA" sz="3000" b="1" dirty="0" smtClean="0"/>
              <a:t>ويكتب </a:t>
            </a:r>
            <a:r>
              <a:rPr lang="ar-SA" sz="3000" b="1" dirty="0"/>
              <a:t>فوق هذا اللفظ الرموز التي تشير إلى من أخرج هذا </a:t>
            </a:r>
            <a:r>
              <a:rPr lang="ar-SA" sz="3000" b="1" dirty="0" smtClean="0"/>
              <a:t>الحديث.</a:t>
            </a:r>
            <a:endParaRPr lang="ar-SA" sz="3000" b="1" dirty="0"/>
          </a:p>
          <a:p>
            <a:pPr algn="justLow"/>
            <a:r>
              <a:rPr lang="ar-SA" sz="3000" b="1" dirty="0" smtClean="0"/>
              <a:t>2- ثم </a:t>
            </a:r>
            <a:r>
              <a:rPr lang="ar-SA" sz="3000" b="1" dirty="0"/>
              <a:t>يذكر </a:t>
            </a:r>
            <a:r>
              <a:rPr lang="ar-SA" sz="3000" b="1" dirty="0" smtClean="0"/>
              <a:t>طرفًا </a:t>
            </a:r>
            <a:r>
              <a:rPr lang="ar-SA" sz="3000" b="1" dirty="0"/>
              <a:t>من أول متن الحديث بقدر ما يدل على بقية لفظه. </a:t>
            </a:r>
            <a:endParaRPr lang="ar-SA" sz="3000" b="1" dirty="0" smtClean="0"/>
          </a:p>
          <a:p>
            <a:pPr algn="justLow"/>
            <a:r>
              <a:rPr lang="ar-SA" sz="3000" b="1" dirty="0" smtClean="0"/>
              <a:t>وهذا </a:t>
            </a:r>
            <a:r>
              <a:rPr lang="ar-SA" sz="3000" b="1" dirty="0"/>
              <a:t>الجزء من الحديث الذي يذكره إما من قوله - صلى الله عليه وسلم - إن كان الحديث قوليا</a:t>
            </a:r>
            <a:r>
              <a:rPr lang="ar-SA" sz="3000" b="1" dirty="0" smtClean="0"/>
              <a:t>، أو </a:t>
            </a:r>
            <a:r>
              <a:rPr lang="ar-SA" sz="3000" b="1" dirty="0"/>
              <a:t>من كلام الصحابي إن كان الحديث فعليا</a:t>
            </a:r>
            <a:r>
              <a:rPr lang="ar-SA" sz="3000" b="1" dirty="0" smtClean="0"/>
              <a:t>، </a:t>
            </a:r>
          </a:p>
          <a:p>
            <a:pPr algn="justLow"/>
            <a:r>
              <a:rPr lang="ar-SA" sz="3000" b="1" dirty="0" smtClean="0"/>
              <a:t>أو </a:t>
            </a:r>
            <a:r>
              <a:rPr lang="ar-SA" sz="3000" b="1" dirty="0"/>
              <a:t>يذكر جملة أشبه ما تكون بموضوع الحديث؛ فيقول مثلاً حديث </a:t>
            </a:r>
            <a:r>
              <a:rPr lang="ar-SA" sz="3000" b="1" dirty="0" smtClean="0"/>
              <a:t>العرنيين. </a:t>
            </a:r>
          </a:p>
          <a:p>
            <a:pPr algn="justLow"/>
            <a:r>
              <a:rPr lang="ar-SA" sz="3000" b="1" dirty="0" smtClean="0"/>
              <a:t>3- ثم </a:t>
            </a:r>
            <a:r>
              <a:rPr lang="ar-SA" sz="3000" b="1" dirty="0"/>
              <a:t>يقول في </a:t>
            </a:r>
            <a:r>
              <a:rPr lang="ar-SA" sz="3000" b="1" dirty="0" smtClean="0"/>
              <a:t>الغالب: «الحديث» ؛ أي: اقرأ بقية الحديث .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val="362759907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6558" y="836712"/>
            <a:ext cx="79208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4- ثم يشرع </a:t>
            </a:r>
            <a:r>
              <a:rPr lang="ar-SA" sz="3200" b="1" dirty="0"/>
              <a:t>في بيان الأسانيد التي روي بها الحديث في المصنفات التي ترمز إليها على ترتيب الرموز </a:t>
            </a:r>
            <a:r>
              <a:rPr lang="ar-SA" sz="3200" b="1" dirty="0" smtClean="0"/>
              <a:t>التي ذكرها تماما،</a:t>
            </a:r>
          </a:p>
          <a:p>
            <a:pPr algn="justLow"/>
            <a:r>
              <a:rPr lang="ar-SA" sz="3200" b="1" dirty="0" smtClean="0"/>
              <a:t> </a:t>
            </a:r>
            <a:r>
              <a:rPr lang="ar-SA" sz="3200" b="1" dirty="0"/>
              <a:t>فيبدأ </a:t>
            </a:r>
            <a:r>
              <a:rPr lang="ar-SA" sz="3200" b="1" dirty="0" smtClean="0"/>
              <a:t>بكَتْب </a:t>
            </a:r>
            <a:r>
              <a:rPr lang="ar-SA" sz="3200" b="1" dirty="0"/>
              <a:t>أول تلك الرموز</a:t>
            </a:r>
            <a:r>
              <a:rPr lang="ar-SA" sz="3200" b="1" dirty="0" smtClean="0"/>
              <a:t>، ويتبعه </a:t>
            </a:r>
            <a:r>
              <a:rPr lang="ar-SA" sz="3200" b="1" dirty="0"/>
              <a:t>باسم الكتاب الذي ورد فيه ذلك الحديث من ذلك المصنف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يذكر الإسناد بتمامه منتهيا إلى اسم المترجم </a:t>
            </a:r>
            <a:r>
              <a:rPr lang="ar-SA" sz="3200" b="1" dirty="0" smtClean="0"/>
              <a:t>بقوله: «عنه به» ؛ </a:t>
            </a:r>
            <a:r>
              <a:rPr lang="ar-SA" sz="3200" b="1" dirty="0"/>
              <a:t>أي بهذا الإسناد كما في </a:t>
            </a:r>
            <a:r>
              <a:rPr lang="ar-SA" sz="3200" b="1" dirty="0" smtClean="0"/>
              <a:t>الترجمة. 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يذكر بقية الرموز وأسانيدها بنفس الطريقة حتى يأتي عليها.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639459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908720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5- وإن </a:t>
            </a:r>
            <a:r>
              <a:rPr lang="ar-SA" sz="3200" b="1" dirty="0"/>
              <a:t>تكرر الحديث في أكثر من كتاب من أصل </a:t>
            </a:r>
            <a:r>
              <a:rPr lang="ar-SA" sz="3200" b="1" dirty="0" smtClean="0"/>
              <a:t>المخرِّج</a:t>
            </a:r>
            <a:r>
              <a:rPr lang="ar-SA" sz="3200" b="1" dirty="0"/>
              <a:t>؛ ذكر جميع تلك الكتب مع أسانيدها.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6- فإن </a:t>
            </a:r>
            <a:r>
              <a:rPr lang="ar-SA" sz="3200" b="1" dirty="0"/>
              <a:t>تعددت طرق حديث</a:t>
            </a:r>
            <a:r>
              <a:rPr lang="ar-SA" sz="3200" b="1" dirty="0" smtClean="0"/>
              <a:t>، واجتمع </a:t>
            </a:r>
            <a:r>
              <a:rPr lang="ar-SA" sz="3200" b="1" dirty="0"/>
              <a:t>بعض رواة الحديث على شيخ مشترك بينهم؛ ساق الأسانيد إلى أولئك الرواة المشتركين فقط ثم قال </a:t>
            </a:r>
            <a:r>
              <a:rPr lang="ar-SA" sz="3200" b="1" dirty="0" smtClean="0"/>
              <a:t>في الأخير: «أربعتهم </a:t>
            </a:r>
            <a:r>
              <a:rPr lang="ar-SA" sz="3200" b="1" dirty="0"/>
              <a:t>عن </a:t>
            </a:r>
            <a:r>
              <a:rPr lang="ar-SA" sz="3200" b="1" dirty="0" smtClean="0"/>
              <a:t>فلان»؛ </a:t>
            </a:r>
            <a:r>
              <a:rPr lang="ar-SA" sz="3200" b="1" dirty="0"/>
              <a:t>أي عن الشيخ المشترك.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وكثيرًا </a:t>
            </a:r>
            <a:r>
              <a:rPr lang="ar-SA" sz="3200" b="1" dirty="0"/>
              <a:t>ما يجمع هكذا بين الرواة المشتركين في أصول شتى</a:t>
            </a:r>
            <a:r>
              <a:rPr lang="ar-SA" sz="3200" b="1" dirty="0" smtClean="0"/>
              <a:t>، ثم </a:t>
            </a:r>
            <a:r>
              <a:rPr lang="ar-SA" sz="3200" b="1" dirty="0"/>
              <a:t>يختم أسانيدهم بشيخ مشترك بينهم.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7434184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10- نموذج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منه:</a:t>
            </a:r>
          </a:p>
          <a:p>
            <a:pPr marL="742950" indent="-742950" algn="justLow">
              <a:defRPr/>
            </a:pPr>
            <a:r>
              <a:rPr lang="ar-SA" sz="3200" b="1" dirty="0" smtClean="0"/>
              <a:t>قال المزي:</a:t>
            </a:r>
          </a:p>
          <a:p>
            <a:pPr marL="742950" indent="-742950" algn="justLow">
              <a:defRPr/>
            </a:pPr>
            <a:r>
              <a:rPr lang="ar-SA" sz="3200" b="1" dirty="0" smtClean="0"/>
              <a:t>       من مسند </a:t>
            </a:r>
            <a:r>
              <a:rPr lang="ar-SA" sz="3200" b="1" dirty="0"/>
              <a:t>أبيض بن حمّال الحميريّ </a:t>
            </a:r>
            <a:r>
              <a:rPr lang="ar-SA" sz="3200" b="1" dirty="0" err="1"/>
              <a:t>المأربيّ</a:t>
            </a:r>
            <a:r>
              <a:rPr lang="ar-SA" sz="3200" b="1" dirty="0"/>
              <a:t> عن النبي - صلى الله عليه وسلم </a:t>
            </a:r>
            <a:r>
              <a:rPr lang="ar-SA" sz="3200" b="1" dirty="0" smtClean="0"/>
              <a:t>- .</a:t>
            </a:r>
            <a:endParaRPr lang="ar-SA" sz="3200" dirty="0"/>
          </a:p>
          <a:p>
            <a:pPr marL="742950" indent="-742950" algn="justLow">
              <a:defRPr/>
            </a:pPr>
            <a:r>
              <a:rPr lang="ar-SA" sz="3200" b="1" dirty="0" smtClean="0"/>
              <a:t>      (</a:t>
            </a:r>
            <a:r>
              <a:rPr lang="ar-SA" sz="3200" b="1" dirty="0"/>
              <a:t>د ت س ق) حديث</a:t>
            </a:r>
            <a:r>
              <a:rPr lang="ar-SA" sz="3200" b="1" dirty="0" smtClean="0"/>
              <a:t>: </a:t>
            </a:r>
            <a:r>
              <a:rPr lang="ar-SA" sz="3200" b="1" dirty="0"/>
              <a:t>أنّه وفد إلى النبيّ فاستقطعه الملح الذي بمأرِب... الحديث.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dirty="0" smtClean="0"/>
              <a:t>       د : في «الخراج» عن </a:t>
            </a:r>
            <a:r>
              <a:rPr lang="ar-SA" sz="3200" b="1" dirty="0"/>
              <a:t>قتيبة بن سعيد ومحمد بن المتوكل العسقلانيّ</a:t>
            </a:r>
            <a:r>
              <a:rPr lang="ar-SA" sz="3200" b="1" dirty="0" smtClean="0"/>
              <a:t>، كلاهما </a:t>
            </a:r>
            <a:r>
              <a:rPr lang="ar-SA" sz="3200" b="1" dirty="0"/>
              <a:t>عن محمد بن يحيى بن قيس </a:t>
            </a:r>
            <a:r>
              <a:rPr lang="ar-SA" sz="3200" b="1" dirty="0" err="1"/>
              <a:t>المأربيّ</a:t>
            </a:r>
            <a:r>
              <a:rPr lang="ar-SA" sz="3200" b="1" dirty="0" smtClean="0"/>
              <a:t>، عن </a:t>
            </a:r>
            <a:r>
              <a:rPr lang="ar-SA" sz="3200" b="1" dirty="0"/>
              <a:t>أبيه</a:t>
            </a:r>
            <a:r>
              <a:rPr lang="ar-SA" sz="3200" b="1" dirty="0" smtClean="0"/>
              <a:t>، عن </a:t>
            </a:r>
            <a:r>
              <a:rPr lang="ar-SA" sz="3200" b="1" dirty="0"/>
              <a:t>ثُمامة بن شراحيل</a:t>
            </a:r>
            <a:r>
              <a:rPr lang="ar-SA" sz="3200" b="1" dirty="0" smtClean="0"/>
              <a:t>، عن </a:t>
            </a:r>
            <a:r>
              <a:rPr lang="ar-SA" sz="3200" b="1" dirty="0"/>
              <a:t>سُميّ بن قيس</a:t>
            </a:r>
            <a:r>
              <a:rPr lang="ar-SA" sz="3200" b="1" dirty="0" smtClean="0"/>
              <a:t>، عن </a:t>
            </a:r>
            <a:r>
              <a:rPr lang="ar-SA" sz="3200" b="1" dirty="0"/>
              <a:t>شَمير بن عبد المَدان</a:t>
            </a:r>
            <a:r>
              <a:rPr lang="ar-SA" sz="3200" b="1" dirty="0" smtClean="0"/>
              <a:t>، عن </a:t>
            </a:r>
            <a:r>
              <a:rPr lang="ar-SA" sz="3200" b="1" dirty="0"/>
              <a:t>أبيض بن حمّال به. </a:t>
            </a: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65098439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/>
              <a:t>      ت: في «الأحكام» عن </a:t>
            </a:r>
            <a:r>
              <a:rPr lang="ar-SA" sz="3200" b="1" dirty="0"/>
              <a:t>قتيبة ومحمد بن يحيى بن أبي عمرِ</a:t>
            </a:r>
            <a:r>
              <a:rPr lang="ar-SA" sz="3200" b="1" dirty="0" smtClean="0"/>
              <a:t>، كلاهما </a:t>
            </a:r>
            <a:r>
              <a:rPr lang="ar-SA" sz="3200" b="1" dirty="0"/>
              <a:t>عن محمّد بن يحيى بن قيس بإسناده</a:t>
            </a:r>
            <a:r>
              <a:rPr lang="ar-SA" sz="3200" b="1" dirty="0" smtClean="0"/>
              <a:t>، وقال: (غريب) . </a:t>
            </a:r>
          </a:p>
          <a:p>
            <a:pPr marL="742950" indent="-742950" algn="justLow">
              <a:defRPr/>
            </a:pPr>
            <a:r>
              <a:rPr lang="ar-SA" sz="3200" b="1" dirty="0" smtClean="0"/>
              <a:t>       ك:  </a:t>
            </a:r>
            <a:r>
              <a:rPr lang="ar-SA" sz="3200" b="1" dirty="0"/>
              <a:t>س </a:t>
            </a:r>
            <a:r>
              <a:rPr lang="ar-SA" sz="3200" b="1" dirty="0" smtClean="0"/>
              <a:t>: في «إحياء الموات» </a:t>
            </a:r>
            <a:r>
              <a:rPr lang="ar-SA" sz="3200" b="1" dirty="0"/>
              <a:t>(في الكبرى) عن إبراهيم بن هارون</a:t>
            </a:r>
            <a:r>
              <a:rPr lang="ar-SA" sz="3200" b="1" dirty="0" smtClean="0"/>
              <a:t>، عن </a:t>
            </a:r>
            <a:r>
              <a:rPr lang="ar-SA" sz="3200" b="1" dirty="0"/>
              <a:t>محمد بن يحيى بن قيس به.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وعن </a:t>
            </a:r>
            <a:r>
              <a:rPr lang="ar-SA" sz="3200" b="1" dirty="0"/>
              <a:t>سعيد بن عمرو</a:t>
            </a:r>
            <a:r>
              <a:rPr lang="ar-SA" sz="3200" b="1" dirty="0" smtClean="0"/>
              <a:t>، عن </a:t>
            </a:r>
            <a:r>
              <a:rPr lang="ar-SA" sz="3200" b="1" dirty="0"/>
              <a:t>بقيّة</a:t>
            </a:r>
            <a:r>
              <a:rPr lang="ar-SA" sz="3200" b="1" dirty="0" smtClean="0"/>
              <a:t>، عن </a:t>
            </a:r>
            <a:r>
              <a:rPr lang="ar-SA" sz="3200" b="1" dirty="0"/>
              <a:t>عبد الله بن المبارك</a:t>
            </a:r>
            <a:r>
              <a:rPr lang="ar-SA" sz="3200" b="1" dirty="0" smtClean="0"/>
              <a:t>، عن </a:t>
            </a:r>
            <a:r>
              <a:rPr lang="ar-SA" sz="3200" b="1" dirty="0"/>
              <a:t>معمر</a:t>
            </a:r>
            <a:r>
              <a:rPr lang="ar-SA" sz="3200" b="1" dirty="0" smtClean="0"/>
              <a:t>، عن </a:t>
            </a:r>
            <a:r>
              <a:rPr lang="ar-SA" sz="3200" b="1" dirty="0"/>
              <a:t>يحيى بن قيس </a:t>
            </a:r>
            <a:r>
              <a:rPr lang="ar-SA" sz="3200" b="1" dirty="0" err="1"/>
              <a:t>المأربيّ</a:t>
            </a:r>
            <a:r>
              <a:rPr lang="ar-SA" sz="3200" b="1" dirty="0" smtClean="0"/>
              <a:t>، عن </a:t>
            </a:r>
            <a:r>
              <a:rPr lang="ar-SA" sz="3200" b="1" dirty="0"/>
              <a:t>أبيض بن حمّال به.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وعن </a:t>
            </a:r>
            <a:r>
              <a:rPr lang="ar-SA" sz="3200" b="1" dirty="0"/>
              <a:t>سعيد بن عمرو</a:t>
            </a:r>
            <a:r>
              <a:rPr lang="ar-SA" sz="3200" b="1" dirty="0" smtClean="0"/>
              <a:t>، عن </a:t>
            </a:r>
            <a:r>
              <a:rPr lang="ar-SA" sz="3200" b="1" dirty="0"/>
              <a:t>بقيّة</a:t>
            </a:r>
            <a:r>
              <a:rPr lang="ar-SA" sz="3200" b="1" dirty="0" smtClean="0"/>
              <a:t>، عن </a:t>
            </a:r>
            <a:r>
              <a:rPr lang="ar-SA" sz="3200" b="1" dirty="0"/>
              <a:t>سفيان</a:t>
            </a:r>
            <a:r>
              <a:rPr lang="ar-SA" sz="3200" b="1" dirty="0" smtClean="0"/>
              <a:t>، عن </a:t>
            </a:r>
            <a:r>
              <a:rPr lang="ar-SA" sz="3200" b="1" dirty="0"/>
              <a:t>معمر نحوه. قال سفيان: وحدّثني ابن أبيض بن حمّال</a:t>
            </a:r>
            <a:r>
              <a:rPr lang="ar-SA" sz="3200" b="1" dirty="0" smtClean="0"/>
              <a:t>، عن </a:t>
            </a:r>
            <a:r>
              <a:rPr lang="ar-SA" sz="3200" b="1" dirty="0"/>
              <a:t>أبيه</a:t>
            </a:r>
            <a:r>
              <a:rPr lang="ar-SA" sz="3200" b="1" dirty="0" smtClean="0"/>
              <a:t>، عن </a:t>
            </a:r>
            <a:r>
              <a:rPr lang="ar-SA" sz="3200" b="1" dirty="0"/>
              <a:t>النبيّ بمثله. </a:t>
            </a: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57423956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/>
              <a:t>       وعن </a:t>
            </a:r>
            <a:r>
              <a:rPr lang="ar-SA" sz="3200" b="1" dirty="0"/>
              <a:t>عبد السلام بن عتيق</a:t>
            </a:r>
            <a:r>
              <a:rPr lang="ar-SA" sz="3200" b="1" dirty="0" smtClean="0"/>
              <a:t>، عن </a:t>
            </a:r>
            <a:r>
              <a:rPr lang="ar-SA" sz="3200" b="1" dirty="0"/>
              <a:t>محمد بن المبارك</a:t>
            </a:r>
            <a:r>
              <a:rPr lang="ar-SA" sz="3200" b="1" dirty="0" smtClean="0"/>
              <a:t>، عن </a:t>
            </a:r>
            <a:r>
              <a:rPr lang="ar-SA" sz="3200" b="1" dirty="0"/>
              <a:t>إسماعيل بن عيّاش وسفيان بن </a:t>
            </a:r>
            <a:r>
              <a:rPr lang="ar-SA" sz="3200" b="1" dirty="0" err="1"/>
              <a:t>عُيينة</a:t>
            </a:r>
            <a:r>
              <a:rPr lang="ar-SA" sz="3200" b="1" dirty="0" smtClean="0"/>
              <a:t>، كلاهما </a:t>
            </a:r>
            <a:r>
              <a:rPr lang="ar-SA" sz="3200" b="1" dirty="0"/>
              <a:t>عن عمرو بن يحيى بن قيس </a:t>
            </a:r>
            <a:r>
              <a:rPr lang="ar-SA" sz="3200" b="1" dirty="0" err="1"/>
              <a:t>المأربيّ</a:t>
            </a:r>
            <a:r>
              <a:rPr lang="ar-SA" sz="3200" b="1" dirty="0" smtClean="0"/>
              <a:t>، عن </a:t>
            </a:r>
            <a:r>
              <a:rPr lang="ar-SA" sz="3200" b="1" dirty="0"/>
              <a:t>أبيه</a:t>
            </a:r>
            <a:r>
              <a:rPr lang="ar-SA" sz="3200" b="1" dirty="0" smtClean="0"/>
              <a:t>، عن </a:t>
            </a:r>
            <a:r>
              <a:rPr lang="ar-SA" sz="3200" b="1" dirty="0"/>
              <a:t>أبيض بن حمّال نحوه.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dirty="0" smtClean="0"/>
              <a:t>       ق :  </a:t>
            </a:r>
            <a:r>
              <a:rPr lang="ar-SA" sz="3200" b="1" dirty="0"/>
              <a:t>في </a:t>
            </a:r>
            <a:r>
              <a:rPr lang="ar-SA" sz="3200" b="1" dirty="0" smtClean="0"/>
              <a:t>«الأحكام» عن </a:t>
            </a:r>
            <a:r>
              <a:rPr lang="ar-SA" sz="3200" b="1" dirty="0"/>
              <a:t>محمد بن يحيى بن أبي عمر</a:t>
            </a:r>
            <a:r>
              <a:rPr lang="ar-SA" sz="3200" b="1" dirty="0" smtClean="0"/>
              <a:t>، عن </a:t>
            </a:r>
            <a:r>
              <a:rPr lang="ar-SA" sz="3200" b="1" dirty="0"/>
              <a:t>فَرَج بن سعيد بن علقمة بن سعيد بن أبيض بن </a:t>
            </a:r>
            <a:r>
              <a:rPr lang="ar-SA" sz="3200" b="1" dirty="0" smtClean="0"/>
              <a:t>حمّال، عن </a:t>
            </a:r>
            <a:r>
              <a:rPr lang="ar-SA" sz="3200" b="1" dirty="0"/>
              <a:t>عمّه ثابت بن سعيد</a:t>
            </a:r>
            <a:r>
              <a:rPr lang="ar-SA" sz="3200" b="1" dirty="0" smtClean="0"/>
              <a:t>، عن </a:t>
            </a:r>
            <a:r>
              <a:rPr lang="ar-SA" sz="3200" b="1" dirty="0"/>
              <a:t>أبيه سعيد</a:t>
            </a:r>
            <a:r>
              <a:rPr lang="ar-SA" sz="3200" b="1" dirty="0" smtClean="0"/>
              <a:t>، عن </a:t>
            </a:r>
            <a:r>
              <a:rPr lang="ar-SA" sz="3200" b="1" dirty="0"/>
              <a:t>أبيه أبيض نحوه.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smtClean="0"/>
              <a:t>       ك </a:t>
            </a:r>
            <a:r>
              <a:rPr lang="ar-SA" sz="3200" b="1" dirty="0" smtClean="0"/>
              <a:t>: حديث س </a:t>
            </a:r>
            <a:r>
              <a:rPr lang="ar-SA" sz="3200" b="1" dirty="0"/>
              <a:t>في رواية ابن الأحمر </a:t>
            </a:r>
            <a:r>
              <a:rPr lang="ar-SA" sz="3200" b="1" dirty="0" smtClean="0"/>
              <a:t>، ولم </a:t>
            </a:r>
            <a:r>
              <a:rPr lang="ar-SA" sz="3200" b="1" dirty="0"/>
              <a:t>يذكره أبو </a:t>
            </a:r>
            <a:r>
              <a:rPr lang="ar-SA" sz="3200" b="1" dirty="0" smtClean="0"/>
              <a:t>القاسم. 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692964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836712"/>
            <a:ext cx="7632848" cy="5644008"/>
          </a:xfrm>
        </p:spPr>
        <p:txBody>
          <a:bodyPr>
            <a:normAutofit lnSpcReduction="10000"/>
          </a:bodyPr>
          <a:lstStyle/>
          <a:p>
            <a:pPr algn="ctr"/>
            <a:r>
              <a:rPr lang="ar-SA" sz="3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ب- </a:t>
            </a:r>
            <a:r>
              <a:rPr lang="ar-SA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كتاب</a:t>
            </a:r>
            <a:r>
              <a:rPr lang="ar-SA" sz="36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: </a:t>
            </a:r>
            <a:r>
              <a:rPr lang="ar-SA" sz="3400" b="1" u="sng" smtClean="0">
                <a:solidFill>
                  <a:srgbClr val="FF0000"/>
                </a:solidFill>
              </a:rPr>
              <a:t>«ذخائر </a:t>
            </a:r>
            <a:r>
              <a:rPr lang="ar-SA" sz="3400" b="1" u="sng" dirty="0">
                <a:solidFill>
                  <a:srgbClr val="FF0000"/>
                </a:solidFill>
              </a:rPr>
              <a:t>المواريث في الدلالة على </a:t>
            </a:r>
            <a:r>
              <a:rPr lang="ar-SA" sz="3400" b="1" u="sng">
                <a:solidFill>
                  <a:srgbClr val="FF0000"/>
                </a:solidFill>
              </a:rPr>
              <a:t>مواضع </a:t>
            </a:r>
            <a:r>
              <a:rPr lang="ar-SA" sz="3400" b="1" u="sng" smtClean="0">
                <a:solidFill>
                  <a:srgbClr val="FF0000"/>
                </a:solidFill>
              </a:rPr>
              <a:t>الحديث»</a:t>
            </a:r>
            <a:endParaRPr lang="ar-SA" sz="3400" b="1" u="sng" dirty="0" smtClean="0">
              <a:solidFill>
                <a:srgbClr val="FF0000"/>
              </a:solidFill>
            </a:endParaRPr>
          </a:p>
          <a:p>
            <a:r>
              <a:rPr lang="ar-SA" sz="2400" b="1" dirty="0" smtClean="0"/>
              <a:t>وفيه</a:t>
            </a:r>
            <a:r>
              <a:rPr lang="ar-SA" sz="2400" b="1" dirty="0"/>
              <a:t>:</a:t>
            </a:r>
          </a:p>
          <a:p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مصنفه.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موضوعه.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ترتيبُه.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تقسيمُه.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رموزه</a:t>
            </a: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كيفية عرض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المسانيد ، </a:t>
            </a: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وإيراد الأحاديث </a:t>
            </a:r>
            <a:r>
              <a:rPr lang="ar-SA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فيها.</a:t>
            </a:r>
            <a:endParaRPr lang="ar-SA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كيفية المراجعة فيه.</a:t>
            </a:r>
          </a:p>
          <a:p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الموازنة بينه وبين كتاب "تحفة الأشراف" للمزي.</a:t>
            </a:r>
          </a:p>
          <a:p>
            <a:pPr marL="742950" indent="-742950" algn="just">
              <a:defRPr/>
            </a:pP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9- نموذج منه.</a:t>
            </a:r>
          </a:p>
          <a:p>
            <a:pPr marL="742950" indent="-742950" algn="just">
              <a:defRPr/>
            </a:pPr>
            <a:endParaRPr lang="ar-SA" sz="2000" b="1" dirty="0">
              <a:ea typeface="Times New Roman" pitchFamily="18" charset="0"/>
            </a:endParaRPr>
          </a:p>
          <a:p>
            <a:pPr algn="just">
              <a:defRPr/>
            </a:pP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81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620687"/>
            <a:ext cx="79208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مصنفه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Low"/>
            <a:r>
              <a:rPr lang="ar-SA" sz="3200" b="1" dirty="0" smtClean="0"/>
              <a:t>الشيخ عبد </a:t>
            </a:r>
            <a:r>
              <a:rPr lang="ar-SA" sz="3200" b="1" dirty="0"/>
              <a:t>الغني النابلسي </a:t>
            </a:r>
            <a:r>
              <a:rPr lang="ar-SA" sz="3200" b="1" dirty="0" smtClean="0"/>
              <a:t>، المتوفى سنة 1143 </a:t>
            </a:r>
            <a:r>
              <a:rPr lang="ar-SA" sz="3200" b="1" dirty="0"/>
              <a:t>هـ 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موضوعه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Low"/>
            <a:r>
              <a:rPr lang="ar-SA" sz="3200" b="1" dirty="0"/>
              <a:t>جمع أطراف الكتب الستة وموطأ مالك.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ترتيبُه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Low"/>
            <a:r>
              <a:rPr lang="ar-SA" sz="3200" b="1" dirty="0"/>
              <a:t>رتبَّه مصنفه على مسانيد الصحابة مُرَتِّبا ذكرهم على نسق حروف المعجم</a:t>
            </a:r>
            <a:r>
              <a:rPr lang="ar-SA" sz="3200" b="1" dirty="0" smtClean="0"/>
              <a:t>، مبتدئا </a:t>
            </a:r>
            <a:r>
              <a:rPr lang="ar-SA" sz="3200" b="1" dirty="0"/>
              <a:t>بالهمزة منتهيا بالياء.</a:t>
            </a:r>
            <a:endParaRPr lang="ar-SA" sz="3000" b="1" dirty="0"/>
          </a:p>
        </p:txBody>
      </p:sp>
    </p:spTree>
    <p:extLst>
      <p:ext uri="{BB962C8B-B14F-4D97-AF65-F5344CB8AC3E}">
        <p14:creationId xmlns:p14="http://schemas.microsoft.com/office/powerpoint/2010/main" val="193374335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6558" y="836712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تقسيمُه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Low"/>
            <a:r>
              <a:rPr lang="ar-SA" sz="3200" b="1" dirty="0" smtClean="0"/>
              <a:t>قَسَّمَ </a:t>
            </a:r>
            <a:r>
              <a:rPr lang="ar-SA" sz="3200" b="1" dirty="0"/>
              <a:t>المصنف الكتاب إلى سبعة أبواب مرتبًا ما في كل باب على نسق حروف </a:t>
            </a:r>
            <a:r>
              <a:rPr lang="ar-SA" sz="3200" b="1" dirty="0" smtClean="0"/>
              <a:t>المعجم ؛ </a:t>
            </a:r>
            <a:r>
              <a:rPr lang="ar-SA" sz="3200" b="1" dirty="0"/>
              <a:t>تسهيلاً </a:t>
            </a:r>
            <a:r>
              <a:rPr lang="ar-SA" sz="3200" b="1" dirty="0" smtClean="0"/>
              <a:t>للاستخراج.</a:t>
            </a:r>
          </a:p>
          <a:p>
            <a:pPr algn="justLow"/>
            <a:r>
              <a:rPr lang="ar-SA" sz="3200" b="1" dirty="0" smtClean="0"/>
              <a:t>وهذه </a:t>
            </a:r>
            <a:r>
              <a:rPr lang="ar-SA" sz="3200" b="1" dirty="0"/>
              <a:t>الأبواب هي: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الأول: </a:t>
            </a:r>
            <a:r>
              <a:rPr lang="ar-SA" sz="3200" b="1" dirty="0"/>
              <a:t>في مسانيد الرجال من الصحابة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الثاني: </a:t>
            </a:r>
            <a:r>
              <a:rPr lang="ar-SA" sz="3200" b="1" dirty="0"/>
              <a:t>في مسانيد من اشتهر منهم بالكُنية </a:t>
            </a:r>
            <a:r>
              <a:rPr lang="ar-SA" sz="3200" b="1" dirty="0" smtClean="0"/>
              <a:t>، مرتبة </a:t>
            </a:r>
            <a:r>
              <a:rPr lang="ar-SA" sz="3200" b="1" dirty="0"/>
              <a:t>على الحروف بالنسبة لأول حرف من الاسم المكنى به.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الثالث: </a:t>
            </a:r>
            <a:r>
              <a:rPr lang="ar-SA" sz="3200" b="1" dirty="0"/>
              <a:t>في مسانيد المبهمين من الرجال </a:t>
            </a:r>
            <a:r>
              <a:rPr lang="ar-SA" sz="3200" b="1" dirty="0" smtClean="0"/>
              <a:t>، حَسَبَ </a:t>
            </a:r>
            <a:r>
              <a:rPr lang="ar-SA" sz="3200" b="1" dirty="0"/>
              <a:t>ما ذُكِرَ فيهم من الأقوال </a:t>
            </a:r>
            <a:r>
              <a:rPr lang="ar-SA" sz="3200" b="1" dirty="0" smtClean="0"/>
              <a:t>، على </a:t>
            </a:r>
            <a:r>
              <a:rPr lang="ar-SA" sz="3200" b="1" dirty="0"/>
              <a:t>ترتيب أسماء الرواة عنهم.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الرابع: </a:t>
            </a:r>
            <a:r>
              <a:rPr lang="ar-SA" sz="3200" b="1" dirty="0"/>
              <a:t>في مسانيد النساء </a:t>
            </a:r>
            <a:r>
              <a:rPr lang="ar-SA" sz="3200" b="1" dirty="0" smtClean="0"/>
              <a:t>الصحابيات.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54000625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6558" y="836712"/>
            <a:ext cx="79208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الباب </a:t>
            </a:r>
            <a:r>
              <a:rPr lang="ar-SA" sz="3200" b="1" dirty="0">
                <a:solidFill>
                  <a:schemeClr val="accent1"/>
                </a:solidFill>
              </a:rPr>
              <a:t>الخامس: </a:t>
            </a:r>
            <a:r>
              <a:rPr lang="ar-SA" sz="3200" b="1" dirty="0"/>
              <a:t>في مسانيد من اشتهر منهن بالكنية.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السادس: </a:t>
            </a:r>
            <a:r>
              <a:rPr lang="ar-SA" sz="3200" b="1" dirty="0"/>
              <a:t>في مسانيد المبهمات من النساء </a:t>
            </a:r>
            <a:r>
              <a:rPr lang="ar-SA" sz="3200" b="1" dirty="0" smtClean="0"/>
              <a:t>الصحابيات، </a:t>
            </a:r>
            <a:r>
              <a:rPr lang="ar-SA" sz="3200" b="1" dirty="0"/>
              <a:t>مرتبة على ترتيب أسماء الرواة عنهن.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الباب السابع: </a:t>
            </a:r>
            <a:r>
              <a:rPr lang="ar-SA" sz="3200" b="1" dirty="0"/>
              <a:t>في ذكر المراسيل من الأحاديث </a:t>
            </a:r>
            <a:r>
              <a:rPr lang="ar-SA" sz="3200" b="1" dirty="0" smtClean="0"/>
              <a:t>، مرتبة </a:t>
            </a:r>
            <a:r>
              <a:rPr lang="ar-SA" sz="3200" b="1" dirty="0"/>
              <a:t>على أسماء رجالها المرسلين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/>
              <a:t>وألحق بهذا الباب ثلاثة فصول، 1- في كنى المرسلين، 2-وفي المبهمين منهم ، 3- وفي مراسيل النساء. </a:t>
            </a:r>
          </a:p>
          <a:p>
            <a:pPr algn="justLow"/>
            <a:r>
              <a:rPr lang="ar-SA" sz="3200" b="1" dirty="0"/>
              <a:t>وقسم بعض الأبواب السابقة إلى فصول فيما يتعلق بكنى بعض الأسماء وما شابه ذلك</a:t>
            </a:r>
            <a:r>
              <a:rPr lang="ar-SA" sz="3200" b="1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1791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908720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 رموزه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خ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 smtClean="0"/>
              <a:t>للبخاري.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م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 smtClean="0"/>
              <a:t>لمسلم.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د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/>
              <a:t>لأبي </a:t>
            </a:r>
            <a:r>
              <a:rPr lang="ar-SA" sz="3200" b="1" dirty="0" smtClean="0"/>
              <a:t>داود.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ت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 smtClean="0"/>
              <a:t>للترمذي.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س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 smtClean="0"/>
              <a:t>للنسائي.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هـ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/>
              <a:t>لابن </a:t>
            </a:r>
            <a:r>
              <a:rPr lang="ar-SA" sz="3200" b="1" dirty="0" smtClean="0"/>
              <a:t>ماجه.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ط</a:t>
            </a:r>
            <a:r>
              <a:rPr lang="ar-SA" sz="3200" b="1" dirty="0">
                <a:solidFill>
                  <a:schemeClr val="accent1"/>
                </a:solidFill>
              </a:rPr>
              <a:t>: </a:t>
            </a:r>
            <a:r>
              <a:rPr lang="ar-SA" sz="3200" b="1" dirty="0"/>
              <a:t>للموطأ.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288999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 كيفية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عرض المسانيد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وإيراد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الأحاديث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فيها: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Low"/>
            <a:r>
              <a:rPr lang="ar-SA" sz="3200" b="1" dirty="0" smtClean="0"/>
              <a:t>1- بدأ </a:t>
            </a:r>
            <a:r>
              <a:rPr lang="ar-SA" sz="3200" b="1" dirty="0"/>
              <a:t>المؤلف الكتاب -كما مر قريبًا- بحرف </a:t>
            </a:r>
            <a:r>
              <a:rPr lang="ar-SA" sz="3200" b="1" dirty="0" smtClean="0"/>
              <a:t>الهمزة.</a:t>
            </a:r>
          </a:p>
          <a:p>
            <a:pPr algn="justLow"/>
            <a:r>
              <a:rPr lang="ar-SA" sz="3200" b="1" dirty="0" smtClean="0"/>
              <a:t>2- </a:t>
            </a:r>
            <a:r>
              <a:rPr lang="ar-SA" sz="3200" b="1" dirty="0"/>
              <a:t>يكتفى بذكر شيخ المصنف </a:t>
            </a:r>
            <a:r>
              <a:rPr lang="ar-SA" sz="3200" b="1" dirty="0" smtClean="0"/>
              <a:t>فقط، ولا </a:t>
            </a:r>
            <a:r>
              <a:rPr lang="ar-SA" sz="3200" b="1" dirty="0"/>
              <a:t>يذكر بقية </a:t>
            </a:r>
            <a:r>
              <a:rPr lang="ar-SA" sz="3200" b="1" dirty="0" smtClean="0"/>
              <a:t>الإسناد إلى الصحابي، بخلاف «التحفة» .</a:t>
            </a:r>
          </a:p>
          <a:p>
            <a:pPr algn="justLow"/>
            <a:r>
              <a:rPr lang="ar-SA" sz="3200" b="1" dirty="0" smtClean="0"/>
              <a:t>3- اعتبر </a:t>
            </a:r>
            <a:r>
              <a:rPr lang="ar-SA" sz="3200" b="1" dirty="0"/>
              <a:t>المعنى أو بعضه دون اللفظ في جميع </a:t>
            </a:r>
            <a:r>
              <a:rPr lang="ar-SA" sz="3200" b="1" dirty="0" smtClean="0"/>
              <a:t>الروايات،</a:t>
            </a:r>
          </a:p>
          <a:p>
            <a:pPr algn="justLow"/>
            <a:r>
              <a:rPr lang="ar-SA" sz="3200" b="1" dirty="0" smtClean="0"/>
              <a:t>فهو يذكر </a:t>
            </a:r>
            <a:r>
              <a:rPr lang="ar-SA" sz="3200" b="1" dirty="0"/>
              <a:t>طرف الحديث بلفظه في بعض المصنفات</a:t>
            </a:r>
            <a:r>
              <a:rPr lang="ar-SA" sz="3200" b="1" dirty="0" smtClean="0"/>
              <a:t>، ويشير </a:t>
            </a:r>
            <a:r>
              <a:rPr lang="ar-SA" sz="3200" b="1" dirty="0"/>
              <a:t>بعد ذلك بالرموز إلى ما </a:t>
            </a:r>
            <a:r>
              <a:rPr lang="ar-SA" sz="3200" b="1" dirty="0" err="1"/>
              <a:t>يوافقها</a:t>
            </a:r>
            <a:r>
              <a:rPr lang="ar-SA" sz="3200" b="1" dirty="0"/>
              <a:t> في المعنى دون </a:t>
            </a:r>
            <a:r>
              <a:rPr lang="ar-SA" sz="3200" b="1" dirty="0" smtClean="0"/>
              <a:t>الألفاظ.</a:t>
            </a:r>
          </a:p>
          <a:p>
            <a:pPr algn="justLow"/>
            <a:r>
              <a:rPr lang="ar-SA" sz="3200" b="1" dirty="0" smtClean="0"/>
              <a:t>4- إذا </a:t>
            </a:r>
            <a:r>
              <a:rPr lang="ar-SA" sz="3200" b="1" dirty="0"/>
              <a:t>كان الحديث مرويًّا عن </a:t>
            </a:r>
            <a:r>
              <a:rPr lang="ar-SA" sz="3200" b="1" dirty="0" smtClean="0"/>
              <a:t>عدد من الصحابة: </a:t>
            </a:r>
            <a:r>
              <a:rPr lang="ar-SA" sz="3200" b="1" dirty="0"/>
              <a:t>يذكر الحديث في مسند واحد منهم خشية </a:t>
            </a:r>
            <a:r>
              <a:rPr lang="ar-SA" sz="3200" b="1" dirty="0" smtClean="0"/>
              <a:t>التكرار</a:t>
            </a:r>
            <a:r>
              <a:rPr lang="ar-SA" sz="3200" b="1" dirty="0"/>
              <a:t>.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بخلاف </a:t>
            </a:r>
            <a:r>
              <a:rPr lang="ar-SA" sz="3200" b="1" dirty="0"/>
              <a:t>ما فعل المزي في "تحفة الأشراف" </a:t>
            </a:r>
            <a:r>
              <a:rPr lang="ar-SA" sz="3200" b="1" dirty="0" smtClean="0"/>
              <a:t>، كما مر قريبًا.</a:t>
            </a: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26693447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 كيفية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المراجعة فيه:</a:t>
            </a:r>
          </a:p>
          <a:p>
            <a:pPr algn="justLow"/>
            <a:r>
              <a:rPr lang="ar-SA" sz="3200" b="1" dirty="0"/>
              <a:t>قال مصنِّفه في المقدمة: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«وإذا </a:t>
            </a:r>
            <a:r>
              <a:rPr lang="ar-SA" sz="3200" b="1" dirty="0"/>
              <a:t>أردت الاستخراج </a:t>
            </a:r>
            <a:r>
              <a:rPr lang="ar-SA" sz="3200" b="1" dirty="0" smtClean="0"/>
              <a:t>منه: </a:t>
            </a:r>
            <a:r>
              <a:rPr lang="ar-SA" sz="3200" b="1" dirty="0"/>
              <a:t>فتأمل في معنى الحديث الذي تريده في أي شيء هو</a:t>
            </a:r>
            <a:r>
              <a:rPr lang="ar-SA" sz="3200" b="1" dirty="0" smtClean="0"/>
              <a:t>، ولا </a:t>
            </a:r>
            <a:r>
              <a:rPr lang="ar-SA" sz="3200" b="1" dirty="0"/>
              <a:t>تعتبر خصوص ألفاظه</a:t>
            </a:r>
            <a:r>
              <a:rPr lang="ar-SA" sz="3200" b="1" dirty="0" smtClean="0"/>
              <a:t>، 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تأمل الصحابي الذي عنه رواية ذلك الحديث</a:t>
            </a:r>
            <a:r>
              <a:rPr lang="ar-SA" sz="3200" b="1" dirty="0" smtClean="0"/>
              <a:t>، فقد </a:t>
            </a:r>
            <a:r>
              <a:rPr lang="ar-SA" sz="3200" b="1" dirty="0"/>
              <a:t>يكون في السند عن عمر أو أنس مثلاً</a:t>
            </a:r>
            <a:r>
              <a:rPr lang="ar-SA" sz="3200" b="1" dirty="0" smtClean="0"/>
              <a:t>، والرواية </a:t>
            </a:r>
            <a:r>
              <a:rPr lang="ar-SA" sz="3200" b="1" dirty="0"/>
              <a:t>عن صحابي آخر مذكور في ذلك </a:t>
            </a:r>
            <a:r>
              <a:rPr lang="ar-SA" sz="3200" b="1" dirty="0" smtClean="0"/>
              <a:t>الحديث، </a:t>
            </a:r>
          </a:p>
          <a:p>
            <a:pPr algn="justLow"/>
            <a:r>
              <a:rPr lang="ar-SA" sz="3200" b="1" dirty="0" smtClean="0"/>
              <a:t>فصحح </a:t>
            </a:r>
            <a:r>
              <a:rPr lang="ar-SA" sz="3200" b="1" dirty="0"/>
              <a:t>الصحابي المروي عنه</a:t>
            </a:r>
            <a:r>
              <a:rPr lang="ar-SA" sz="3200" b="1" dirty="0" smtClean="0"/>
              <a:t>، 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اكشف عنه في محله؛ تجده إن شاء الله </a:t>
            </a:r>
            <a:r>
              <a:rPr lang="ar-SA" sz="3200" b="1" dirty="0" smtClean="0"/>
              <a:t>تعالى» .</a:t>
            </a:r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4558409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الموازنة بينه وبين كتاب "تحفة الأشراف" للمزي:</a:t>
            </a:r>
          </a:p>
          <a:p>
            <a:pPr algn="justLow"/>
            <a:r>
              <a:rPr lang="ar-SA" sz="3200" b="1" dirty="0"/>
              <a:t>لا شك أن لكل كتاب ميزةً يتميز بها عن الآخر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- فكتاب «تحفة الأشراف» : </a:t>
            </a:r>
          </a:p>
          <a:p>
            <a:pPr algn="justLow"/>
            <a:r>
              <a:rPr lang="ar-SA" sz="3200" b="1" dirty="0" smtClean="0"/>
              <a:t>1- أجود </a:t>
            </a:r>
            <a:r>
              <a:rPr lang="ar-SA" sz="3200" b="1" dirty="0"/>
              <a:t>لمن يريد الأسانيد</a:t>
            </a:r>
            <a:r>
              <a:rPr lang="ar-SA" sz="3200" b="1" dirty="0" smtClean="0"/>
              <a:t>، ويعتني </a:t>
            </a:r>
            <a:r>
              <a:rPr lang="ar-SA" sz="3200" b="1" dirty="0"/>
              <a:t>بها ويريد الحكم على الحديث من كثرة طرقه واختلاف رجاله</a:t>
            </a:r>
            <a:r>
              <a:rPr lang="ar-SA" sz="3200" b="1" dirty="0" smtClean="0"/>
              <a:t>، </a:t>
            </a:r>
          </a:p>
          <a:p>
            <a:pPr algn="justLow"/>
            <a:r>
              <a:rPr lang="ar-SA" sz="3200" b="1" dirty="0" smtClean="0"/>
              <a:t>2- كما </a:t>
            </a:r>
            <a:r>
              <a:rPr lang="ar-SA" sz="3200" b="1" dirty="0"/>
              <a:t>أنه يمتاز بذكر الحديث الذي رواه عدد من الصحابة في مسانيدهم جميعًا وهي ميزة جيدة؛ لأن من عرف أي راوٍ لهذا الحديث من الصحابة فإنه يجده في مسنده.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أما </a:t>
            </a:r>
            <a:r>
              <a:rPr lang="ar-SA" sz="3200" b="1" dirty="0"/>
              <a:t>في "ذخائر المواريث" فقد لا يجد هذا الحديث في مسانيد بعض رواته من الصحابة</a:t>
            </a:r>
            <a:r>
              <a:rPr lang="ar-SA" sz="3200" b="1" dirty="0" smtClean="0"/>
              <a:t>، وهذا </a:t>
            </a:r>
            <a:r>
              <a:rPr lang="ar-SA" sz="3200" b="1" dirty="0"/>
              <a:t>نقص في </a:t>
            </a:r>
            <a:r>
              <a:rPr lang="ar-SA" sz="3200" b="1" dirty="0" smtClean="0"/>
              <a:t>الكتاب.</a:t>
            </a:r>
          </a:p>
        </p:txBody>
      </p:sp>
    </p:spTree>
    <p:extLst>
      <p:ext uri="{BB962C8B-B14F-4D97-AF65-F5344CB8AC3E}">
        <p14:creationId xmlns:p14="http://schemas.microsoft.com/office/powerpoint/2010/main" val="210443641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764704"/>
            <a:ext cx="79208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- أما كتاب </a:t>
            </a:r>
            <a:r>
              <a:rPr lang="ar-SA" sz="3200" b="1" dirty="0">
                <a:solidFill>
                  <a:schemeClr val="accent1"/>
                </a:solidFill>
              </a:rPr>
              <a:t>"ذخائر المواريث" </a:t>
            </a:r>
            <a:r>
              <a:rPr lang="ar-SA" sz="3200" b="1" dirty="0" smtClean="0">
                <a:solidFill>
                  <a:schemeClr val="accent1"/>
                </a:solidFill>
              </a:rPr>
              <a:t>:</a:t>
            </a:r>
          </a:p>
          <a:p>
            <a:pPr algn="justLow"/>
            <a:r>
              <a:rPr lang="ar-SA" sz="3200" b="1" dirty="0" smtClean="0"/>
              <a:t>فيمتاز </a:t>
            </a:r>
            <a:r>
              <a:rPr lang="ar-SA" sz="3200" b="1" dirty="0"/>
              <a:t>بميزة الاختصار</a:t>
            </a:r>
            <a:r>
              <a:rPr lang="ar-SA" sz="3200" b="1" dirty="0" smtClean="0"/>
              <a:t>، فقد </a:t>
            </a:r>
            <a:r>
              <a:rPr lang="ar-SA" sz="3200" b="1" dirty="0"/>
              <a:t>جاء حجمه بمقدار ربع حجم كتاب "المزي" </a:t>
            </a:r>
            <a:r>
              <a:rPr lang="ar-SA" sz="3200" b="1" dirty="0"/>
              <a:t>.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وهذه </a:t>
            </a:r>
            <a:r>
              <a:rPr lang="ar-SA" sz="3200" b="1" dirty="0"/>
              <a:t>ميزة مهمة لمن يريد الاستدلال على متن الحديث </a:t>
            </a:r>
            <a:r>
              <a:rPr lang="ar-SA" sz="3200" b="1" dirty="0" smtClean="0"/>
              <a:t>فقط،</a:t>
            </a:r>
            <a:endParaRPr lang="ar-SA" sz="3200" b="1" dirty="0"/>
          </a:p>
          <a:p>
            <a:pPr algn="justLow"/>
            <a:r>
              <a:rPr lang="ar-SA" sz="3200" b="1" dirty="0"/>
              <a:t>ومعرفة من أخرجه من أصحاب المصنفات التي احتواها الكتاب</a:t>
            </a:r>
            <a:r>
              <a:rPr lang="ar-SA" sz="3200" b="1" dirty="0" smtClean="0"/>
              <a:t>، فإنه </a:t>
            </a:r>
            <a:r>
              <a:rPr lang="ar-SA" sz="3200" b="1" dirty="0"/>
              <a:t>يحصل على بغيته من أقصر طريق وأيسر سبيل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ثم </a:t>
            </a:r>
            <a:r>
              <a:rPr lang="ar-SA" sz="3200" b="1" dirty="0"/>
              <a:t>بإمكانه بعد معرفة موضعه أن يعرف تمام أسانيده هناك في تلك المصادر التي </a:t>
            </a:r>
            <a:r>
              <a:rPr lang="ar-SA" sz="3200" b="1" dirty="0" smtClean="0"/>
              <a:t>أحال الكتاب عليها.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5520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08179" y="620688"/>
            <a:ext cx="792087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</a:rPr>
              <a:t>9- نموذج منه: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قال: </a:t>
            </a:r>
            <a:r>
              <a:rPr lang="ar-SA" sz="3200" b="1" dirty="0"/>
              <a:t>«حرف الهمزة» 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ثم قال: </a:t>
            </a:r>
            <a:r>
              <a:rPr lang="ar-SA" sz="3200" b="1" dirty="0"/>
              <a:t>«أبيض بن حمال الحميري </a:t>
            </a:r>
            <a:r>
              <a:rPr lang="ar-SA" sz="3200" b="1" dirty="0" err="1"/>
              <a:t>المأربي</a:t>
            </a:r>
            <a:r>
              <a:rPr lang="ar-SA" sz="3200" b="1" dirty="0"/>
              <a:t> عن النبي - صلى الله عليه وسلم – ».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ثم قال - بخط كبير - : </a:t>
            </a:r>
            <a:r>
              <a:rPr lang="ar-SA" sz="3200" b="1" dirty="0"/>
              <a:t>«حديث».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ثم ذكر طرف الحديث، فقال: </a:t>
            </a:r>
            <a:r>
              <a:rPr lang="ar-SA" sz="3200" b="1" dirty="0"/>
              <a:t>«أنه وفد إلى النبي - صلى الله عليه وسلم - فاستقطعه الملح الذي بمأرب» 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ثم قال: </a:t>
            </a:r>
            <a:r>
              <a:rPr lang="ar-SA" sz="3200" b="1" dirty="0"/>
              <a:t>«وفيه : (لاَ حِمَى </a:t>
            </a:r>
            <a:r>
              <a:rPr lang="ar-SA" sz="3200" b="1" dirty="0" err="1"/>
              <a:t>فِى</a:t>
            </a:r>
            <a:r>
              <a:rPr lang="ar-SA" sz="3200" b="1" dirty="0"/>
              <a:t> الأَرَاكِ ) ».</a:t>
            </a:r>
          </a:p>
          <a:p>
            <a:pPr algn="justLow"/>
            <a:r>
              <a:rPr lang="ar-SA" sz="3200" b="1" dirty="0">
                <a:solidFill>
                  <a:schemeClr val="accent1"/>
                </a:solidFill>
              </a:rPr>
              <a:t>ثم كتب ما يلي:</a:t>
            </a:r>
          </a:p>
          <a:p>
            <a:pPr algn="justLow"/>
            <a:r>
              <a:rPr lang="ar-SA" sz="3200" b="1" dirty="0"/>
              <a:t>«د: في (الخراج) عن قتيبة بن سعيد ومحمد بن المتوكل، وعن محمد بن أحمد القرشي، ت: في (الأحكام) عن قتيبة، هـ: فيه عن محمد بن يحيى بن أبي عمر». </a:t>
            </a:r>
            <a:r>
              <a:rPr lang="ar-SA" sz="3200" b="1" dirty="0">
                <a:solidFill>
                  <a:schemeClr val="accent1"/>
                </a:solidFill>
              </a:rPr>
              <a:t>انتهى</a:t>
            </a:r>
            <a:r>
              <a:rPr lang="ar-SA" sz="3200" b="1" dirty="0" smtClean="0">
                <a:solidFill>
                  <a:schemeClr val="accent1"/>
                </a:solidFill>
              </a:rPr>
              <a:t>.</a:t>
            </a:r>
            <a:endParaRPr lang="ar-SA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4042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092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2432</TotalTime>
  <Words>2754</Words>
  <Application>Microsoft Office PowerPoint</Application>
  <PresentationFormat>عرض على الشاشة (3:4)‏</PresentationFormat>
  <Paragraphs>240</Paragraphs>
  <Slides>40</Slides>
  <Notes>7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1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206</cp:revision>
  <dcterms:created xsi:type="dcterms:W3CDTF">2013-03-29T21:45:20Z</dcterms:created>
  <dcterms:modified xsi:type="dcterms:W3CDTF">2014-10-18T18:07:34Z</dcterms:modified>
</cp:coreProperties>
</file>