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1"/>
  </p:notesMasterIdLst>
  <p:sldIdLst>
    <p:sldId id="351" r:id="rId2"/>
    <p:sldId id="352" r:id="rId3"/>
    <p:sldId id="353" r:id="rId4"/>
    <p:sldId id="294" r:id="rId5"/>
    <p:sldId id="289" r:id="rId6"/>
    <p:sldId id="358" r:id="rId7"/>
    <p:sldId id="290" r:id="rId8"/>
    <p:sldId id="359" r:id="rId9"/>
    <p:sldId id="361" r:id="rId10"/>
    <p:sldId id="345" r:id="rId11"/>
    <p:sldId id="259" r:id="rId12"/>
    <p:sldId id="360" r:id="rId13"/>
    <p:sldId id="362" r:id="rId14"/>
    <p:sldId id="366" r:id="rId15"/>
    <p:sldId id="317" r:id="rId16"/>
    <p:sldId id="363" r:id="rId17"/>
    <p:sldId id="354" r:id="rId18"/>
    <p:sldId id="364" r:id="rId19"/>
    <p:sldId id="333" r:id="rId20"/>
    <p:sldId id="365" r:id="rId21"/>
    <p:sldId id="261" r:id="rId22"/>
    <p:sldId id="346" r:id="rId23"/>
    <p:sldId id="367" r:id="rId24"/>
    <p:sldId id="370" r:id="rId25"/>
    <p:sldId id="297" r:id="rId26"/>
    <p:sldId id="369" r:id="rId27"/>
    <p:sldId id="371" r:id="rId28"/>
    <p:sldId id="372" r:id="rId29"/>
    <p:sldId id="319" r:id="rId30"/>
    <p:sldId id="378" r:id="rId31"/>
    <p:sldId id="373" r:id="rId32"/>
    <p:sldId id="374" r:id="rId33"/>
    <p:sldId id="375" r:id="rId34"/>
    <p:sldId id="377" r:id="rId35"/>
    <p:sldId id="368" r:id="rId36"/>
    <p:sldId id="380" r:id="rId37"/>
    <p:sldId id="357" r:id="rId38"/>
    <p:sldId id="379" r:id="rId39"/>
    <p:sldId id="339" r:id="rId4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63" autoAdjust="0"/>
    <p:restoredTop sz="94660"/>
  </p:normalViewPr>
  <p:slideViewPr>
    <p:cSldViewPr>
      <p:cViewPr varScale="1">
        <p:scale>
          <a:sx n="66" d="100"/>
          <a:sy n="66" d="100"/>
        </p:scale>
        <p:origin x="-162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AEBE679-D940-4D06-BEDE-061DA3782079}" type="datetimeFigureOut">
              <a:rPr lang="ar-SA" smtClean="0"/>
              <a:t>12/25/1435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8FB785-BA27-44E8-A204-D3427235224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7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6349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048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7492-47B0-4B60-A455-0FBFA00DB7FF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044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5E50F5-1CAD-4483-932B-10C5AD0527F0}" type="datetimeFigureOut">
              <a:rPr lang="ar-SA" smtClean="0"/>
              <a:pPr/>
              <a:t>12/25/1435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E6DBD8-DD59-42B0-B5EB-8B8CECD86422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r>
              <a:rPr lang="ar-SA" sz="4400" b="1" dirty="0">
                <a:solidFill>
                  <a:srgbClr val="FF0000"/>
                </a:solidFill>
              </a:rPr>
              <a:t>مادة : تخريج الأحاديث</a:t>
            </a:r>
          </a:p>
          <a:p>
            <a:pPr algn="ctr"/>
            <a:r>
              <a:rPr lang="ar-SA" sz="4000" b="1" dirty="0"/>
              <a:t>أستاذ المادة : </a:t>
            </a:r>
            <a:r>
              <a:rPr lang="ar-SA" sz="4000" b="1" dirty="0" err="1"/>
              <a:t>د.عادل</a:t>
            </a:r>
            <a:r>
              <a:rPr lang="ar-SA" sz="4000" b="1" dirty="0"/>
              <a:t> حسن</a:t>
            </a:r>
          </a:p>
          <a:p>
            <a:pPr algn="ctr"/>
            <a:r>
              <a:rPr lang="ar-SA" sz="4000" b="1" dirty="0">
                <a:solidFill>
                  <a:schemeClr val="bg1"/>
                </a:solidFill>
              </a:rPr>
              <a:t>المحاضرة السادسة</a:t>
            </a:r>
          </a:p>
          <a:p>
            <a:pPr algn="ctr"/>
            <a:endParaRPr lang="ar-SA" sz="4000" b="1" dirty="0" smtClean="0">
              <a:solidFill>
                <a:schemeClr val="bg1"/>
              </a:solidFill>
            </a:endParaRPr>
          </a:p>
          <a:p>
            <a:pPr algn="ctr"/>
            <a:endParaRPr lang="ar-SA" sz="5400" b="1" dirty="0" smtClean="0">
              <a:solidFill>
                <a:srgbClr val="FF0000"/>
              </a:solidFill>
            </a:endParaRPr>
          </a:p>
        </p:txBody>
      </p:sp>
      <p:pic>
        <p:nvPicPr>
          <p:cNvPr id="4" name="صورة 3" descr="http://www.feqhweb.com/vb/images/Basmal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488831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29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smtClean="0">
                <a:solidFill>
                  <a:srgbClr val="FF0000"/>
                </a:solidFill>
              </a:rPr>
              <a:t>السلام </a:t>
            </a:r>
            <a:r>
              <a:rPr lang="ar-SA" sz="4400" b="1" dirty="0" smtClean="0">
                <a:solidFill>
                  <a:srgbClr val="FF0000"/>
                </a:solidFill>
              </a:rPr>
              <a:t>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1100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05736" y="692696"/>
            <a:ext cx="7854696" cy="5760640"/>
          </a:xfrm>
        </p:spPr>
        <p:txBody>
          <a:bodyPr>
            <a:normAutofit/>
          </a:bodyPr>
          <a:lstStyle/>
          <a:p>
            <a:pPr algn="ctr"/>
            <a:endParaRPr lang="ar-SA" sz="4000" b="1" dirty="0"/>
          </a:p>
          <a:p>
            <a:pPr algn="ctr"/>
            <a:r>
              <a:rPr lang="ar-SA" sz="4000" b="1" dirty="0" smtClean="0"/>
              <a:t>عنوان </a:t>
            </a:r>
            <a:r>
              <a:rPr lang="ar-SA" sz="4000" b="1" dirty="0"/>
              <a:t>هذه المحاضرة </a:t>
            </a:r>
            <a:r>
              <a:rPr lang="ar-SA" sz="4000" b="1" dirty="0" smtClean="0"/>
              <a:t>:</a:t>
            </a:r>
          </a:p>
          <a:p>
            <a:pPr algn="ctr"/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التخريج:</a:t>
            </a:r>
          </a:p>
          <a:p>
            <a:pPr algn="ctr"/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الطريقة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الثانية: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التخريج عن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معرفة </a:t>
            </a:r>
            <a:r>
              <a:rPr lang="ar-S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أول لفظ من متن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الحديث</a:t>
            </a:r>
            <a:r>
              <a:rPr lang="ar-SA" sz="4000" b="1" dirty="0" smtClean="0"/>
              <a:t> </a:t>
            </a:r>
            <a:r>
              <a:rPr lang="ar-SA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ar-SA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4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2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/>
          </a:bodyPr>
          <a:lstStyle/>
          <a:p>
            <a:r>
              <a:rPr lang="ar-SA" sz="3100" b="1" dirty="0" smtClean="0"/>
              <a:t>وفيه: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1- متى نلجأ إلى هذه الطريقة؟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2- مزايا هذه الطريقة.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عيب هذه الطريقة.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المصنفات المساعدة في هذه الطريقة: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أ- الكتب المصنفة في الأحاديث المشتهرة على الألسنة.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ب- الكتب التي رُتِّبت الأحاديث فيها على ترتيب حروف المعجم.</a:t>
            </a:r>
          </a:p>
          <a:p>
            <a:pPr marL="742950" indent="-742950" algn="just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ج- المفاتيح والفهارس التي صنفها العلماء لكتب مخصوصة. </a:t>
            </a:r>
          </a:p>
          <a:p>
            <a:endParaRPr lang="ar-SA" sz="3100" b="1" dirty="0"/>
          </a:p>
        </p:txBody>
      </p:sp>
    </p:spTree>
    <p:extLst>
      <p:ext uri="{BB962C8B-B14F-4D97-AF65-F5344CB8AC3E}">
        <p14:creationId xmlns:p14="http://schemas.microsoft.com/office/powerpoint/2010/main" val="215920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620688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1- متى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نلجأ </a:t>
            </a: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إلى هذه الطريقة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؟</a:t>
            </a:r>
          </a:p>
          <a:p>
            <a:pPr algn="justLow"/>
            <a:r>
              <a:rPr lang="ar-SA" sz="3200" b="1" dirty="0">
                <a:latin typeface="Traditional Arabic" pitchFamily="18" charset="-78"/>
              </a:rPr>
              <a:t>عندما نتأكد من معرفة أول كلمة من متن الحديث؛ لأن عدم معرفة ذلك يسبب ضياعًا للجهد بدون فائدة.</a:t>
            </a:r>
          </a:p>
          <a:p>
            <a:pPr algn="justLow"/>
            <a:r>
              <a:rPr lang="ar-SA" sz="3200" b="1" dirty="0"/>
              <a:t>وتعتمد هذه الطريقة على معرفة مطلع الحديث، أي أول لفظة منه، شريطة أن يتيقن الباحث من مطلع الحديث الصحيح.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2- مزايا هذه الطريقة:</a:t>
            </a:r>
          </a:p>
          <a:p>
            <a:pPr algn="justLow"/>
            <a:r>
              <a:rPr lang="ar-SA" sz="3200" b="1" dirty="0"/>
              <a:t>أ- تعد هذه الطريقة من أيسر السبل للوصول للحديث إذا عرفنا مطلعه ، وكان ضمن نطاق الكتب التي نبحث فيها.</a:t>
            </a:r>
          </a:p>
          <a:p>
            <a:pPr algn="justLow"/>
            <a:r>
              <a:rPr lang="ar-SA" sz="3200" b="1" dirty="0"/>
              <a:t>ب- سرعة الوصول للحديث إن تأكدنا من أول متنه ، وكان موجودًا ضمن هذه الكتب.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620688"/>
            <a:ext cx="80648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تنبيه:</a:t>
            </a:r>
          </a:p>
          <a:p>
            <a:pPr marL="742950" indent="-742950" algn="justLow">
              <a:defRPr/>
            </a:pPr>
            <a:r>
              <a:rPr lang="ar-SA" sz="3200" b="1" dirty="0" smtClean="0"/>
              <a:t>       ينبغي </a:t>
            </a:r>
            <a:r>
              <a:rPr lang="ar-SA" sz="3200" b="1" dirty="0"/>
              <a:t>التنبه إلى أن عدم وجود الحديث في هذه الكتب المرتبة ترتيبًا أبجديًّا حسب مطلعه لا يعني عدم وجوده ، بل يبحث عنه بالطرق الأخرى</a:t>
            </a:r>
            <a:r>
              <a:rPr lang="ar-SA" sz="3200" b="1" dirty="0" smtClean="0"/>
              <a:t>.</a:t>
            </a:r>
          </a:p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3- عيب هذه 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الطريقة:</a:t>
            </a:r>
            <a:endParaRPr lang="ar-SA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Low">
              <a:defRPr/>
            </a:pPr>
            <a:r>
              <a:rPr lang="ar-SA" sz="3200" b="1" dirty="0" smtClean="0"/>
              <a:t>       أن أدنى تغيير في مطلع الحديث يحول دون الوصول إلى المراد ، </a:t>
            </a:r>
          </a:p>
          <a:p>
            <a:pPr marL="742950" indent="-742950" algn="justLow">
              <a:defRPr/>
            </a:pPr>
            <a:r>
              <a:rPr lang="ar-SA" sz="3200" b="1" dirty="0"/>
              <a:t> </a:t>
            </a:r>
            <a:r>
              <a:rPr lang="ar-SA" sz="3200" b="1" dirty="0" smtClean="0"/>
              <a:t>      فمثلاً حديث: "إذا أتاكم من ترضون دينه فزوجوه" :</a:t>
            </a:r>
          </a:p>
          <a:p>
            <a:pPr marL="742950" indent="-742950" algn="justLow">
              <a:defRPr/>
            </a:pPr>
            <a:r>
              <a:rPr lang="ar-SA" sz="3200" b="1" dirty="0"/>
              <a:t> </a:t>
            </a:r>
            <a:r>
              <a:rPr lang="ar-SA" sz="3200" b="1" dirty="0" smtClean="0"/>
              <a:t>      لو تذكرته بلفظ: "إذا جاءكم .." ، أو بلفظ : "لو أتاكم ..." لا يمكن الوصول للحديث </a:t>
            </a:r>
            <a:r>
              <a:rPr lang="ar-SA" sz="3200" b="1" dirty="0"/>
              <a:t>في هذه الكتب </a:t>
            </a:r>
            <a:r>
              <a:rPr lang="ar-SA" sz="3200" b="1" dirty="0" smtClean="0"/>
              <a:t>باللفظ الأول.</a:t>
            </a:r>
            <a:endParaRPr lang="ar-SA" sz="3200" dirty="0" smtClean="0"/>
          </a:p>
        </p:txBody>
      </p:sp>
    </p:spTree>
    <p:extLst>
      <p:ext uri="{BB962C8B-B14F-4D97-AF65-F5344CB8AC3E}">
        <p14:creationId xmlns:p14="http://schemas.microsoft.com/office/powerpoint/2010/main" val="47467684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620688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4- المصنفات المساعدة في هذه الطريقة:</a:t>
            </a:r>
            <a:r>
              <a:rPr lang="ar-SA" sz="3200" b="1" dirty="0"/>
              <a:t> </a:t>
            </a:r>
            <a:endParaRPr lang="ar-SA" sz="3200" b="1" dirty="0" smtClean="0"/>
          </a:p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أ- الكتب المصنفة في الأحاديث المشتهرة على الألسنة: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1- المراد </a:t>
            </a:r>
            <a:r>
              <a:rPr lang="ar-SA" sz="3200" b="1" dirty="0">
                <a:solidFill>
                  <a:schemeClr val="accent1"/>
                </a:solidFill>
              </a:rPr>
              <a:t>بالأحاديث </a:t>
            </a:r>
            <a:r>
              <a:rPr lang="ar-SA" sz="3200" b="1" dirty="0" smtClean="0">
                <a:solidFill>
                  <a:schemeClr val="accent1"/>
                </a:solidFill>
              </a:rPr>
              <a:t>المشتهرة: </a:t>
            </a:r>
          </a:p>
          <a:p>
            <a:pPr algn="justLow"/>
            <a:r>
              <a:rPr lang="ar-SA" sz="3200" b="1" dirty="0" smtClean="0"/>
              <a:t>المراد </a:t>
            </a:r>
            <a:r>
              <a:rPr lang="ar-SA" sz="3200" b="1" dirty="0"/>
              <a:t>بالأحاديث </a:t>
            </a:r>
            <a:r>
              <a:rPr lang="ar-SA" sz="3200" b="1" dirty="0" smtClean="0"/>
              <a:t>المشتهرة: ما </a:t>
            </a:r>
            <a:r>
              <a:rPr lang="ar-SA" sz="3200" b="1" dirty="0"/>
              <a:t>يدور على </a:t>
            </a:r>
            <a:r>
              <a:rPr lang="ar-SA" sz="3200" b="1" dirty="0" smtClean="0"/>
              <a:t>ألسنة </a:t>
            </a:r>
            <a:r>
              <a:rPr lang="ar-SA" sz="3200" b="1" dirty="0"/>
              <a:t>الناس ويتناقلونه بينهم من أقوال منسوبة إلى النبي - صلى الله عليه وسلم </a:t>
            </a:r>
            <a:r>
              <a:rPr lang="ar-SA" sz="3200" b="1" dirty="0" smtClean="0"/>
              <a:t>- .</a:t>
            </a:r>
          </a:p>
          <a:p>
            <a:pPr algn="justLow"/>
            <a:r>
              <a:rPr lang="ar-SA" sz="3200" b="1" dirty="0"/>
              <a:t>والشهرة في هذه الأحاديث تعني الشهرة اللغوية ؛ أي المشهور على ألسنة الناس من الأقوال ، ومعرفتها لدى عامتهم.</a:t>
            </a:r>
          </a:p>
          <a:p>
            <a:pPr algn="justLow"/>
            <a:r>
              <a:rPr lang="ar-SA" sz="3200" b="1" dirty="0"/>
              <a:t>ولا يقصد بها الشهرة الاصطلاحية ، بمعنى : ما رواه ثلاثة فأكثر </a:t>
            </a:r>
            <a:r>
              <a:rPr lang="ar-SA" sz="3200" b="1" dirty="0" smtClean="0"/>
              <a:t>.</a:t>
            </a:r>
            <a:endParaRPr lang="ar-SA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908720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2- السبب </a:t>
            </a:r>
            <a:r>
              <a:rPr lang="ar-SA" sz="3200" b="1" dirty="0">
                <a:solidFill>
                  <a:schemeClr val="accent1"/>
                </a:solidFill>
              </a:rPr>
              <a:t>في التأليف </a:t>
            </a:r>
            <a:r>
              <a:rPr lang="ar-SA" sz="3200" b="1" dirty="0" smtClean="0">
                <a:solidFill>
                  <a:schemeClr val="accent1"/>
                </a:solidFill>
              </a:rPr>
              <a:t>فيها:</a:t>
            </a:r>
          </a:p>
          <a:p>
            <a:pPr algn="justLow"/>
            <a:r>
              <a:rPr lang="ar-SA" sz="3200" b="1" dirty="0"/>
              <a:t>قد يكون بعض هذه الأحاديث التي تدور على ألسنة الناس ويتناقلونه بينهم من أقوال منسوبة إلى النبي - صلى الله عليه وسلم - : صحيحة أو حسنة ، ولكن الكثير منها ضعيف أو موضوع أو لا أصل له.</a:t>
            </a:r>
          </a:p>
          <a:p>
            <a:pPr algn="justLow"/>
            <a:r>
              <a:rPr lang="ar-SA" sz="3200" b="1" dirty="0"/>
              <a:t>وانتشار مثل هذه الأقوال قد يفسد على المسلمين دينهم؛ لاعتقادهم أنها صحيحة.</a:t>
            </a:r>
          </a:p>
          <a:p>
            <a:pPr algn="justLow"/>
            <a:r>
              <a:rPr lang="ar-SA" sz="3200" b="1" dirty="0"/>
              <a:t>لذا قام بعض علماء الحديث في </a:t>
            </a:r>
            <a:r>
              <a:rPr lang="ar-SA" sz="3200" b="1" dirty="0" err="1"/>
              <a:t>أعصار</a:t>
            </a:r>
            <a:r>
              <a:rPr lang="ar-SA" sz="3200" b="1" dirty="0"/>
              <a:t> متعاقبة بالتأليف في جمع هذه الأحاديث، حيث قاموا بـــــ</a:t>
            </a:r>
            <a:r>
              <a:rPr lang="ar-SA" sz="3200" b="1" dirty="0" smtClean="0"/>
              <a:t>: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429331724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90872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جمع </a:t>
            </a:r>
            <a:r>
              <a:rPr lang="ar-SA" sz="3200" b="1" dirty="0"/>
              <a:t>هذه الأقوال المشتهرة على </a:t>
            </a:r>
            <a:r>
              <a:rPr lang="ar-SA" sz="3200" b="1" dirty="0" smtClean="0"/>
              <a:t>ألسن </a:t>
            </a:r>
            <a:r>
              <a:rPr lang="ar-SA" sz="3200" b="1" dirty="0"/>
              <a:t>الناس ،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وتبيين </a:t>
            </a:r>
            <a:r>
              <a:rPr lang="ar-SA" sz="3200" b="1" dirty="0"/>
              <a:t>ما هو صحيح </a:t>
            </a:r>
            <a:r>
              <a:rPr lang="ar-SA" sz="3200" b="1" dirty="0" smtClean="0"/>
              <a:t>وما </a:t>
            </a:r>
            <a:r>
              <a:rPr lang="ar-SA" sz="3200" b="1" dirty="0"/>
              <a:t>هو سقيم ،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وتخريجها </a:t>
            </a:r>
            <a:r>
              <a:rPr lang="ar-SA" sz="3200" b="1" dirty="0"/>
              <a:t>من المصنفات الحديثية إن كان لها أصل (أي سند مروي عن رسول الله - صلى الله عليه وسلم - </a:t>
            </a:r>
            <a:r>
              <a:rPr lang="ar-SA" sz="3200" b="1" dirty="0" smtClean="0"/>
              <a:t>) ،</a:t>
            </a:r>
            <a:r>
              <a:rPr lang="ar-S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 </a:t>
            </a:r>
          </a:p>
          <a:p>
            <a:pPr algn="justLow"/>
            <a:r>
              <a:rPr lang="ar-SA" sz="3200" b="1" dirty="0" smtClean="0"/>
              <a:t>أو </a:t>
            </a:r>
            <a:r>
              <a:rPr lang="ar-SA" sz="3200" b="1" dirty="0"/>
              <a:t>تحذير الناس إن كانت مكذوبة وموضوعة على رسول الله - صلى الله عليه وسلم </a:t>
            </a:r>
            <a:r>
              <a:rPr lang="ar-SA" sz="3200" b="1" dirty="0" smtClean="0"/>
              <a:t>-</a:t>
            </a:r>
            <a:r>
              <a:rPr lang="en-US" sz="3200" b="1" dirty="0" smtClean="0"/>
              <a:t> </a:t>
            </a:r>
            <a:r>
              <a:rPr lang="ar-SA" sz="3200" b="1" dirty="0"/>
              <a:t>أو </a:t>
            </a:r>
            <a:r>
              <a:rPr lang="ar-SA" sz="3200" b="1" dirty="0" smtClean="0"/>
              <a:t>كانت لا </a:t>
            </a:r>
            <a:r>
              <a:rPr lang="ar-SA" sz="3200" b="1" dirty="0"/>
              <a:t>أصل </a:t>
            </a:r>
            <a:r>
              <a:rPr lang="ar-SA" sz="3200" b="1" dirty="0" smtClean="0"/>
              <a:t>لها.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3- ترتيب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الكتب المصنفة في الأحاديث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المشتهرة:</a:t>
            </a:r>
          </a:p>
          <a:p>
            <a:pPr algn="justLow"/>
            <a:r>
              <a:rPr lang="ar-SA" sz="3200" b="1" dirty="0" smtClean="0"/>
              <a:t>أكثر </a:t>
            </a:r>
            <a:r>
              <a:rPr lang="ar-SA" sz="3200" b="1" dirty="0"/>
              <a:t>هذه المصنفات مرتب على نسق حروف </a:t>
            </a:r>
            <a:r>
              <a:rPr lang="ar-SA" sz="3200" b="1" dirty="0" smtClean="0"/>
              <a:t>المعجم،</a:t>
            </a:r>
          </a:p>
          <a:p>
            <a:pPr algn="justLow"/>
            <a:r>
              <a:rPr lang="ar-SA" sz="3200" b="1" dirty="0" smtClean="0"/>
              <a:t>والقليل منها جدًّا مرتب على الأبواب الفقهية.</a:t>
            </a:r>
            <a:endParaRPr lang="ar-SA" sz="3200" b="1" dirty="0"/>
          </a:p>
          <a:p>
            <a:pPr algn="justLow"/>
            <a:endParaRPr lang="ar-SA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86538412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46043" y="764704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4- أشهر المصنفات في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الأحاديث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المشتهرة على الألسنة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:</a:t>
            </a:r>
          </a:p>
          <a:p>
            <a:pPr algn="justLow"/>
            <a:r>
              <a:rPr lang="ar-SA" sz="3200" b="1" dirty="0"/>
              <a:t>من هذه المصنفات:</a:t>
            </a:r>
          </a:p>
          <a:p>
            <a:pPr algn="justLow"/>
            <a:r>
              <a:rPr lang="ar-SA" sz="3200" b="1" dirty="0">
                <a:solidFill>
                  <a:srgbClr val="00B050"/>
                </a:solidFill>
              </a:rPr>
              <a:t>1- «التذكرة في الأحاديث المشتهرة» ، </a:t>
            </a:r>
            <a:r>
              <a:rPr lang="ar-SA" sz="3200" b="1" dirty="0"/>
              <a:t>لبدر الدين محمد بن عبد الله </a:t>
            </a:r>
            <a:r>
              <a:rPr lang="ar-SA" sz="3200" b="1" dirty="0">
                <a:solidFill>
                  <a:srgbClr val="00B050"/>
                </a:solidFill>
              </a:rPr>
              <a:t>الزركشي</a:t>
            </a:r>
            <a:r>
              <a:rPr lang="ar-SA" sz="3200" b="1" dirty="0"/>
              <a:t> (ت794هـ). </a:t>
            </a:r>
          </a:p>
          <a:p>
            <a:pPr algn="justLow"/>
            <a:r>
              <a:rPr lang="ar-SA" sz="3200" b="1" dirty="0"/>
              <a:t>وهو مرتبٌ على أبواب الفقه، </a:t>
            </a:r>
          </a:p>
          <a:p>
            <a:pPr algn="justLow"/>
            <a:r>
              <a:rPr lang="ar-SA" sz="3200" b="1" dirty="0"/>
              <a:t>وهو الوحيد من كتب الأحاديث المشتهرة على الألسنة الذي رُتب على أبواب الفقه، </a:t>
            </a:r>
          </a:p>
          <a:p>
            <a:pPr algn="justLow"/>
            <a:r>
              <a:rPr lang="ar-SA" sz="3200" b="1" dirty="0"/>
              <a:t>أما بقية الكتب الآتية فهي مرتبة على حروف المعجم.</a:t>
            </a:r>
          </a:p>
          <a:p>
            <a:pPr algn="justLow"/>
            <a:r>
              <a:rPr lang="ar-SA" sz="3200" b="1" dirty="0">
                <a:solidFill>
                  <a:srgbClr val="00B050"/>
                </a:solidFill>
              </a:rPr>
              <a:t>2- «اللآلئ المنثورة في الأحاديث المشهورة، مما ألفه الطبع، وليس له أصل في الشرع» </a:t>
            </a:r>
            <a:r>
              <a:rPr lang="ar-SA" sz="3200" b="1" dirty="0"/>
              <a:t>، </a:t>
            </a:r>
            <a:r>
              <a:rPr lang="ar-SA" sz="3200" b="1" dirty="0">
                <a:solidFill>
                  <a:srgbClr val="00B050"/>
                </a:solidFill>
              </a:rPr>
              <a:t>لابن حجر </a:t>
            </a:r>
            <a:r>
              <a:rPr lang="ar-SA" sz="3200" b="1" dirty="0"/>
              <a:t>(ت852هـ</a:t>
            </a:r>
            <a:r>
              <a:rPr lang="ar-SA" sz="3200" b="1" dirty="0" smtClean="0"/>
              <a:t>).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77098188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2" y="836712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00B050"/>
                </a:solidFill>
              </a:rPr>
              <a:t>3- </a:t>
            </a:r>
            <a:r>
              <a:rPr lang="ar-SA" sz="3200" b="1" dirty="0">
                <a:solidFill>
                  <a:srgbClr val="00B050"/>
                </a:solidFill>
              </a:rPr>
              <a:t>«المقاصد الحسنة في بيان كثير من الأحاديث المشتهرة على الألسنة» </a:t>
            </a:r>
            <a:r>
              <a:rPr lang="ar-SA" sz="3200" b="1" dirty="0"/>
              <a:t>، لمحمد بن </a:t>
            </a:r>
            <a:r>
              <a:rPr lang="ar-SA" sz="3200" b="1" dirty="0" smtClean="0"/>
              <a:t>عبد الرحمن </a:t>
            </a:r>
            <a:r>
              <a:rPr lang="ar-SA" sz="3200" b="1" dirty="0">
                <a:solidFill>
                  <a:srgbClr val="00B050"/>
                </a:solidFill>
              </a:rPr>
              <a:t>السخاوي </a:t>
            </a:r>
            <a:r>
              <a:rPr lang="ar-SA" sz="3200" b="1" dirty="0"/>
              <a:t>(ت902هـ).</a:t>
            </a:r>
          </a:p>
          <a:p>
            <a:pPr algn="justLow"/>
            <a:r>
              <a:rPr lang="ar-SA" sz="3200" b="1" dirty="0"/>
              <a:t>وهو أجلّ هذه الكتب، ولا يُستغنى عنه في التخريج .</a:t>
            </a:r>
            <a:endParaRPr lang="en-US" sz="3200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>
                <a:solidFill>
                  <a:srgbClr val="00B050"/>
                </a:solidFill>
              </a:rPr>
              <a:t>4- «الدرر المنتثرة في الأحاديث المشتهرة» </a:t>
            </a:r>
            <a:r>
              <a:rPr lang="ar-SA" sz="3200" b="1" dirty="0" smtClean="0"/>
              <a:t>، لجلال الدين عبد الرحمن </a:t>
            </a:r>
            <a:r>
              <a:rPr lang="ar-SA" sz="3200" b="1" dirty="0" smtClean="0">
                <a:solidFill>
                  <a:srgbClr val="00B050"/>
                </a:solidFill>
              </a:rPr>
              <a:t>السيوطي </a:t>
            </a:r>
            <a:r>
              <a:rPr lang="ar-SA" sz="3200" b="1" dirty="0" smtClean="0"/>
              <a:t>(</a:t>
            </a:r>
            <a:r>
              <a:rPr lang="ar-SA" sz="3200" b="1" dirty="0"/>
              <a:t>ت</a:t>
            </a:r>
            <a:r>
              <a:rPr lang="ar-SA" sz="3200" b="1" dirty="0" smtClean="0"/>
              <a:t>911هـ).</a:t>
            </a:r>
          </a:p>
          <a:p>
            <a:pPr algn="justLow"/>
            <a:r>
              <a:rPr lang="ar-SA" sz="3200" b="1" dirty="0" smtClean="0">
                <a:solidFill>
                  <a:srgbClr val="00B050"/>
                </a:solidFill>
              </a:rPr>
              <a:t>5- «تمييز </a:t>
            </a:r>
            <a:r>
              <a:rPr lang="ar-SA" sz="3200" b="1" dirty="0">
                <a:solidFill>
                  <a:srgbClr val="00B050"/>
                </a:solidFill>
              </a:rPr>
              <a:t>الطيب من الخبيث فيما يدور على ألسنة الناس من </a:t>
            </a:r>
            <a:r>
              <a:rPr lang="ar-SA" sz="3200" b="1" dirty="0" smtClean="0">
                <a:solidFill>
                  <a:srgbClr val="00B050"/>
                </a:solidFill>
              </a:rPr>
              <a:t>الحديث» </a:t>
            </a:r>
            <a:r>
              <a:rPr lang="ar-SA" sz="3200" b="1" dirty="0" smtClean="0"/>
              <a:t>، لعبد الرحمن </a:t>
            </a:r>
            <a:r>
              <a:rPr lang="ar-SA" sz="3200" b="1" dirty="0"/>
              <a:t>بن علي </a:t>
            </a:r>
            <a:r>
              <a:rPr lang="ar-SA" sz="3200" b="1" dirty="0">
                <a:solidFill>
                  <a:srgbClr val="00B050"/>
                </a:solidFill>
              </a:rPr>
              <a:t>بن </a:t>
            </a:r>
            <a:r>
              <a:rPr lang="ar-SA" sz="3200" b="1" dirty="0" err="1">
                <a:solidFill>
                  <a:srgbClr val="00B050"/>
                </a:solidFill>
              </a:rPr>
              <a:t>الديبع</a:t>
            </a:r>
            <a:r>
              <a:rPr lang="ar-SA" sz="3200" b="1" dirty="0">
                <a:solidFill>
                  <a:srgbClr val="00B050"/>
                </a:solidFill>
              </a:rPr>
              <a:t> </a:t>
            </a:r>
            <a:r>
              <a:rPr lang="ar-SA" sz="3200" b="1" dirty="0"/>
              <a:t>الشيباني </a:t>
            </a:r>
            <a:r>
              <a:rPr lang="ar-SA" sz="3200" b="1" dirty="0" smtClean="0"/>
              <a:t>(</a:t>
            </a:r>
            <a:r>
              <a:rPr lang="ar-SA" sz="3200" b="1" dirty="0"/>
              <a:t>ت</a:t>
            </a:r>
            <a:r>
              <a:rPr lang="ar-SA" sz="3200" b="1" dirty="0" smtClean="0"/>
              <a:t>944هـ</a:t>
            </a:r>
            <a:r>
              <a:rPr lang="ar-SA" sz="3200" b="1" dirty="0"/>
              <a:t>).</a:t>
            </a:r>
          </a:p>
          <a:p>
            <a:pPr algn="justLow"/>
            <a:r>
              <a:rPr lang="ar-SA" sz="3200" b="1" dirty="0">
                <a:solidFill>
                  <a:srgbClr val="00B050"/>
                </a:solidFill>
              </a:rPr>
              <a:t>6- </a:t>
            </a:r>
            <a:r>
              <a:rPr lang="ar-SA" sz="3200" b="1" dirty="0" smtClean="0">
                <a:solidFill>
                  <a:srgbClr val="00B050"/>
                </a:solidFill>
              </a:rPr>
              <a:t>«البدر </a:t>
            </a:r>
            <a:r>
              <a:rPr lang="ar-SA" sz="3200" b="1" dirty="0">
                <a:solidFill>
                  <a:srgbClr val="00B050"/>
                </a:solidFill>
              </a:rPr>
              <a:t>المنير في غريب أحاديث البشير </a:t>
            </a:r>
            <a:r>
              <a:rPr lang="ar-SA" sz="3200" b="1" dirty="0" smtClean="0">
                <a:solidFill>
                  <a:srgbClr val="00B050"/>
                </a:solidFill>
              </a:rPr>
              <a:t>النذير» </a:t>
            </a:r>
            <a:r>
              <a:rPr lang="ar-SA" sz="3200" b="1" dirty="0" smtClean="0"/>
              <a:t>، لعبد </a:t>
            </a:r>
            <a:r>
              <a:rPr lang="ar-SA" sz="3200" b="1" dirty="0"/>
              <a:t>الوهاب بن أحمد </a:t>
            </a:r>
            <a:r>
              <a:rPr lang="ar-SA" sz="3200" b="1" dirty="0">
                <a:solidFill>
                  <a:srgbClr val="00B050"/>
                </a:solidFill>
              </a:rPr>
              <a:t>الشعراني </a:t>
            </a:r>
            <a:r>
              <a:rPr lang="ar-SA" sz="3200" b="1" dirty="0" smtClean="0"/>
              <a:t>(</a:t>
            </a:r>
            <a:r>
              <a:rPr lang="ar-SA" sz="3200" b="1" dirty="0"/>
              <a:t>ت</a:t>
            </a:r>
            <a:r>
              <a:rPr lang="ar-SA" sz="3200" b="1" dirty="0" smtClean="0"/>
              <a:t>973هـ).</a:t>
            </a:r>
            <a:endParaRPr lang="ar-SA" sz="32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1" y="856357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00B050"/>
                </a:solidFill>
              </a:rPr>
              <a:t>7- «تسهيل </a:t>
            </a:r>
            <a:r>
              <a:rPr lang="ar-SA" sz="3200" b="1" dirty="0">
                <a:solidFill>
                  <a:srgbClr val="00B050"/>
                </a:solidFill>
              </a:rPr>
              <a:t>السبيل إلى كشف الالتباس عما دار من الأحاديث بين </a:t>
            </a:r>
            <a:r>
              <a:rPr lang="ar-SA" sz="3200" b="1" dirty="0" smtClean="0">
                <a:solidFill>
                  <a:srgbClr val="00B050"/>
                </a:solidFill>
              </a:rPr>
              <a:t>الناس» </a:t>
            </a:r>
            <a:r>
              <a:rPr lang="ar-SA" sz="3200" b="1" dirty="0" smtClean="0"/>
              <a:t>، لمحمد بن </a:t>
            </a:r>
            <a:r>
              <a:rPr lang="ar-SA" sz="3200" b="1" dirty="0"/>
              <a:t>أحمد </a:t>
            </a:r>
            <a:r>
              <a:rPr lang="ar-SA" sz="3200" b="1" dirty="0">
                <a:solidFill>
                  <a:srgbClr val="00B050"/>
                </a:solidFill>
              </a:rPr>
              <a:t>الخليلي </a:t>
            </a:r>
            <a:r>
              <a:rPr lang="ar-SA" sz="3200" b="1" dirty="0" smtClean="0"/>
              <a:t>(</a:t>
            </a:r>
            <a:r>
              <a:rPr lang="ar-SA" sz="3200" b="1" dirty="0"/>
              <a:t>ت</a:t>
            </a:r>
            <a:r>
              <a:rPr lang="ar-SA" sz="3200" b="1" dirty="0" smtClean="0"/>
              <a:t>1057 </a:t>
            </a:r>
            <a:r>
              <a:rPr lang="ar-SA" sz="3200" b="1" dirty="0"/>
              <a:t>هـ</a:t>
            </a:r>
            <a:r>
              <a:rPr lang="ar-SA" sz="3200" b="1" dirty="0" smtClean="0"/>
              <a:t>).</a:t>
            </a:r>
          </a:p>
          <a:p>
            <a:pPr algn="justLow"/>
            <a:r>
              <a:rPr lang="ar-SA" sz="3200" b="1" dirty="0">
                <a:solidFill>
                  <a:srgbClr val="00B050"/>
                </a:solidFill>
              </a:rPr>
              <a:t>8- </a:t>
            </a:r>
            <a:r>
              <a:rPr lang="ar-SA" sz="3200" b="1" dirty="0" smtClean="0">
                <a:solidFill>
                  <a:srgbClr val="00B050"/>
                </a:solidFill>
              </a:rPr>
              <a:t>«إتقان </a:t>
            </a:r>
            <a:r>
              <a:rPr lang="ar-SA" sz="3200" b="1" dirty="0">
                <a:solidFill>
                  <a:srgbClr val="00B050"/>
                </a:solidFill>
              </a:rPr>
              <a:t>ما يحسن من الأحاديث الدائرة على </a:t>
            </a:r>
            <a:r>
              <a:rPr lang="ar-SA" sz="3200" b="1" dirty="0" smtClean="0">
                <a:solidFill>
                  <a:srgbClr val="00B050"/>
                </a:solidFill>
              </a:rPr>
              <a:t>الألسن» </a:t>
            </a:r>
            <a:r>
              <a:rPr lang="ar-SA" sz="3200" b="1" dirty="0" smtClean="0"/>
              <a:t>، </a:t>
            </a:r>
            <a:r>
              <a:rPr lang="ar-SA" sz="3200" b="1" dirty="0" smtClean="0">
                <a:solidFill>
                  <a:srgbClr val="00B050"/>
                </a:solidFill>
              </a:rPr>
              <a:t>لنجم </a:t>
            </a:r>
            <a:r>
              <a:rPr lang="ar-SA" sz="3200" b="1" dirty="0">
                <a:solidFill>
                  <a:srgbClr val="00B050"/>
                </a:solidFill>
              </a:rPr>
              <a:t>الدين </a:t>
            </a:r>
            <a:r>
              <a:rPr lang="ar-SA" sz="3200" b="1" dirty="0"/>
              <a:t>محمد بن محمد </a:t>
            </a:r>
            <a:r>
              <a:rPr lang="ar-SA" sz="3200" b="1" dirty="0">
                <a:solidFill>
                  <a:srgbClr val="00B050"/>
                </a:solidFill>
              </a:rPr>
              <a:t>الغزي </a:t>
            </a:r>
            <a:r>
              <a:rPr lang="ar-SA" sz="3200" b="1" dirty="0" smtClean="0"/>
              <a:t>(</a:t>
            </a:r>
            <a:r>
              <a:rPr lang="ar-SA" sz="3200" b="1" dirty="0"/>
              <a:t>ت</a:t>
            </a:r>
            <a:r>
              <a:rPr lang="ar-SA" sz="3200" b="1" dirty="0" smtClean="0"/>
              <a:t>985هـ)</a:t>
            </a:r>
          </a:p>
          <a:p>
            <a:pPr algn="justLow"/>
            <a:r>
              <a:rPr lang="ar-SA" sz="3200" b="1" dirty="0">
                <a:solidFill>
                  <a:srgbClr val="00B050"/>
                </a:solidFill>
              </a:rPr>
              <a:t>9- </a:t>
            </a:r>
            <a:r>
              <a:rPr lang="ar-SA" sz="3200" b="1" dirty="0" smtClean="0">
                <a:solidFill>
                  <a:srgbClr val="00B050"/>
                </a:solidFill>
              </a:rPr>
              <a:t>«كشف </a:t>
            </a:r>
            <a:r>
              <a:rPr lang="ar-SA" sz="3200" b="1" dirty="0">
                <a:solidFill>
                  <a:srgbClr val="00B050"/>
                </a:solidFill>
              </a:rPr>
              <a:t>الخفاء ومزيل الإلباس عما اشتهر من الأحاديث على ألسنة </a:t>
            </a:r>
            <a:r>
              <a:rPr lang="ar-SA" sz="3200" b="1" dirty="0" smtClean="0">
                <a:solidFill>
                  <a:srgbClr val="00B050"/>
                </a:solidFill>
              </a:rPr>
              <a:t>الناس» </a:t>
            </a:r>
            <a:r>
              <a:rPr lang="ar-SA" sz="3200" b="1" dirty="0" smtClean="0"/>
              <a:t>، لإسماعيل </a:t>
            </a:r>
            <a:r>
              <a:rPr lang="ar-SA" sz="3200" b="1" dirty="0"/>
              <a:t>بن محمد </a:t>
            </a:r>
            <a:r>
              <a:rPr lang="ar-SA" sz="3200" b="1" dirty="0">
                <a:solidFill>
                  <a:srgbClr val="00B050"/>
                </a:solidFill>
              </a:rPr>
              <a:t>العجلوني </a:t>
            </a:r>
            <a:r>
              <a:rPr lang="ar-SA" sz="3200" b="1" dirty="0" smtClean="0"/>
              <a:t>(</a:t>
            </a:r>
            <a:r>
              <a:rPr lang="ar-SA" sz="3200" b="1" dirty="0"/>
              <a:t>ت</a:t>
            </a:r>
            <a:r>
              <a:rPr lang="ar-SA" sz="3200" b="1" dirty="0" smtClean="0"/>
              <a:t>1162هـ</a:t>
            </a:r>
            <a:r>
              <a:rPr lang="ar-SA" sz="3200" b="1" dirty="0"/>
              <a:t>).</a:t>
            </a:r>
          </a:p>
          <a:p>
            <a:pPr algn="justLow"/>
            <a:r>
              <a:rPr lang="ar-SA" sz="3200" b="1" dirty="0"/>
              <a:t>وهو عبارة عن خلاصة الكتب </a:t>
            </a:r>
            <a:r>
              <a:rPr lang="ar-SA" sz="3200" b="1" dirty="0" smtClean="0"/>
              <a:t>السابقة.</a:t>
            </a:r>
          </a:p>
          <a:p>
            <a:pPr algn="justLow"/>
            <a:r>
              <a:rPr lang="ar-SA" sz="3200" b="1" dirty="0">
                <a:solidFill>
                  <a:srgbClr val="00B050"/>
                </a:solidFill>
              </a:rPr>
              <a:t>10- «أسنى المطالب في أحاديث مختلفة المراتب» </a:t>
            </a:r>
            <a:r>
              <a:rPr lang="ar-SA" sz="3200" b="1" dirty="0"/>
              <a:t>، لمحمد بن درويش ، الشهير ب</a:t>
            </a:r>
            <a:r>
              <a:rPr lang="ar-SA" sz="3200" b="1" dirty="0">
                <a:solidFill>
                  <a:srgbClr val="00B050"/>
                </a:solidFill>
              </a:rPr>
              <a:t>الحوت البيروتي </a:t>
            </a:r>
            <a:r>
              <a:rPr lang="ar-SA" sz="3200" b="1" dirty="0"/>
              <a:t>(ت1276 هـ) </a:t>
            </a:r>
            <a:r>
              <a:rPr lang="ar-SA" sz="3200" b="1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912121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1" y="856357"/>
            <a:ext cx="792087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5- نماذج من الكتب المصنفة في </a:t>
            </a:r>
            <a:r>
              <a:rPr lang="ar-SA" sz="3200" b="1" dirty="0" smtClean="0">
                <a:solidFill>
                  <a:schemeClr val="accent1"/>
                </a:solidFill>
                <a:latin typeface="Traditional Arabic" pitchFamily="18" charset="-78"/>
              </a:rPr>
              <a:t>الأحاديث </a:t>
            </a:r>
            <a:r>
              <a:rPr lang="ar-SA" sz="3200" b="1" dirty="0">
                <a:solidFill>
                  <a:schemeClr val="accent1"/>
                </a:solidFill>
                <a:latin typeface="Traditional Arabic" pitchFamily="18" charset="-78"/>
              </a:rPr>
              <a:t>المشتهرة على الألسنة:</a:t>
            </a:r>
            <a:endParaRPr lang="ar-SA" sz="3200" b="1" dirty="0">
              <a:solidFill>
                <a:schemeClr val="accent1"/>
              </a:solidFill>
            </a:endParaRPr>
          </a:p>
          <a:p>
            <a:pPr algn="justLow"/>
            <a:r>
              <a:rPr lang="ar-SA" sz="3200" b="1" dirty="0">
                <a:latin typeface="Traditional Arabic" pitchFamily="18" charset="-78"/>
              </a:rPr>
              <a:t>1- </a:t>
            </a:r>
            <a:r>
              <a:rPr lang="ar-SA" sz="3200" b="1" dirty="0" smtClean="0">
                <a:latin typeface="Traditional Arabic" pitchFamily="18" charset="-78"/>
              </a:rPr>
              <a:t>«المقاصد </a:t>
            </a:r>
            <a:r>
              <a:rPr lang="ar-SA" sz="3200" b="1" dirty="0">
                <a:latin typeface="Traditional Arabic" pitchFamily="18" charset="-78"/>
              </a:rPr>
              <a:t>الحسنة في بيان كثير من الأحاديث المشتهرة على </a:t>
            </a:r>
            <a:r>
              <a:rPr lang="ar-SA" sz="3200" b="1" dirty="0" smtClean="0">
                <a:latin typeface="Traditional Arabic" pitchFamily="18" charset="-78"/>
              </a:rPr>
              <a:t>الألسنة» ، للسخاوي.</a:t>
            </a:r>
            <a:endParaRPr lang="ar-SA" sz="3200" b="1" dirty="0">
              <a:latin typeface="Traditional Arabic" pitchFamily="18" charset="-78"/>
            </a:endParaRPr>
          </a:p>
          <a:p>
            <a:pPr algn="justLow"/>
            <a:r>
              <a:rPr lang="ar-SA" sz="3200" b="1" dirty="0" smtClean="0"/>
              <a:t>2- «تمييز </a:t>
            </a:r>
            <a:r>
              <a:rPr lang="ar-SA" sz="3200" b="1" dirty="0"/>
              <a:t>الطيب من الخبيث فيما يدور على السنة الناس من </a:t>
            </a:r>
            <a:r>
              <a:rPr lang="ar-SA" sz="3200" b="1" dirty="0" smtClean="0"/>
              <a:t>الحديث» ، لابن </a:t>
            </a:r>
            <a:r>
              <a:rPr lang="ar-SA" sz="3200" b="1" dirty="0" err="1"/>
              <a:t>الديبع</a:t>
            </a:r>
            <a:r>
              <a:rPr lang="ar-SA" sz="3200" b="1" dirty="0"/>
              <a:t> </a:t>
            </a:r>
            <a:r>
              <a:rPr lang="ar-SA" sz="3200" b="1" dirty="0" smtClean="0"/>
              <a:t>الشيباني.</a:t>
            </a:r>
            <a:endParaRPr lang="ar-SA" sz="3200" dirty="0"/>
          </a:p>
          <a:p>
            <a:pPr algn="justLow"/>
            <a:r>
              <a:rPr lang="ar-SA" sz="3200" b="1" dirty="0" smtClean="0"/>
              <a:t>3- «كشف </a:t>
            </a:r>
            <a:r>
              <a:rPr lang="ar-SA" sz="3200" b="1" dirty="0"/>
              <a:t>الخفاء ومزيل الإلباس عما أشتهر من الحديث على ألسنة </a:t>
            </a:r>
            <a:r>
              <a:rPr lang="ar-SA" sz="3200" b="1" dirty="0" smtClean="0"/>
              <a:t>الناس» ، للعجلوني.</a:t>
            </a:r>
          </a:p>
          <a:p>
            <a:pPr algn="justLow"/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4- </a:t>
            </a:r>
            <a:r>
              <a:rPr lang="ar-SA" sz="3200" b="1" dirty="0" smtClean="0">
                <a:latin typeface="Traditional Arabic" pitchFamily="18" charset="-78"/>
                <a:sym typeface="Wingdings" pitchFamily="2" charset="2"/>
              </a:rPr>
              <a:t>«أسنى </a:t>
            </a: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المطالب في أحاديث مختلفة </a:t>
            </a:r>
            <a:r>
              <a:rPr lang="ar-SA" sz="3200" b="1" dirty="0" smtClean="0">
                <a:latin typeface="Traditional Arabic" pitchFamily="18" charset="-78"/>
                <a:sym typeface="Wingdings" pitchFamily="2" charset="2"/>
              </a:rPr>
              <a:t>المراتب» ، للحوت البيروتي.</a:t>
            </a:r>
            <a:endParaRPr lang="ar-SA" sz="3200" b="1" dirty="0">
              <a:latin typeface="Traditional Arabic" pitchFamily="18" charset="-78"/>
              <a:sym typeface="Wingdings" pitchFamily="2" charset="2"/>
            </a:endParaRPr>
          </a:p>
          <a:p>
            <a:pPr algn="justLow"/>
            <a:r>
              <a:rPr lang="ar-SA" sz="3200" b="1" dirty="0" smtClean="0"/>
              <a:t>وهذا عرض مختصر لهذه الكتب: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350871764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ar-SA" sz="3700" b="1" u="sng" dirty="0">
                <a:solidFill>
                  <a:srgbClr val="FF0000"/>
                </a:solidFill>
                <a:latin typeface="Traditional Arabic" pitchFamily="18" charset="-78"/>
              </a:rPr>
              <a:t>1- «المقاصد الحسنة في بيان كثير من الأحاديث المشتهرة على الألسنة</a:t>
            </a:r>
            <a:r>
              <a:rPr lang="ar-SA" sz="3700" b="1" u="sng" dirty="0" smtClean="0">
                <a:solidFill>
                  <a:srgbClr val="FF0000"/>
                </a:solidFill>
                <a:latin typeface="Traditional Arabic" pitchFamily="18" charset="-78"/>
              </a:rPr>
              <a:t>» للسخاوي</a:t>
            </a:r>
          </a:p>
          <a:p>
            <a:r>
              <a:rPr lang="ar-SA" sz="3200" b="1" dirty="0" smtClean="0">
                <a:latin typeface="Traditional Arabic" pitchFamily="18" charset="-78"/>
              </a:rPr>
              <a:t>وفيه:</a:t>
            </a:r>
          </a:p>
          <a:p>
            <a:pPr marL="742950" indent="-742950" algn="justLow">
              <a:defRPr/>
            </a:pP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1-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مؤلفه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2- موضوعه. </a:t>
            </a:r>
            <a:endParaRPr lang="ar-SA" sz="3200" b="1" dirty="0">
              <a:solidFill>
                <a:srgbClr val="FF0000"/>
              </a:solidFill>
            </a:endParaRPr>
          </a:p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3-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عدد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أحاديثه. 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</a:endParaRPr>
          </a:p>
          <a:p>
            <a:r>
              <a:rPr lang="ar-SA" sz="3200" b="1" dirty="0" smtClean="0">
                <a:solidFill>
                  <a:srgbClr val="FF0000"/>
                </a:solidFill>
              </a:rPr>
              <a:t>4- </a:t>
            </a:r>
            <a:r>
              <a:rPr lang="ar-SA" sz="3200" b="1" dirty="0">
                <a:solidFill>
                  <a:srgbClr val="FF0000"/>
                </a:solidFill>
              </a:rPr>
              <a:t>ترتيب الأحاديث </a:t>
            </a:r>
            <a:r>
              <a:rPr lang="ar-SA" sz="3200" b="1" dirty="0" smtClean="0">
                <a:solidFill>
                  <a:srgbClr val="FF0000"/>
                </a:solidFill>
              </a:rPr>
              <a:t>فيه. </a:t>
            </a:r>
            <a:endParaRPr lang="ar-SA" sz="3200" b="1" dirty="0">
              <a:solidFill>
                <a:srgbClr val="FF0000"/>
              </a:solidFill>
            </a:endParaRPr>
          </a:p>
          <a:p>
            <a:r>
              <a:rPr lang="ar-SA" sz="3200" b="1" dirty="0">
                <a:solidFill>
                  <a:srgbClr val="FF0000"/>
                </a:solidFill>
              </a:rPr>
              <a:t>5- طريقته في </a:t>
            </a:r>
            <a:r>
              <a:rPr lang="ar-SA" sz="3200" b="1" dirty="0" smtClean="0">
                <a:solidFill>
                  <a:srgbClr val="FF0000"/>
                </a:solidFill>
              </a:rPr>
              <a:t>التخريج.</a:t>
            </a:r>
            <a:endParaRPr lang="ar-SA" sz="3200" b="1" dirty="0">
              <a:solidFill>
                <a:srgbClr val="FF0000"/>
              </a:solidFill>
            </a:endParaRPr>
          </a:p>
          <a:p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6- مزايا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الكتاب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.</a:t>
            </a:r>
          </a:p>
          <a:p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7- مختصرات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الكتاب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.</a:t>
            </a:r>
            <a:endParaRPr lang="ar-SA" sz="3200" b="1" dirty="0" smtClean="0">
              <a:solidFill>
                <a:srgbClr val="FF0000"/>
              </a:solidFill>
              <a:latin typeface="Traditional Arabic" pitchFamily="18" charset="-78"/>
            </a:endParaRPr>
          </a:p>
          <a:p>
            <a:r>
              <a:rPr lang="ar-SA" sz="3200" b="1" dirty="0">
                <a:solidFill>
                  <a:srgbClr val="FF0000"/>
                </a:solidFill>
              </a:rPr>
              <a:t>8- طريقةُ التخريج من هذا </a:t>
            </a:r>
            <a:r>
              <a:rPr lang="ar-SA" sz="3200" b="1" dirty="0" smtClean="0">
                <a:solidFill>
                  <a:srgbClr val="FF0000"/>
                </a:solidFill>
              </a:rPr>
              <a:t>الكتاب.</a:t>
            </a:r>
            <a:endParaRPr lang="ar-SA" sz="3200" b="1" dirty="0">
              <a:solidFill>
                <a:srgbClr val="FF0000"/>
              </a:solidFill>
            </a:endParaRPr>
          </a:p>
          <a:p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9- نموذج من الكتاب.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</a:endParaRPr>
          </a:p>
          <a:p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293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3502" y="660805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1- «المقاصد الحسنة في بيان كثير من الأحاديث المشتهرة على الألسنة» ،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</a:rPr>
              <a:t>للسخاوي</a:t>
            </a:r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1-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مؤلفه: </a:t>
            </a:r>
            <a:endParaRPr lang="ar-SA" sz="3200" b="1" dirty="0" smtClean="0">
              <a:solidFill>
                <a:srgbClr val="FF0000"/>
              </a:solidFill>
              <a:latin typeface="Traditional Arabic" pitchFamily="18" charset="-78"/>
            </a:endParaRPr>
          </a:p>
          <a:p>
            <a:pPr marL="742950" indent="-742950" algn="justLow">
              <a:defRPr/>
            </a:pPr>
            <a:r>
              <a:rPr lang="ar-SA" sz="3200" b="1" dirty="0" smtClean="0">
                <a:latin typeface="Traditional Arabic" pitchFamily="18" charset="-78"/>
              </a:rPr>
              <a:t>محمد </a:t>
            </a:r>
            <a:r>
              <a:rPr lang="ar-SA" sz="3200" b="1" dirty="0">
                <a:latin typeface="Traditional Arabic" pitchFamily="18" charset="-78"/>
              </a:rPr>
              <a:t>بن عبد الرحمن السخاوي، (ت902هـ</a:t>
            </a:r>
            <a:r>
              <a:rPr lang="ar-SA" sz="3200" b="1" dirty="0" smtClean="0">
                <a:latin typeface="Traditional Arabic" pitchFamily="18" charset="-78"/>
              </a:rPr>
              <a:t>).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2- موضوعه: </a:t>
            </a:r>
          </a:p>
          <a:p>
            <a:pPr algn="justLow"/>
            <a:r>
              <a:rPr lang="ar-SA" sz="3200" b="1" dirty="0" smtClean="0"/>
              <a:t>جمع </a:t>
            </a:r>
            <a:r>
              <a:rPr lang="ar-SA" sz="3200" b="1" dirty="0"/>
              <a:t>الأقوال المشتهرة على </a:t>
            </a:r>
            <a:r>
              <a:rPr lang="ar-SA" sz="3200" b="1" dirty="0" smtClean="0"/>
              <a:t>ألسن </a:t>
            </a:r>
            <a:r>
              <a:rPr lang="ar-SA" sz="3200" b="1" dirty="0"/>
              <a:t>الناس سواء كانت صحيحة أو حسنة أو ضعيفة أو ليس لها أصل ، ويتتبع أقوال العلماء </a:t>
            </a:r>
            <a:r>
              <a:rPr lang="ar-SA" sz="3200" b="1" dirty="0" smtClean="0"/>
              <a:t>عليها.</a:t>
            </a:r>
          </a:p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3- </a:t>
            </a: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عدد أحاديثه: </a:t>
            </a:r>
          </a:p>
          <a:p>
            <a:pPr marL="742950" indent="-742950" algn="justLow">
              <a:defRPr/>
            </a:pPr>
            <a:r>
              <a:rPr lang="ar-SA" sz="3200" b="1" dirty="0">
                <a:latin typeface="Traditional Arabic" pitchFamily="18" charset="-78"/>
              </a:rPr>
              <a:t>(1356) حديثًا</a:t>
            </a:r>
            <a:r>
              <a:rPr lang="ar-SA" sz="3200" b="1" dirty="0" smtClean="0">
                <a:latin typeface="Traditional Arabic" pitchFamily="18" charset="-78"/>
              </a:rPr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98765867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3502" y="836712"/>
            <a:ext cx="79208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4- </a:t>
            </a:r>
            <a:r>
              <a:rPr lang="ar-SA" sz="3200" b="1" dirty="0">
                <a:solidFill>
                  <a:srgbClr val="FF0000"/>
                </a:solidFill>
              </a:rPr>
              <a:t>ترتيب الأحاديث فيه: </a:t>
            </a:r>
          </a:p>
          <a:p>
            <a:pPr algn="justLow"/>
            <a:r>
              <a:rPr lang="ar-SA" sz="3200" b="1" dirty="0"/>
              <a:t>رتب السخاوي أحاديث كتابه هذا على حروف المعجم ، مراعياً الحرف الأول فقط ،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أما </a:t>
            </a:r>
            <a:r>
              <a:rPr lang="ar-SA" sz="3200" b="1" dirty="0"/>
              <a:t>الحرف الثاني فقد يراعيه تارة </a:t>
            </a:r>
            <a:r>
              <a:rPr lang="ar-SA" sz="3200" b="1" dirty="0" smtClean="0"/>
              <a:t>، وقد </a:t>
            </a:r>
            <a:r>
              <a:rPr lang="ar-SA" sz="3200" b="1" dirty="0"/>
              <a:t>لا يراعيه تارة </a:t>
            </a:r>
            <a:r>
              <a:rPr lang="ar-SA" sz="3200" b="1" dirty="0" smtClean="0"/>
              <a:t>أخرى، </a:t>
            </a:r>
          </a:p>
          <a:p>
            <a:pPr algn="justLow"/>
            <a:r>
              <a:rPr lang="ar-SA" sz="3200" b="1" dirty="0" smtClean="0"/>
              <a:t>ولا </a:t>
            </a:r>
            <a:r>
              <a:rPr lang="ar-SA" sz="3200" b="1" dirty="0"/>
              <a:t>يجعل </a:t>
            </a:r>
            <a:r>
              <a:rPr lang="ar-SA" sz="3200" b="1" dirty="0" smtClean="0"/>
              <a:t>للمحلَّى بـ «أل» </a:t>
            </a:r>
            <a:r>
              <a:rPr lang="ar-SA" sz="3200" b="1" dirty="0"/>
              <a:t>فصلاً </a:t>
            </a:r>
            <a:r>
              <a:rPr lang="ar-SA" sz="3200" b="1" dirty="0" smtClean="0"/>
              <a:t>، بل </a:t>
            </a:r>
            <a:r>
              <a:rPr lang="ar-SA" sz="3200" b="1" dirty="0"/>
              <a:t>يجعله في سياق أحاديث الباب نفسه </a:t>
            </a:r>
            <a:r>
              <a:rPr lang="ar-SA" sz="3200" b="1" dirty="0" smtClean="0"/>
              <a:t>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723376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39551" y="620688"/>
            <a:ext cx="792087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5- طريقته </a:t>
            </a:r>
            <a:r>
              <a:rPr lang="ar-SA" sz="3200" b="1" dirty="0">
                <a:solidFill>
                  <a:srgbClr val="FF0000"/>
                </a:solidFill>
              </a:rPr>
              <a:t>في التخريج:</a:t>
            </a:r>
          </a:p>
          <a:p>
            <a:pPr algn="justLow"/>
            <a:r>
              <a:rPr lang="ar-SA" sz="3200" b="1" dirty="0" smtClean="0"/>
              <a:t>يذكر </a:t>
            </a:r>
            <a:r>
              <a:rPr lang="ar-SA" sz="3200" b="1" dirty="0"/>
              <a:t>المؤلف النصَّ </a:t>
            </a:r>
            <a:r>
              <a:rPr lang="ar-SA" sz="3200" b="1" dirty="0" smtClean="0"/>
              <a:t>مسبوقًا بلفظ: «حديث» ، ثم يذكر ما يلي:</a:t>
            </a:r>
            <a:endParaRPr lang="ar-SA" sz="3200" b="1" dirty="0"/>
          </a:p>
          <a:p>
            <a:pPr algn="justLow"/>
            <a:r>
              <a:rPr lang="ar-SA" sz="3200" b="1" dirty="0"/>
              <a:t>1- من أخرجه من الأئمة على وجه الإجمال دون التفصيل.</a:t>
            </a:r>
          </a:p>
          <a:p>
            <a:pPr algn="justLow"/>
            <a:r>
              <a:rPr lang="ar-SA" sz="3200" b="1" dirty="0"/>
              <a:t>2- </a:t>
            </a:r>
            <a:r>
              <a:rPr lang="ar-SA" sz="3200" b="1" dirty="0" smtClean="0"/>
              <a:t>اسم </a:t>
            </a:r>
            <a:r>
              <a:rPr lang="ar-SA" sz="3200" b="1" dirty="0"/>
              <a:t>الصحابي أو الصحابة الذين اشتركوا في </a:t>
            </a:r>
            <a:r>
              <a:rPr lang="ar-SA" sz="3200" b="1" dirty="0" smtClean="0"/>
              <a:t>روايته عن </a:t>
            </a:r>
            <a:r>
              <a:rPr lang="ar-SA" sz="3200" b="1" dirty="0"/>
              <a:t>النبي - صلى الله عليه وسلم - .</a:t>
            </a:r>
          </a:p>
          <a:p>
            <a:pPr algn="justLow"/>
            <a:r>
              <a:rPr lang="ar-SA" sz="3200" b="1" dirty="0"/>
              <a:t>3- يذكر </a:t>
            </a:r>
            <a:r>
              <a:rPr lang="ar-SA" sz="3200" b="1" dirty="0" smtClean="0"/>
              <a:t>غالبًا </a:t>
            </a:r>
            <a:r>
              <a:rPr lang="ar-SA" sz="3200" b="1" dirty="0"/>
              <a:t>الألفاظ التي </a:t>
            </a:r>
            <a:r>
              <a:rPr lang="ar-SA" sz="3200" b="1" dirty="0" smtClean="0"/>
              <a:t>جاء </a:t>
            </a:r>
            <a:r>
              <a:rPr lang="ar-SA" sz="3200" b="1" dirty="0"/>
              <a:t>بها </a:t>
            </a:r>
            <a:r>
              <a:rPr lang="ar-SA" sz="3200" b="1" dirty="0" smtClean="0"/>
              <a:t>الحديث.</a:t>
            </a:r>
          </a:p>
          <a:p>
            <a:pPr algn="justLow"/>
            <a:r>
              <a:rPr lang="ar-SA" sz="3200" b="1" dirty="0" smtClean="0"/>
              <a:t>4- إذا </a:t>
            </a:r>
            <a:r>
              <a:rPr lang="ar-SA" sz="3200" b="1" dirty="0"/>
              <a:t>كان للحديث </a:t>
            </a:r>
            <a:r>
              <a:rPr lang="ar-SA" sz="3200" b="1" dirty="0" smtClean="0"/>
              <a:t>سبب ورود  ذكره.</a:t>
            </a:r>
            <a:endParaRPr lang="ar-SA" sz="3200" b="1" dirty="0"/>
          </a:p>
          <a:p>
            <a:pPr algn="justLow"/>
            <a:r>
              <a:rPr lang="ar-SA" sz="3200" b="1" dirty="0" smtClean="0"/>
              <a:t>5-إذا </a:t>
            </a:r>
            <a:r>
              <a:rPr lang="ar-SA" sz="3200" b="1" dirty="0"/>
              <a:t>كان في أحد الأسانيد رجل ضعيف ذكره وبينه.</a:t>
            </a:r>
          </a:p>
          <a:p>
            <a:pPr algn="justLow"/>
            <a:r>
              <a:rPr lang="ar-SA" sz="3200" b="1" dirty="0" smtClean="0"/>
              <a:t>6- </a:t>
            </a:r>
            <a:r>
              <a:rPr lang="ar-SA" sz="3200" b="1" dirty="0"/>
              <a:t>يذكر الشواهد والمتابعات التي قد يتقوَّى بها الحديث.</a:t>
            </a:r>
          </a:p>
          <a:p>
            <a:pPr algn="justLow"/>
            <a:r>
              <a:rPr lang="ar-SA" sz="3200" b="1" dirty="0" smtClean="0"/>
              <a:t>7- </a:t>
            </a:r>
            <a:r>
              <a:rPr lang="ar-SA" sz="3200" b="1" dirty="0"/>
              <a:t>يذكر حكم الأئمة على الحديث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فإن </a:t>
            </a:r>
            <a:r>
              <a:rPr lang="ar-SA" sz="3200" b="1" dirty="0"/>
              <a:t>خالف حكمه حكمهم نصَّ على ذلك.</a:t>
            </a:r>
            <a:endParaRPr lang="ar-SA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3819057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553502" y="908720"/>
            <a:ext cx="79208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defRPr/>
            </a:pPr>
            <a:r>
              <a:rPr lang="ar-SA" sz="3200" b="1" dirty="0" smtClean="0"/>
              <a:t>8- يذكر </a:t>
            </a:r>
            <a:r>
              <a:rPr lang="ar-SA" sz="3200" b="1" dirty="0"/>
              <a:t>الحديث بلا سند ويعزو إلى المصادر صراحة بلا رموز إجمالاً (بلا جزء ولا كتاب ولا صفحة) .</a:t>
            </a:r>
            <a:endParaRPr lang="ar-SA" sz="3200" b="1" dirty="0" smtClean="0"/>
          </a:p>
          <a:p>
            <a:pPr algn="justLow">
              <a:defRPr/>
            </a:pPr>
            <a:r>
              <a:rPr lang="ar-SA" sz="3200" b="1" dirty="0" smtClean="0"/>
              <a:t>9- إن </a:t>
            </a:r>
            <a:r>
              <a:rPr lang="ar-SA" sz="3200" b="1" dirty="0"/>
              <a:t>لم يكن </a:t>
            </a:r>
            <a:r>
              <a:rPr lang="ar-SA" sz="3200" b="1" dirty="0" smtClean="0"/>
              <a:t>للحديث أصل: بين ذلك، وقال: «لا أصل له».</a:t>
            </a:r>
          </a:p>
          <a:p>
            <a:pPr algn="justLow">
              <a:defRPr/>
            </a:pPr>
            <a:r>
              <a:rPr lang="ar-SA" sz="3200" b="1" dirty="0" smtClean="0"/>
              <a:t>10- إن </a:t>
            </a:r>
            <a:r>
              <a:rPr lang="ar-SA" sz="3200" b="1" dirty="0"/>
              <a:t>توقف </a:t>
            </a:r>
            <a:r>
              <a:rPr lang="ar-SA" sz="3200" b="1" dirty="0" smtClean="0"/>
              <a:t>وخشي </a:t>
            </a:r>
            <a:r>
              <a:rPr lang="ar-SA" sz="3200" b="1" dirty="0"/>
              <a:t>أن يكون له </a:t>
            </a:r>
            <a:r>
              <a:rPr lang="ar-SA" sz="3200" b="1" dirty="0" smtClean="0"/>
              <a:t>أصل، قال </a:t>
            </a:r>
            <a:r>
              <a:rPr lang="ar-SA" sz="3200" b="1" dirty="0"/>
              <a:t>: </a:t>
            </a:r>
            <a:r>
              <a:rPr lang="ar-SA" sz="3200" b="1" dirty="0" smtClean="0"/>
              <a:t>«لا أعرفه».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176831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20440" y="908720"/>
            <a:ext cx="79208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6- مزايا الكتاب: </a:t>
            </a:r>
          </a:p>
          <a:p>
            <a:pPr algn="justLow"/>
            <a:r>
              <a:rPr lang="ar-SA" sz="3200" b="1" dirty="0" smtClean="0">
                <a:latin typeface="Traditional Arabic" pitchFamily="18" charset="-78"/>
              </a:rPr>
              <a:t>أ- يمتاز </a:t>
            </a:r>
            <a:r>
              <a:rPr lang="ar-SA" sz="3200" b="1" dirty="0">
                <a:latin typeface="Traditional Arabic" pitchFamily="18" charset="-78"/>
              </a:rPr>
              <a:t>بالصناعة الحديثية ،  والتحرير ، والإتقان.</a:t>
            </a:r>
          </a:p>
          <a:p>
            <a:pPr algn="justLow"/>
            <a:r>
              <a:rPr lang="ar-SA" sz="3200" b="1" dirty="0"/>
              <a:t>ف</a:t>
            </a:r>
            <a:r>
              <a:rPr lang="ar-SA" sz="3200" b="1" dirty="0" smtClean="0"/>
              <a:t>هو </a:t>
            </a:r>
            <a:r>
              <a:rPr lang="ar-SA" sz="3200" b="1" dirty="0"/>
              <a:t>كتاب جامع</a:t>
            </a:r>
            <a:r>
              <a:rPr lang="ar-SA" sz="3200" b="1" dirty="0" smtClean="0"/>
              <a:t>، وفيه </a:t>
            </a:r>
            <a:r>
              <a:rPr lang="ar-SA" sz="3200" b="1" dirty="0"/>
              <a:t>من الصناعة الحديثية ما ليس في غيره</a:t>
            </a:r>
            <a:r>
              <a:rPr lang="ar-SA" sz="3200" b="1" dirty="0" smtClean="0"/>
              <a:t>، ومن النّكَات </a:t>
            </a:r>
            <a:r>
              <a:rPr lang="ar-SA" sz="3200" b="1" dirty="0"/>
              <a:t>العلمية ما خلا منه </a:t>
            </a:r>
            <a:r>
              <a:rPr lang="ar-SA" sz="3200" b="1" dirty="0" smtClean="0"/>
              <a:t>غيره، مع </a:t>
            </a:r>
            <a:r>
              <a:rPr lang="ar-SA" sz="3200" b="1" dirty="0"/>
              <a:t>التحرير </a:t>
            </a:r>
            <a:r>
              <a:rPr lang="ar-SA" sz="3200" b="1" dirty="0" smtClean="0"/>
              <a:t>والإتقان.</a:t>
            </a:r>
          </a:p>
          <a:p>
            <a:pPr algn="justLow"/>
            <a:r>
              <a:rPr lang="ar-SA" sz="3200" b="1" dirty="0" smtClean="0"/>
              <a:t>وهو في هذا الجانب يعد </a:t>
            </a:r>
            <a:r>
              <a:rPr lang="ar-SA" sz="3200" b="1" dirty="0"/>
              <a:t>أقوى كتاب في الكلام على الأحاديث</a:t>
            </a:r>
          </a:p>
          <a:p>
            <a:pPr algn="justLow"/>
            <a:r>
              <a:rPr lang="ar-SA" sz="3200" b="1" dirty="0" smtClean="0"/>
              <a:t>المشتهرة على الألسنة.</a:t>
            </a:r>
          </a:p>
          <a:p>
            <a:pPr algn="justLow"/>
            <a:r>
              <a:rPr lang="ar-SA" sz="3200" b="1" dirty="0" smtClean="0"/>
              <a:t>قال </a:t>
            </a:r>
            <a:r>
              <a:rPr lang="ar-SA" sz="3200" b="1" dirty="0"/>
              <a:t>ابن العماد </a:t>
            </a:r>
            <a:r>
              <a:rPr lang="ar-SA" sz="3200" b="1" dirty="0" smtClean="0"/>
              <a:t>الحنبلي: (وهو </a:t>
            </a:r>
            <a:r>
              <a:rPr lang="ar-SA" sz="3200" b="1" dirty="0"/>
              <a:t>أجمع من كتاب السيوطي المسمى </a:t>
            </a:r>
            <a:r>
              <a:rPr lang="ar-SA" sz="3200" b="1" dirty="0" smtClean="0"/>
              <a:t>بــ «الدرر المنتثرة في </a:t>
            </a:r>
            <a:r>
              <a:rPr lang="ar-SA" sz="3200" b="1" dirty="0"/>
              <a:t>الأحاديث </a:t>
            </a:r>
            <a:r>
              <a:rPr lang="ar-SA" sz="3200" b="1" dirty="0" smtClean="0"/>
              <a:t>المشتهرة» ،</a:t>
            </a:r>
            <a:r>
              <a:rPr lang="ar-SA" sz="3200" b="1" dirty="0"/>
              <a:t>وفي كل منهما ما ليس في </a:t>
            </a:r>
            <a:r>
              <a:rPr lang="ar-SA" sz="3200" b="1" dirty="0" smtClean="0"/>
              <a:t>الآخر) . </a:t>
            </a:r>
          </a:p>
        </p:txBody>
      </p:sp>
    </p:spTree>
    <p:extLst>
      <p:ext uri="{BB962C8B-B14F-4D97-AF65-F5344CB8AC3E}">
        <p14:creationId xmlns:p14="http://schemas.microsoft.com/office/powerpoint/2010/main" val="278307407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620440" y="908720"/>
            <a:ext cx="79208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7- مختصرات الكتاب: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</a:endParaRPr>
          </a:p>
          <a:p>
            <a:pPr marL="742950" indent="-742950" algn="justLow">
              <a:defRPr/>
            </a:pPr>
            <a:r>
              <a:rPr lang="ar-SA" sz="3200" b="1" dirty="0">
                <a:latin typeface="Traditional Arabic" pitchFamily="18" charset="-78"/>
              </a:rPr>
              <a:t> </a:t>
            </a:r>
            <a:r>
              <a:rPr lang="ar-SA" sz="3200" b="1" dirty="0"/>
              <a:t>لكل ما سبق من مزايا أصبح الكتاب محط أنظار العلماء، فتناولوه بالدرس، والاختصار. </a:t>
            </a:r>
          </a:p>
          <a:p>
            <a:pPr marL="742950" indent="-742950" algn="justLow">
              <a:defRPr/>
            </a:pPr>
            <a:r>
              <a:rPr lang="ar-SA" sz="3200" b="1" dirty="0">
                <a:latin typeface="Traditional Arabic" pitchFamily="18" charset="-78"/>
              </a:rPr>
              <a:t>ومن هذه المختصرات:</a:t>
            </a:r>
          </a:p>
          <a:p>
            <a:pPr marL="742950" indent="-742950" algn="justLow">
              <a:defRPr/>
            </a:pPr>
            <a:r>
              <a:rPr lang="ar-SA" sz="3200" b="1" dirty="0">
                <a:latin typeface="Traditional Arabic" pitchFamily="18" charset="-78"/>
              </a:rPr>
              <a:t>أ- «تمييز الطيب من الخبيث» : لابن </a:t>
            </a:r>
            <a:r>
              <a:rPr lang="ar-SA" sz="3200" b="1" dirty="0" err="1">
                <a:latin typeface="Traditional Arabic" pitchFamily="18" charset="-78"/>
              </a:rPr>
              <a:t>الديبع</a:t>
            </a:r>
            <a:r>
              <a:rPr lang="ar-SA" sz="3200" b="1" dirty="0">
                <a:latin typeface="Traditional Arabic" pitchFamily="18" charset="-78"/>
              </a:rPr>
              <a:t> الشيباني، (ت944هـ). </a:t>
            </a:r>
          </a:p>
          <a:p>
            <a:pPr algn="justLow">
              <a:buFont typeface="Wingdings" pitchFamily="2" charset="2"/>
              <a:buNone/>
              <a:defRPr/>
            </a:pPr>
            <a:r>
              <a:rPr lang="ar-SA" sz="3200" b="1" dirty="0">
                <a:latin typeface="Traditional Arabic" pitchFamily="18" charset="-78"/>
              </a:rPr>
              <a:t>ب- «الرسائل السنية» : لعلي بن محمد </a:t>
            </a:r>
            <a:r>
              <a:rPr lang="ar-SA" sz="3200" b="1" dirty="0" err="1">
                <a:latin typeface="Traditional Arabic" pitchFamily="18" charset="-78"/>
              </a:rPr>
              <a:t>المنوفي</a:t>
            </a:r>
            <a:r>
              <a:rPr lang="ar-SA" sz="3200" b="1" dirty="0">
                <a:latin typeface="Traditional Arabic" pitchFamily="18" charset="-78"/>
              </a:rPr>
              <a:t>       (ت939هـ).</a:t>
            </a:r>
            <a:endParaRPr lang="ar-SA" sz="3200" b="1" dirty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896524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836712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8- طريقةُ </a:t>
            </a:r>
            <a:r>
              <a:rPr lang="ar-SA" sz="3200" b="1" dirty="0">
                <a:solidFill>
                  <a:srgbClr val="FF0000"/>
                </a:solidFill>
              </a:rPr>
              <a:t>التخريج من هذا الكتاب:</a:t>
            </a:r>
          </a:p>
          <a:p>
            <a:pPr algn="justLow"/>
            <a:r>
              <a:rPr lang="ar-SA" sz="3200" b="1" dirty="0"/>
              <a:t>إذا أردت أن تخرج </a:t>
            </a:r>
            <a:r>
              <a:rPr lang="ar-SA" sz="3200" b="1" dirty="0" smtClean="0"/>
              <a:t>حديثًا </a:t>
            </a:r>
            <a:r>
              <a:rPr lang="ar-SA" sz="3200" b="1" dirty="0"/>
              <a:t>اشتهر على ألسنة الناس </a:t>
            </a:r>
            <a:r>
              <a:rPr lang="ar-SA" sz="3200" b="1" dirty="0" smtClean="0"/>
              <a:t>من هذا </a:t>
            </a:r>
            <a:r>
              <a:rPr lang="ar-SA" sz="3200" b="1" dirty="0"/>
              <a:t>الكتاب لتقف على موضعه في كتب السنَّة ورُتْبَتِه عند علماء </a:t>
            </a:r>
            <a:r>
              <a:rPr lang="ar-SA" sz="3200" b="1" dirty="0" smtClean="0"/>
              <a:t>الحديث: </a:t>
            </a:r>
            <a:r>
              <a:rPr lang="ar-SA" sz="3200" b="1" dirty="0"/>
              <a:t>فيجب معرفة </a:t>
            </a:r>
            <a:r>
              <a:rPr lang="ar-SA" sz="3200" b="1" dirty="0" smtClean="0"/>
              <a:t>طرف الحديث </a:t>
            </a:r>
            <a:r>
              <a:rPr lang="ar-SA" sz="3200" b="1" dirty="0"/>
              <a:t>ثم تبحث عنه في موضعه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فإذا </a:t>
            </a:r>
            <a:r>
              <a:rPr lang="ar-SA" sz="3200" b="1" dirty="0"/>
              <a:t>كان أوله همزة فابحث عنه في حرف </a:t>
            </a:r>
            <a:r>
              <a:rPr lang="ar-SA" sz="3200" b="1" dirty="0" smtClean="0"/>
              <a:t>الهمزة</a:t>
            </a:r>
            <a:r>
              <a:rPr lang="ar-SA" sz="3200" b="1" dirty="0"/>
              <a:t>.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فإن </a:t>
            </a:r>
            <a:r>
              <a:rPr lang="ar-SA" sz="3200" b="1" dirty="0"/>
              <a:t>وقفت عليه وعرفت من أخرجه</a:t>
            </a:r>
            <a:r>
              <a:rPr lang="ar-SA" sz="3200" b="1" dirty="0" smtClean="0"/>
              <a:t>، فارجع </a:t>
            </a:r>
            <a:r>
              <a:rPr lang="ar-SA" sz="3200" b="1" dirty="0"/>
              <a:t>إلى المراجع </a:t>
            </a:r>
            <a:r>
              <a:rPr lang="ar-SA" sz="3200" b="1" dirty="0" smtClean="0"/>
              <a:t>الأصلية التي ذكرها ، </a:t>
            </a:r>
            <a:r>
              <a:rPr lang="ar-SA" sz="3200" b="1" dirty="0"/>
              <a:t>ل</a:t>
            </a:r>
            <a:r>
              <a:rPr lang="ar-SA" sz="3200" b="1" dirty="0" smtClean="0"/>
              <a:t>تكتب التخريج كاملًا.</a:t>
            </a:r>
            <a:endParaRPr lang="en-US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836712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</a:rPr>
              <a:t>9- نموذج من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</a:rPr>
              <a:t>الكتاب: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</a:endParaRPr>
          </a:p>
          <a:p>
            <a:pPr algn="justLow"/>
            <a:r>
              <a:rPr lang="ar-SA" sz="3200" b="1" dirty="0" smtClean="0"/>
              <a:t>قال السخاوي:</a:t>
            </a:r>
          </a:p>
          <a:p>
            <a:pPr algn="justLow"/>
            <a:r>
              <a:rPr lang="ar-SA" sz="3200" b="1" dirty="0" smtClean="0"/>
              <a:t>(حديث</a:t>
            </a:r>
            <a:r>
              <a:rPr lang="ar-SA" sz="3200" b="1" dirty="0"/>
              <a:t>: « مَنْ فَرَّقَ بَيْنَ وَالِدَةٍ وَوَلَدِهَا فَرَّقَ </a:t>
            </a:r>
            <a:r>
              <a:rPr lang="ar-SA" sz="3200" b="1" dirty="0" smtClean="0"/>
              <a:t>اللهُ </a:t>
            </a:r>
            <a:r>
              <a:rPr lang="ar-SA" sz="3200" b="1" dirty="0"/>
              <a:t>بَيْنَهُ وَبَيْنَ أَحِبَّتِهِ يَوْمَ الْقِيَامَةِ </a:t>
            </a:r>
            <a:r>
              <a:rPr lang="ar-SA" sz="3200" b="1" dirty="0" smtClean="0"/>
              <a:t>» :</a:t>
            </a:r>
          </a:p>
          <a:p>
            <a:pPr algn="justLow"/>
            <a:r>
              <a:rPr lang="ar-SA" sz="3200" b="1" dirty="0" smtClean="0"/>
              <a:t>أحمد، والدارمي، </a:t>
            </a:r>
            <a:r>
              <a:rPr lang="ar-SA" sz="3200" b="1" dirty="0"/>
              <a:t>والترمذي وقال: حسن غريب</a:t>
            </a:r>
            <a:r>
              <a:rPr lang="ar-SA" sz="3200" b="1" dirty="0" smtClean="0"/>
              <a:t>، والحاكم </a:t>
            </a:r>
            <a:r>
              <a:rPr lang="ar-SA" sz="3200" b="1" dirty="0"/>
              <a:t>وقال: صحيح على شرط مسلم</a:t>
            </a:r>
            <a:r>
              <a:rPr lang="ar-SA" sz="3200" b="1" dirty="0" smtClean="0"/>
              <a:t>، والطبراني، وغيرهم ، من </a:t>
            </a:r>
            <a:r>
              <a:rPr lang="ar-SA" sz="3200" b="1" dirty="0"/>
              <a:t>حديث أبي عبد الرحمن </a:t>
            </a:r>
            <a:r>
              <a:rPr lang="ar-SA" sz="3200" b="1" dirty="0" err="1" smtClean="0"/>
              <a:t>الحبلي</a:t>
            </a:r>
            <a:r>
              <a:rPr lang="ar-SA" sz="3200" b="1" dirty="0" smtClean="0"/>
              <a:t>، </a:t>
            </a:r>
            <a:r>
              <a:rPr lang="ar-SA" sz="3200" b="1" dirty="0"/>
              <a:t>عن أبي </a:t>
            </a:r>
            <a:r>
              <a:rPr lang="ar-SA" sz="3200" b="1" dirty="0" smtClean="0"/>
              <a:t>أيوب، </a:t>
            </a:r>
            <a:r>
              <a:rPr lang="ar-SA" sz="3200" b="1" dirty="0"/>
              <a:t>به </a:t>
            </a:r>
            <a:r>
              <a:rPr lang="ar-SA" sz="3200" b="1" dirty="0" smtClean="0"/>
              <a:t>مرفوعًا.</a:t>
            </a:r>
          </a:p>
          <a:p>
            <a:pPr algn="justLow"/>
            <a:r>
              <a:rPr lang="ar-SA" sz="3200" b="1" dirty="0" smtClean="0"/>
              <a:t>وفي </a:t>
            </a:r>
            <a:r>
              <a:rPr lang="ar-SA" sz="3200" b="1" dirty="0"/>
              <a:t>سنده </a:t>
            </a:r>
            <a:r>
              <a:rPr lang="ar-SA" sz="3200" b="1" dirty="0" smtClean="0"/>
              <a:t>ضعف، </a:t>
            </a:r>
          </a:p>
          <a:p>
            <a:pPr algn="justLow"/>
            <a:r>
              <a:rPr lang="ar-SA" sz="3200" b="1" dirty="0" smtClean="0"/>
              <a:t>وتصحيح </a:t>
            </a:r>
            <a:r>
              <a:rPr lang="ar-SA" sz="3200" b="1" dirty="0"/>
              <a:t>الحاكم له على شرط مسلم منتقد</a:t>
            </a:r>
            <a:r>
              <a:rPr lang="ar-SA" sz="3200" b="1" dirty="0" smtClean="0"/>
              <a:t>، فيحيى </a:t>
            </a:r>
            <a:r>
              <a:rPr lang="ar-SA" sz="3200" b="1" dirty="0"/>
              <a:t>بن عبد </a:t>
            </a:r>
            <a:r>
              <a:rPr lang="ar-SA" sz="3200" b="1" dirty="0"/>
              <a:t>اللهُ </a:t>
            </a:r>
            <a:r>
              <a:rPr lang="ar-SA" sz="3200" b="1" dirty="0" smtClean="0"/>
              <a:t>راويه </a:t>
            </a:r>
            <a:r>
              <a:rPr lang="ar-SA" sz="3200" b="1" dirty="0"/>
              <a:t>عن أبي عبد </a:t>
            </a:r>
            <a:r>
              <a:rPr lang="ar-SA" sz="3200" b="1" dirty="0" smtClean="0"/>
              <a:t>الرحمن: </a:t>
            </a:r>
            <a:r>
              <a:rPr lang="ar-SA" sz="3200" b="1" dirty="0"/>
              <a:t>لم يخرج له واحد من </a:t>
            </a:r>
            <a:r>
              <a:rPr lang="ar-SA" sz="3200" b="1" dirty="0" smtClean="0"/>
              <a:t>الشيخين.</a:t>
            </a:r>
          </a:p>
        </p:txBody>
      </p:sp>
    </p:spTree>
    <p:extLst>
      <p:ext uri="{BB962C8B-B14F-4D97-AF65-F5344CB8AC3E}">
        <p14:creationId xmlns:p14="http://schemas.microsoft.com/office/powerpoint/2010/main" val="304422512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467544" y="836712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/>
              <a:t>وأخرجه </a:t>
            </a:r>
            <a:r>
              <a:rPr lang="ar-SA" sz="3200" b="1" dirty="0"/>
              <a:t>البيهقي في أواخر </a:t>
            </a:r>
            <a:r>
              <a:rPr lang="ar-SA" sz="3200" b="1" dirty="0" smtClean="0"/>
              <a:t>«الشعب» </a:t>
            </a:r>
            <a:r>
              <a:rPr lang="ar-SA" sz="3200" b="1" dirty="0"/>
              <a:t>بسند آخر </a:t>
            </a:r>
            <a:r>
              <a:rPr lang="ar-SA" sz="3200" b="1" dirty="0" smtClean="0"/>
              <a:t>عنه ، </a:t>
            </a:r>
            <a:r>
              <a:rPr lang="ar-SA" sz="3200" b="1" dirty="0"/>
              <a:t>فيه </a:t>
            </a:r>
            <a:r>
              <a:rPr lang="ar-SA" sz="3200" b="1" dirty="0" smtClean="0"/>
              <a:t>انقطاع.</a:t>
            </a:r>
          </a:p>
          <a:p>
            <a:pPr algn="justLow"/>
            <a:r>
              <a:rPr lang="ar-SA" sz="3200" b="1" dirty="0" smtClean="0"/>
              <a:t>ولكن </a:t>
            </a:r>
            <a:r>
              <a:rPr lang="ar-SA" sz="3200" b="1" dirty="0"/>
              <a:t>في الباب عن حريث بن سليم العذري عن أبيه </a:t>
            </a:r>
            <a:r>
              <a:rPr lang="ar-SA" sz="3200" b="1" dirty="0" smtClean="0"/>
              <a:t>: عند </a:t>
            </a:r>
            <a:r>
              <a:rPr lang="ar-SA" sz="3200" b="1" dirty="0" err="1" smtClean="0"/>
              <a:t>الدارقطني</a:t>
            </a:r>
            <a:r>
              <a:rPr lang="ar-SA" sz="3200" b="1" dirty="0" smtClean="0"/>
              <a:t> </a:t>
            </a:r>
            <a:r>
              <a:rPr lang="ar-SA" sz="3200" b="1" dirty="0"/>
              <a:t>بسند فيه الواقدي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وعن </a:t>
            </a:r>
            <a:r>
              <a:rPr lang="ar-SA" sz="3200" b="1" dirty="0"/>
              <a:t>عمران بن حصين </a:t>
            </a:r>
            <a:r>
              <a:rPr lang="ar-SA" sz="3200" b="1" dirty="0"/>
              <a:t>: عند </a:t>
            </a:r>
            <a:r>
              <a:rPr lang="ar-SA" sz="3200" b="1" dirty="0" smtClean="0"/>
              <a:t>الحاكم،</a:t>
            </a:r>
          </a:p>
          <a:p>
            <a:pPr algn="justLow"/>
            <a:r>
              <a:rPr lang="ar-SA" sz="3200" b="1" dirty="0" smtClean="0"/>
              <a:t>وعن </a:t>
            </a:r>
            <a:r>
              <a:rPr lang="ar-SA" sz="3200" b="1" dirty="0"/>
              <a:t>أبي موسى الأشعري </a:t>
            </a:r>
            <a:r>
              <a:rPr lang="ar-SA" sz="3200" b="1" dirty="0"/>
              <a:t>: عند </a:t>
            </a:r>
            <a:r>
              <a:rPr lang="ar-SA" sz="3200" b="1" dirty="0" err="1" smtClean="0"/>
              <a:t>الدارقطني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وعن </a:t>
            </a:r>
            <a:r>
              <a:rPr lang="ar-SA" sz="3200" b="1" dirty="0"/>
              <a:t>علي </a:t>
            </a:r>
            <a:r>
              <a:rPr lang="ar-SA" sz="3200" b="1" dirty="0"/>
              <a:t>: عند </a:t>
            </a:r>
            <a:r>
              <a:rPr lang="ar-SA" sz="3200" b="1" dirty="0" smtClean="0"/>
              <a:t>الحاكم </a:t>
            </a:r>
            <a:r>
              <a:rPr lang="ar-SA" sz="3200" b="1" dirty="0"/>
              <a:t>وأبي داود في </a:t>
            </a:r>
            <a:r>
              <a:rPr lang="ar-SA" sz="3200" b="1" dirty="0" smtClean="0"/>
              <a:t>أخرى) .</a:t>
            </a:r>
            <a:endParaRPr lang="ar-SA" sz="3200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89970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 lnSpcReduction="10000"/>
          </a:bodyPr>
          <a:lstStyle/>
          <a:p>
            <a:pPr algn="ctr"/>
            <a:r>
              <a:rPr lang="ar-SA" sz="4000" b="1" u="sng" dirty="0">
                <a:solidFill>
                  <a:srgbClr val="FF0000"/>
                </a:solidFill>
              </a:rPr>
              <a:t>2- «تمييز الطيب من الخبيث فيما يدور على السنة الناس من الحديث» : لابن </a:t>
            </a:r>
            <a:r>
              <a:rPr lang="ar-SA" sz="4000" b="1" u="sng" dirty="0" err="1">
                <a:solidFill>
                  <a:srgbClr val="FF0000"/>
                </a:solidFill>
              </a:rPr>
              <a:t>الديبع</a:t>
            </a:r>
            <a:r>
              <a:rPr lang="ar-SA" sz="4000" b="1" u="sng" dirty="0">
                <a:solidFill>
                  <a:srgbClr val="FF0000"/>
                </a:solidFill>
              </a:rPr>
              <a:t> </a:t>
            </a:r>
            <a:r>
              <a:rPr lang="ar-SA" sz="4000" b="1" u="sng" dirty="0" smtClean="0">
                <a:solidFill>
                  <a:srgbClr val="FF0000"/>
                </a:solidFill>
              </a:rPr>
              <a:t>الشيباني</a:t>
            </a:r>
            <a:endParaRPr lang="ar-SA" sz="4000" u="sng" dirty="0">
              <a:solidFill>
                <a:srgbClr val="FF0000"/>
              </a:solidFill>
            </a:endParaRPr>
          </a:p>
          <a:p>
            <a:r>
              <a:rPr lang="ar-SA" sz="3200" b="1" dirty="0" smtClean="0">
                <a:latin typeface="Traditional Arabic" pitchFamily="18" charset="-78"/>
              </a:rPr>
              <a:t>وفيه: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1- </a:t>
            </a:r>
            <a:r>
              <a:rPr lang="ar-SA" sz="3200" b="1" dirty="0" smtClean="0">
                <a:solidFill>
                  <a:srgbClr val="FF0000"/>
                </a:solidFill>
              </a:rPr>
              <a:t>مؤلفه.</a:t>
            </a:r>
            <a:endParaRPr lang="ar-SA" sz="3200" b="1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2- </a:t>
            </a:r>
            <a:r>
              <a:rPr lang="ar-SA" sz="3200" b="1" dirty="0">
                <a:solidFill>
                  <a:srgbClr val="FF0000"/>
                </a:solidFill>
              </a:rPr>
              <a:t>أصل </a:t>
            </a:r>
            <a:r>
              <a:rPr lang="ar-SA" sz="3200" b="1" dirty="0" smtClean="0">
                <a:solidFill>
                  <a:srgbClr val="FF0000"/>
                </a:solidFill>
              </a:rPr>
              <a:t>الكتاب. </a:t>
            </a:r>
            <a:endParaRPr lang="ar-SA" sz="3200" b="1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3- </a:t>
            </a:r>
            <a:r>
              <a:rPr lang="ar-SA" sz="3200" b="1" dirty="0">
                <a:solidFill>
                  <a:srgbClr val="FF0000"/>
                </a:solidFill>
              </a:rPr>
              <a:t>موضوع </a:t>
            </a:r>
            <a:r>
              <a:rPr lang="ar-SA" sz="3200" b="1" dirty="0" smtClean="0">
                <a:solidFill>
                  <a:srgbClr val="FF0000"/>
                </a:solidFill>
              </a:rPr>
              <a:t>الكتاب.</a:t>
            </a:r>
            <a:endParaRPr lang="ar-SA" sz="3200" b="1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4- عمل المؤلف في الكتاب</a:t>
            </a:r>
            <a:r>
              <a:rPr lang="ar-SA" sz="3200" b="1" dirty="0" smtClean="0">
                <a:solidFill>
                  <a:srgbClr val="FF0000"/>
                </a:solidFill>
              </a:rPr>
              <a:t>.  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5- </a:t>
            </a:r>
            <a:r>
              <a:rPr lang="ar-SA" sz="3200" b="1" dirty="0">
                <a:solidFill>
                  <a:srgbClr val="FF0000"/>
                </a:solidFill>
              </a:rPr>
              <a:t>غايته من هذا  </a:t>
            </a:r>
            <a:r>
              <a:rPr lang="ar-SA" sz="3200" b="1" dirty="0" smtClean="0">
                <a:solidFill>
                  <a:srgbClr val="FF0000"/>
                </a:solidFill>
              </a:rPr>
              <a:t>الكتاب</a:t>
            </a:r>
            <a:r>
              <a:rPr lang="ar-SA" sz="3200" b="1" dirty="0">
                <a:solidFill>
                  <a:srgbClr val="FF0000"/>
                </a:solidFill>
              </a:rPr>
              <a:t>.</a:t>
            </a:r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6- </a:t>
            </a:r>
            <a:r>
              <a:rPr lang="ar-SA" sz="3200" b="1" dirty="0">
                <a:solidFill>
                  <a:srgbClr val="FF0000"/>
                </a:solidFill>
              </a:rPr>
              <a:t>تقويم </a:t>
            </a:r>
            <a:r>
              <a:rPr lang="ar-SA" sz="3200" b="1" dirty="0" smtClean="0">
                <a:solidFill>
                  <a:srgbClr val="FF0000"/>
                </a:solidFill>
              </a:rPr>
              <a:t>الكتاب.</a:t>
            </a:r>
            <a:endParaRPr lang="ar-SA" sz="3200" b="1" dirty="0">
              <a:solidFill>
                <a:srgbClr val="FF0000"/>
              </a:solidFill>
            </a:endParaRPr>
          </a:p>
          <a:p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395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69269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«تمييز الطيب من الخبيث فيما يدور على السنة الناس من الحديث» : لابن </a:t>
            </a:r>
            <a:r>
              <a:rPr lang="ar-SA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الديبع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الشيباني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1- مؤلفه : </a:t>
            </a:r>
          </a:p>
          <a:p>
            <a:pPr algn="justLow"/>
            <a:r>
              <a:rPr lang="ar-SA" sz="3200" b="1" dirty="0"/>
              <a:t>عبد الرحمن بن علي بن </a:t>
            </a:r>
            <a:r>
              <a:rPr lang="ar-SA" sz="3200" b="1" dirty="0" err="1"/>
              <a:t>الديبع</a:t>
            </a:r>
            <a:r>
              <a:rPr lang="ar-SA" sz="3200" b="1" dirty="0"/>
              <a:t> الشيباني (ت 944هـ).</a:t>
            </a:r>
            <a:endParaRPr lang="ar-SA" sz="3200" dirty="0"/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2- أصل الكتاب : </a:t>
            </a:r>
          </a:p>
          <a:p>
            <a:pPr algn="justLow"/>
            <a:r>
              <a:rPr lang="ar-SA" sz="3200" b="1" dirty="0"/>
              <a:t>اختصار لكتاب السخاوي: «المقاصد الحسنة» .</a:t>
            </a:r>
            <a:endParaRPr lang="ar-SA" sz="3200" dirty="0"/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3- موضوع الكتاب :</a:t>
            </a:r>
          </a:p>
          <a:p>
            <a:pPr algn="justLow"/>
            <a:r>
              <a:rPr lang="ar-SA" sz="3200" b="1" dirty="0"/>
              <a:t>الأحاديث المشتهرة على الألسنة سواء كانت صحيحة أو حسنة أو ضعيفة أو موضوعة أو لا أصل لها </a:t>
            </a:r>
            <a:r>
              <a:rPr lang="ar-SA" sz="3200" b="1" dirty="0" smtClean="0"/>
              <a:t>.</a:t>
            </a:r>
            <a:endParaRPr lang="ar-SA" sz="32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764704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4- عمل المؤلف </a:t>
            </a:r>
            <a:r>
              <a:rPr lang="ar-SA" sz="3200" b="1" dirty="0">
                <a:solidFill>
                  <a:srgbClr val="FF0000"/>
                </a:solidFill>
              </a:rPr>
              <a:t>في الكتاب :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/>
              <a:t>أ- اختصر </a:t>
            </a:r>
            <a:r>
              <a:rPr lang="ar-SA" sz="3200" b="1" dirty="0"/>
              <a:t>كتاب </a:t>
            </a:r>
            <a:r>
              <a:rPr lang="ar-SA" sz="3200" b="1" dirty="0" smtClean="0"/>
              <a:t>السخاوي</a:t>
            </a:r>
            <a:r>
              <a:rPr lang="ar-SA" sz="3200" b="1" dirty="0"/>
              <a:t> : «المقاصد الحسنة</a:t>
            </a:r>
            <a:r>
              <a:rPr lang="ar-SA" sz="3200" b="1" dirty="0" smtClean="0"/>
              <a:t>»</a:t>
            </a:r>
            <a:r>
              <a:rPr lang="ar-SA" sz="3200" b="1" dirty="0"/>
              <a:t> </a:t>
            </a:r>
            <a:r>
              <a:rPr lang="ar-SA" sz="3200" b="1" dirty="0" smtClean="0"/>
              <a:t>،</a:t>
            </a:r>
          </a:p>
          <a:p>
            <a:pPr algn="justLow"/>
            <a:r>
              <a:rPr lang="ar-SA" sz="3200" b="1" dirty="0" smtClean="0"/>
              <a:t>وذلك بالاقتصار على ذكر </a:t>
            </a:r>
            <a:r>
              <a:rPr lang="ar-SA" sz="3200" b="1" dirty="0"/>
              <a:t>من أخرج </a:t>
            </a:r>
            <a:r>
              <a:rPr lang="ar-SA" sz="3200" b="1" dirty="0" smtClean="0"/>
              <a:t>الحديث، </a:t>
            </a:r>
            <a:r>
              <a:rPr lang="ar-SA" sz="3200" b="1" dirty="0"/>
              <a:t>ومرتبته ،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دون أن يعرج </a:t>
            </a:r>
            <a:r>
              <a:rPr lang="ar-SA" sz="3200" b="1" dirty="0"/>
              <a:t>على تفاصيل الكلام عن رجاله أو بيان سبب ضعفه أو تركه.</a:t>
            </a:r>
            <a:endParaRPr lang="ar-SA" sz="3200" dirty="0"/>
          </a:p>
          <a:p>
            <a:pPr algn="justLow"/>
            <a:r>
              <a:rPr lang="ar-SA" sz="3200" b="1" dirty="0" smtClean="0"/>
              <a:t>ب- زاد </a:t>
            </a:r>
            <a:r>
              <a:rPr lang="ar-SA" sz="3200" b="1" dirty="0"/>
              <a:t>على أحاديث السخاوي أحاديث </a:t>
            </a:r>
            <a:r>
              <a:rPr lang="ar-SA" sz="3200" b="1" dirty="0" smtClean="0"/>
              <a:t>يسيرة.</a:t>
            </a:r>
          </a:p>
          <a:p>
            <a:pPr algn="justLow"/>
            <a:r>
              <a:rPr lang="ar-SA" sz="3200" b="1" dirty="0" smtClean="0"/>
              <a:t>وقد </a:t>
            </a:r>
            <a:r>
              <a:rPr lang="ar-SA" sz="3200" b="1" dirty="0"/>
              <a:t>ميزها في أولها </a:t>
            </a:r>
            <a:r>
              <a:rPr lang="ar-SA" sz="3200" b="1" dirty="0" smtClean="0"/>
              <a:t>بقوله : «قلت» </a:t>
            </a:r>
            <a:r>
              <a:rPr lang="ar-SA" sz="3200" b="1" dirty="0"/>
              <a:t>، وفي آخرها </a:t>
            </a:r>
            <a:r>
              <a:rPr lang="ar-SA" sz="3200" b="1" dirty="0" smtClean="0"/>
              <a:t>بقوله: «والله أعلم» </a:t>
            </a:r>
            <a:r>
              <a:rPr lang="ar-SA" sz="3200" b="1" dirty="0"/>
              <a:t>.</a:t>
            </a:r>
            <a:endParaRPr lang="ar-SA" sz="3200" dirty="0"/>
          </a:p>
          <a:p>
            <a:pPr algn="justLow"/>
            <a:r>
              <a:rPr lang="ar-SA" sz="3200" b="1" dirty="0" smtClean="0"/>
              <a:t>ج- أبقى ترتيبه الكتاب على </a:t>
            </a:r>
            <a:r>
              <a:rPr lang="ar-SA" sz="3200" b="1" dirty="0"/>
              <a:t>نفس ترتيب أصله -</a:t>
            </a:r>
            <a:r>
              <a:rPr lang="ar-SA" sz="3200" b="1" dirty="0" smtClean="0"/>
              <a:t> أي: كتاب السخاوي - .</a:t>
            </a:r>
          </a:p>
        </p:txBody>
      </p:sp>
    </p:spTree>
    <p:extLst>
      <p:ext uri="{BB962C8B-B14F-4D97-AF65-F5344CB8AC3E}">
        <p14:creationId xmlns:p14="http://schemas.microsoft.com/office/powerpoint/2010/main" val="1017996722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836712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5- غايته من هذا  الكتاب:</a:t>
            </a:r>
          </a:p>
          <a:p>
            <a:pPr algn="justLow"/>
            <a:r>
              <a:rPr lang="ar-SA" sz="3200" b="1" dirty="0" smtClean="0"/>
              <a:t>غايته </a:t>
            </a:r>
            <a:r>
              <a:rPr lang="ar-SA" sz="3200" b="1" dirty="0"/>
              <a:t>من هذا الكتاب تقريبه </a:t>
            </a:r>
            <a:r>
              <a:rPr lang="ar-SA" sz="3200" b="1" dirty="0" smtClean="0"/>
              <a:t>للطلاب، وبخاصة </a:t>
            </a:r>
            <a:r>
              <a:rPr lang="ar-SA" sz="3200" b="1" dirty="0"/>
              <a:t>أن الهمم أصبحت تميل للاختصار .</a:t>
            </a:r>
            <a:endParaRPr lang="ar-SA" sz="3200" dirty="0"/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6- تقويم الكتاب:</a:t>
            </a:r>
          </a:p>
          <a:p>
            <a:pPr algn="justLow"/>
            <a:r>
              <a:rPr lang="ar-SA" sz="3200" b="1" dirty="0" smtClean="0">
                <a:solidFill>
                  <a:schemeClr val="accent1"/>
                </a:solidFill>
              </a:rPr>
              <a:t>الكتاب </a:t>
            </a:r>
            <a:r>
              <a:rPr lang="ar-SA" sz="3200" b="1" dirty="0">
                <a:solidFill>
                  <a:schemeClr val="accent1"/>
                </a:solidFill>
              </a:rPr>
              <a:t>مفيد </a:t>
            </a:r>
            <a:r>
              <a:rPr lang="ar-SA" sz="3200" b="1" dirty="0"/>
              <a:t>يعطي زبدة ما في الأصل ،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لكن </a:t>
            </a:r>
            <a:r>
              <a:rPr lang="ar-SA" sz="3200" b="1" dirty="0" smtClean="0">
                <a:solidFill>
                  <a:schemeClr val="accent1"/>
                </a:solidFill>
              </a:rPr>
              <a:t>المتخصص </a:t>
            </a:r>
            <a:r>
              <a:rPr lang="ar-SA" sz="3200" b="1" dirty="0">
                <a:solidFill>
                  <a:schemeClr val="accent1"/>
                </a:solidFill>
              </a:rPr>
              <a:t>لا يستغني عن الأصل </a:t>
            </a:r>
            <a:r>
              <a:rPr lang="ar-SA" sz="3200" b="1" dirty="0" smtClean="0"/>
              <a:t>؛ </a:t>
            </a:r>
            <a:r>
              <a:rPr lang="ar-SA" sz="3200" b="1" dirty="0"/>
              <a:t>لما فيه من النكت العلمية والفوائد الحديثية </a:t>
            </a:r>
            <a:r>
              <a:rPr lang="ar-SA" sz="3200" b="1" dirty="0" smtClean="0"/>
              <a:t>الكثيرة. 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76432129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ar-SA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«كشف </a:t>
            </a:r>
            <a:r>
              <a:rPr lang="ar-SA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الخفاء ومزيل الإلباس عما </a:t>
            </a:r>
            <a:r>
              <a:rPr lang="ar-SA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اشتهر </a:t>
            </a:r>
            <a:r>
              <a:rPr lang="ar-SA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الحديث على ألسنة </a:t>
            </a:r>
            <a:r>
              <a:rPr lang="ar-SA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الناس» للعجلوني </a:t>
            </a:r>
          </a:p>
          <a:p>
            <a:pPr algn="justLow"/>
            <a:r>
              <a:rPr lang="ar-SA" sz="2800" b="1" dirty="0" smtClean="0">
                <a:latin typeface="Traditional Arabic" pitchFamily="18" charset="-78"/>
              </a:rPr>
              <a:t>وفيه: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1- مؤلفه.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2- أصل الكتاب. 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3- عددُ أحاديث الكتاب.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4- موضوع الكتاب.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5- طريقة المؤلف في الكتاب.  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6- ترتيبُ الكتاب.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7- الرموز المستخدمة في الكتاب. </a:t>
            </a:r>
            <a:endParaRPr lang="ar-SA" sz="3000" dirty="0">
              <a:solidFill>
                <a:srgbClr val="FF0000"/>
              </a:solidFill>
            </a:endParaRP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8- طريقةُ التخريج من الكتاب.</a:t>
            </a:r>
          </a:p>
          <a:p>
            <a:r>
              <a:rPr lang="ar-SA" sz="3000" b="1" dirty="0">
                <a:solidFill>
                  <a:srgbClr val="FF0000"/>
                </a:solidFill>
              </a:rPr>
              <a:t>9- ميزات الكتاب.</a:t>
            </a:r>
          </a:p>
          <a:p>
            <a:r>
              <a:rPr lang="ar-SA" sz="3000" b="1" dirty="0">
                <a:solidFill>
                  <a:srgbClr val="FF0000"/>
                </a:solidFill>
              </a:rPr>
              <a:t>10- مآخذ على الكتاب.</a:t>
            </a:r>
            <a:endParaRPr lang="ar-SA" sz="3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</a:endParaRPr>
          </a:p>
          <a:p>
            <a:pPr algn="justLow"/>
            <a:endParaRPr lang="ar-SA" sz="2800" b="1" dirty="0" smtClean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378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8450" y="548680"/>
            <a:ext cx="8424936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 «كشف الخفاء ومزيل الإلباس عما اشتهر من الحديث على ألسنة الناس» للعجلوني </a:t>
            </a:r>
            <a:endParaRPr lang="ar-SA" sz="3200" b="1" dirty="0" smtClean="0"/>
          </a:p>
          <a:p>
            <a:pPr algn="justLow"/>
            <a:r>
              <a:rPr lang="ar-SA" sz="3000" b="1" dirty="0" smtClean="0">
                <a:solidFill>
                  <a:srgbClr val="FF0000"/>
                </a:solidFill>
              </a:rPr>
              <a:t>1- مؤلفه </a:t>
            </a:r>
            <a:r>
              <a:rPr lang="ar-SA" sz="3000" b="1" dirty="0">
                <a:solidFill>
                  <a:srgbClr val="FF0000"/>
                </a:solidFill>
              </a:rPr>
              <a:t>: </a:t>
            </a:r>
            <a:endParaRPr lang="ar-SA" sz="30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000" b="1" dirty="0" smtClean="0"/>
              <a:t>إسماعيل </a:t>
            </a:r>
            <a:r>
              <a:rPr lang="ar-SA" sz="3000" b="1" dirty="0"/>
              <a:t>بن محمد العجلوني </a:t>
            </a:r>
            <a:r>
              <a:rPr lang="ar-SA" sz="3000" b="1" dirty="0" smtClean="0"/>
              <a:t>(ت 1162هـ) .</a:t>
            </a:r>
          </a:p>
          <a:p>
            <a:pPr algn="justLow"/>
            <a:r>
              <a:rPr lang="ar-SA" sz="3000" b="1" dirty="0">
                <a:solidFill>
                  <a:srgbClr val="FF0000"/>
                </a:solidFill>
              </a:rPr>
              <a:t>2- أصل </a:t>
            </a:r>
            <a:r>
              <a:rPr lang="ar-SA" sz="3000" b="1" dirty="0" smtClean="0">
                <a:solidFill>
                  <a:srgbClr val="FF0000"/>
                </a:solidFill>
              </a:rPr>
              <a:t>الكتاب</a:t>
            </a:r>
            <a:r>
              <a:rPr lang="ar-SA" sz="3000" b="1" dirty="0">
                <a:solidFill>
                  <a:srgbClr val="FF0000"/>
                </a:solidFill>
              </a:rPr>
              <a:t>:</a:t>
            </a:r>
          </a:p>
          <a:p>
            <a:pPr algn="justLow"/>
            <a:r>
              <a:rPr lang="ar-SA" sz="3000" b="1" dirty="0"/>
              <a:t>في هذا الكتاب لخص </a:t>
            </a:r>
            <a:r>
              <a:rPr lang="ar-SA" sz="3000" b="1" dirty="0" smtClean="0"/>
              <a:t>العجلوني</a:t>
            </a:r>
            <a:r>
              <a:rPr lang="ar-SA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000" b="1" dirty="0" smtClean="0"/>
              <a:t>كتاب: «المقاصد الحسنة» </a:t>
            </a:r>
            <a:r>
              <a:rPr lang="ar-SA" sz="3000" b="1" dirty="0"/>
              <a:t>للسخاوي </a:t>
            </a:r>
            <a:r>
              <a:rPr lang="ar-SA" sz="3000" b="1" dirty="0" smtClean="0"/>
              <a:t>،</a:t>
            </a:r>
          </a:p>
          <a:p>
            <a:pPr algn="justLow"/>
            <a:r>
              <a:rPr lang="ar-SA" sz="3000" b="1" dirty="0" smtClean="0"/>
              <a:t>وضم إليه </a:t>
            </a:r>
            <a:r>
              <a:rPr lang="ar-SA" sz="3000" b="1" dirty="0"/>
              <a:t>أحاديث من </a:t>
            </a:r>
            <a:r>
              <a:rPr lang="ar-SA" sz="3000" b="1" dirty="0" smtClean="0"/>
              <a:t>كتاب: «اللآلئ </a:t>
            </a:r>
            <a:r>
              <a:rPr lang="ar-SA" sz="3000" b="1" dirty="0"/>
              <a:t>المنثورة في الأحاديث </a:t>
            </a:r>
            <a:r>
              <a:rPr lang="ar-SA" sz="3000" b="1" dirty="0" smtClean="0"/>
              <a:t>المشهورة» </a:t>
            </a:r>
            <a:r>
              <a:rPr lang="ar-SA" sz="3000" b="1" dirty="0"/>
              <a:t>لابن حجر ، </a:t>
            </a:r>
            <a:r>
              <a:rPr lang="ar-SA" sz="3000" b="1" dirty="0" smtClean="0"/>
              <a:t>وكتاب: «الدرر </a:t>
            </a:r>
            <a:r>
              <a:rPr lang="ar-SA" sz="3000" b="1" dirty="0"/>
              <a:t>المنتثرة في الأحاديث </a:t>
            </a:r>
            <a:r>
              <a:rPr lang="ar-SA" sz="3000" b="1" dirty="0" smtClean="0"/>
              <a:t>المشتهرة» </a:t>
            </a:r>
            <a:r>
              <a:rPr lang="ar-SA" sz="3000" b="1" dirty="0"/>
              <a:t>للسيوطي ، </a:t>
            </a:r>
          </a:p>
          <a:p>
            <a:pPr algn="justLow"/>
            <a:r>
              <a:rPr lang="ar-SA" sz="3000" b="1" dirty="0" smtClean="0"/>
              <a:t>كما أضاف الزيادات </a:t>
            </a:r>
            <a:r>
              <a:rPr lang="ar-SA" sz="3000" b="1" dirty="0"/>
              <a:t>الموجودة في </a:t>
            </a:r>
            <a:r>
              <a:rPr lang="ar-SA" sz="3000" b="1" dirty="0" smtClean="0"/>
              <a:t>كتاب: «تمييز </a:t>
            </a:r>
            <a:r>
              <a:rPr lang="ar-SA" sz="3000" b="1" dirty="0"/>
              <a:t>الطيب من الخبيث فيما يدور على السنة الناس من </a:t>
            </a:r>
            <a:r>
              <a:rPr lang="ar-SA" sz="3000" b="1" dirty="0" smtClean="0"/>
              <a:t>الحديث» </a:t>
            </a:r>
            <a:r>
              <a:rPr lang="ar-SA" sz="3000" b="1" dirty="0"/>
              <a:t>لابن </a:t>
            </a:r>
            <a:r>
              <a:rPr lang="ar-SA" sz="3000" b="1" dirty="0" err="1" smtClean="0"/>
              <a:t>الديبع</a:t>
            </a:r>
            <a:r>
              <a:rPr lang="ar-SA" sz="3000" b="1" dirty="0" smtClean="0"/>
              <a:t>،</a:t>
            </a:r>
          </a:p>
          <a:p>
            <a:pPr algn="justLow"/>
            <a:r>
              <a:rPr lang="ar-SA" sz="3000" b="1" dirty="0" smtClean="0"/>
              <a:t>وغيرها </a:t>
            </a:r>
            <a:r>
              <a:rPr lang="ar-SA" sz="3000" b="1" dirty="0"/>
              <a:t>من الكتب </a:t>
            </a:r>
            <a:r>
              <a:rPr lang="ar-SA" sz="3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3690625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8450" y="764704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3- عددُ أحاديث الكتاب:</a:t>
            </a:r>
          </a:p>
          <a:p>
            <a:pPr algn="justLow"/>
            <a:r>
              <a:rPr lang="ar-SA" sz="3200" b="1" dirty="0"/>
              <a:t>اشتمل الكتاب على (3254) حديثًا كما في ترقيم النسخة المطبوعة ، </a:t>
            </a:r>
          </a:p>
          <a:p>
            <a:pPr algn="justLow"/>
            <a:r>
              <a:rPr lang="ar-SA" sz="3200" b="1" dirty="0"/>
              <a:t>وعليه فتكون أحاديثه أكثر من ضعفي ما في كتاب «المقاصد الحسنة» ، </a:t>
            </a:r>
          </a:p>
          <a:p>
            <a:pPr algn="justLow"/>
            <a:r>
              <a:rPr lang="ar-SA" sz="3200" b="1" dirty="0"/>
              <a:t>فهو أكبر مصنف في هذا الباب</a:t>
            </a:r>
            <a:r>
              <a:rPr lang="ar-SA" sz="3200" b="1" dirty="0" smtClean="0"/>
              <a:t>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1388918213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8450" y="836712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4- موضوع </a:t>
            </a:r>
            <a:r>
              <a:rPr lang="ar-SA" sz="3200" b="1" dirty="0">
                <a:solidFill>
                  <a:srgbClr val="FF0000"/>
                </a:solidFill>
              </a:rPr>
              <a:t>الكتاب : </a:t>
            </a:r>
            <a:endParaRPr lang="ar-SA" sz="3200" b="1" dirty="0" smtClean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/>
              <a:t>الأحاديث </a:t>
            </a:r>
            <a:r>
              <a:rPr lang="ar-SA" sz="3200" b="1" dirty="0"/>
              <a:t>المشتهرة على الألسنة سواء كانت صحيحة أو حسنة أو ضعيفة أو موضوعة أو لا أصل لها </a:t>
            </a:r>
            <a:r>
              <a:rPr lang="ar-SA" sz="3200" b="1" dirty="0" smtClean="0"/>
              <a:t>.</a:t>
            </a:r>
          </a:p>
          <a:p>
            <a:pPr algn="justLow"/>
            <a:r>
              <a:rPr lang="ar-SA" sz="3200" b="1" dirty="0" smtClean="0"/>
              <a:t>لكن </a:t>
            </a:r>
            <a:r>
              <a:rPr lang="ar-SA" sz="3200" b="1" dirty="0" smtClean="0">
                <a:solidFill>
                  <a:schemeClr val="accent1"/>
                </a:solidFill>
              </a:rPr>
              <a:t>ليس جميع </a:t>
            </a:r>
            <a:r>
              <a:rPr lang="ar-SA" sz="3200" b="1" dirty="0">
                <a:solidFill>
                  <a:schemeClr val="accent1"/>
                </a:solidFill>
              </a:rPr>
              <a:t>ما ذكر في الكتاب مشهورٌ على </a:t>
            </a:r>
            <a:r>
              <a:rPr lang="ar-SA" sz="3200" b="1" dirty="0" smtClean="0">
                <a:solidFill>
                  <a:schemeClr val="accent1"/>
                </a:solidFill>
              </a:rPr>
              <a:t>الألسنة، </a:t>
            </a:r>
          </a:p>
          <a:p>
            <a:pPr algn="justLow"/>
            <a:r>
              <a:rPr lang="ar-SA" sz="3200" b="1" dirty="0" smtClean="0"/>
              <a:t>بل </a:t>
            </a:r>
            <a:r>
              <a:rPr lang="ar-SA" sz="3200" b="1" dirty="0"/>
              <a:t>فيه غير </a:t>
            </a:r>
            <a:r>
              <a:rPr lang="ar-SA" sz="3200" b="1" dirty="0" smtClean="0"/>
              <a:t>ذلك؛ حيث </a:t>
            </a:r>
            <a:r>
              <a:rPr lang="ar-SA" sz="3200" b="1" dirty="0"/>
              <a:t>قال المؤلف: </a:t>
            </a:r>
            <a:endParaRPr lang="ar-SA" sz="3200" b="1" dirty="0" smtClean="0"/>
          </a:p>
          <a:p>
            <a:pPr algn="justLow"/>
            <a:r>
              <a:rPr lang="ar-SA" sz="3200" b="1" dirty="0" smtClean="0"/>
              <a:t>(</a:t>
            </a:r>
            <a:r>
              <a:rPr lang="ar-SA" sz="3200" b="1" dirty="0"/>
              <a:t>وربما تعرضت لحديث ليس من </a:t>
            </a:r>
            <a:r>
              <a:rPr lang="ar-SA" sz="3200" b="1" dirty="0" smtClean="0"/>
              <a:t>المشهورات؛ </a:t>
            </a:r>
            <a:r>
              <a:rPr lang="ar-SA" sz="3200" b="1" dirty="0"/>
              <a:t>لمناسبة أو غيرها من المقاصد </a:t>
            </a:r>
            <a:r>
              <a:rPr lang="ar-SA" sz="3200" b="1" dirty="0" smtClean="0"/>
              <a:t>الصحيحات) 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66493180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8450" y="908720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5- طريقة المؤلف </a:t>
            </a:r>
            <a:r>
              <a:rPr lang="ar-SA" sz="3200" b="1" dirty="0">
                <a:solidFill>
                  <a:srgbClr val="FF0000"/>
                </a:solidFill>
              </a:rPr>
              <a:t>في </a:t>
            </a:r>
            <a:r>
              <a:rPr lang="ar-SA" sz="3200" b="1" dirty="0" smtClean="0">
                <a:solidFill>
                  <a:srgbClr val="FF0000"/>
                </a:solidFill>
              </a:rPr>
              <a:t>الكتاب:  </a:t>
            </a:r>
          </a:p>
          <a:p>
            <a:pPr algn="justLow"/>
            <a:r>
              <a:rPr lang="ar-SA" sz="3200" b="1" dirty="0"/>
              <a:t>أ- يذكر في كل حديث من أخرجه من أصحاب المصنفات ، </a:t>
            </a:r>
          </a:p>
          <a:p>
            <a:pPr algn="justLow"/>
            <a:r>
              <a:rPr lang="ar-SA" sz="3200" b="1" dirty="0"/>
              <a:t>ب- يذكر رتبته على الغالب ، أو يذكر أقوال العلماء فيه ، </a:t>
            </a:r>
          </a:p>
          <a:p>
            <a:pPr algn="justLow"/>
            <a:r>
              <a:rPr lang="ar-SA" sz="3200" b="1" dirty="0"/>
              <a:t>ج- إن لم يكن للحديث أصل بينه ،</a:t>
            </a:r>
          </a:p>
          <a:p>
            <a:pPr algn="justLow"/>
            <a:r>
              <a:rPr lang="ar-SA" sz="3200" b="1" dirty="0"/>
              <a:t>د- إن لم يكن بحديث بين ذلك بقوله ليس بحديث أو قال إنه من الحِكَم المأثورة ، أو من كلام الصحابة أو أحد العلماء. </a:t>
            </a:r>
            <a:endParaRPr lang="ar-SA" sz="3200" dirty="0"/>
          </a:p>
          <a:p>
            <a:pPr algn="justLow"/>
            <a:r>
              <a:rPr lang="ar-SA" sz="3200" b="1" dirty="0"/>
              <a:t>هـ- طريقة ترتيب الأحاديث إجمالاً وتفصيلاً وطريقة التخريج </a:t>
            </a:r>
            <a:r>
              <a:rPr lang="ar-SA" sz="3200" b="1" dirty="0" smtClean="0"/>
              <a:t>ككتاب: «المقاصد الحسنة» </a:t>
            </a:r>
            <a:r>
              <a:rPr lang="ar-SA" sz="3200" b="1" dirty="0"/>
              <a:t>. </a:t>
            </a:r>
          </a:p>
          <a:p>
            <a:pPr algn="justLow"/>
            <a:endParaRPr lang="ar-S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43356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8450" y="836712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6- ترتيبُ للكتاب:</a:t>
            </a:r>
          </a:p>
          <a:p>
            <a:pPr algn="justLow"/>
            <a:r>
              <a:rPr lang="ar-SA" sz="3200" b="1" dirty="0" smtClean="0"/>
              <a:t>رتب </a:t>
            </a:r>
            <a:r>
              <a:rPr lang="ar-SA" sz="3200" b="1" dirty="0"/>
              <a:t>المؤلف كتابه حسب حروف المعجم كترتيب الأصل - المقاصد الحسنة - ليكون أسهل في </a:t>
            </a:r>
            <a:r>
              <a:rPr lang="ar-SA" sz="3200" b="1" dirty="0" smtClean="0"/>
              <a:t>المراجعة.</a:t>
            </a:r>
            <a:endParaRPr lang="ar-SA" sz="3200" dirty="0"/>
          </a:p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7- الرموز </a:t>
            </a:r>
            <a:r>
              <a:rPr lang="ar-SA" sz="3200" b="1" dirty="0">
                <a:solidFill>
                  <a:srgbClr val="FF0000"/>
                </a:solidFill>
              </a:rPr>
              <a:t>المستخدمة </a:t>
            </a:r>
            <a:r>
              <a:rPr lang="ar-SA" sz="3200" b="1" dirty="0" smtClean="0">
                <a:solidFill>
                  <a:srgbClr val="FF0000"/>
                </a:solidFill>
              </a:rPr>
              <a:t>في الكتاب: </a:t>
            </a:r>
            <a:endParaRPr lang="ar-SA" sz="3200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/>
              <a:t>(الأصل) </a:t>
            </a:r>
            <a:r>
              <a:rPr lang="ar-SA" sz="3200" b="1" dirty="0"/>
              <a:t>يقصد </a:t>
            </a:r>
            <a:r>
              <a:rPr lang="ar-SA" sz="3200" b="1" dirty="0" smtClean="0"/>
              <a:t>به: «المقاصد الحسنة» للسخاوي.</a:t>
            </a:r>
            <a:r>
              <a:rPr lang="ar-SA" sz="3200" b="1" dirty="0"/>
              <a:t>  </a:t>
            </a:r>
            <a:endParaRPr lang="ar-SA" sz="3200" dirty="0"/>
          </a:p>
          <a:p>
            <a:pPr algn="justLow"/>
            <a:r>
              <a:rPr lang="ar-SA" sz="3200" b="1" dirty="0" smtClean="0"/>
              <a:t>(اللآلئ) </a:t>
            </a:r>
            <a:r>
              <a:rPr lang="ar-SA" sz="3200" b="1" dirty="0"/>
              <a:t>يقصد </a:t>
            </a:r>
            <a:r>
              <a:rPr lang="ar-SA" sz="3200" b="1" dirty="0" smtClean="0"/>
              <a:t>به: «اللآلئ </a:t>
            </a:r>
            <a:r>
              <a:rPr lang="ar-SA" sz="3200" b="1" dirty="0"/>
              <a:t>المنثورة في الأحاديث </a:t>
            </a:r>
            <a:r>
              <a:rPr lang="ar-SA" sz="3200" b="1" dirty="0" smtClean="0"/>
              <a:t>المشهورة» </a:t>
            </a:r>
            <a:r>
              <a:rPr lang="ar-SA" sz="3200" b="1" dirty="0"/>
              <a:t>لابن </a:t>
            </a:r>
            <a:r>
              <a:rPr lang="ar-SA" sz="3200" b="1" dirty="0" smtClean="0"/>
              <a:t>حجر.</a:t>
            </a:r>
            <a:r>
              <a:rPr lang="ar-SA" sz="3200" b="1" dirty="0"/>
              <a:t>     </a:t>
            </a:r>
            <a:endParaRPr lang="ar-SA" sz="3200" dirty="0"/>
          </a:p>
          <a:p>
            <a:pPr algn="justLow"/>
            <a:r>
              <a:rPr lang="ar-SA" sz="3200" b="1" dirty="0" smtClean="0"/>
              <a:t>(الدرر) </a:t>
            </a:r>
            <a:r>
              <a:rPr lang="ar-SA" sz="3200" b="1" dirty="0"/>
              <a:t>يقصد به :</a:t>
            </a:r>
            <a:r>
              <a:rPr lang="ar-SA" sz="3200" b="1" dirty="0" smtClean="0"/>
              <a:t> «الدرر </a:t>
            </a:r>
            <a:r>
              <a:rPr lang="ar-SA" sz="3200" b="1" dirty="0"/>
              <a:t>المنتثرة في الأحاديث </a:t>
            </a:r>
            <a:r>
              <a:rPr lang="ar-SA" sz="3200" b="1" dirty="0" smtClean="0"/>
              <a:t>المشتهرة» للسيوطي.</a:t>
            </a:r>
            <a:endParaRPr lang="ar-SA" sz="3200" dirty="0"/>
          </a:p>
          <a:p>
            <a:pPr algn="justLow"/>
            <a:r>
              <a:rPr lang="ar-SA" sz="3200" b="1" dirty="0" smtClean="0"/>
              <a:t>(التمييز) </a:t>
            </a:r>
            <a:r>
              <a:rPr lang="ar-SA" sz="3200" b="1" dirty="0"/>
              <a:t>: </a:t>
            </a:r>
            <a:r>
              <a:rPr lang="ar-SA" sz="3200" b="1" dirty="0" smtClean="0"/>
              <a:t>«تمييز الطيب </a:t>
            </a:r>
            <a:r>
              <a:rPr lang="ar-SA" sz="3200" b="1" dirty="0"/>
              <a:t>من الخبيث فيما يدور على أ</a:t>
            </a:r>
            <a:r>
              <a:rPr lang="ar-SA" sz="3200" b="1" dirty="0" smtClean="0"/>
              <a:t>لسنة </a:t>
            </a:r>
            <a:r>
              <a:rPr lang="ar-SA" sz="3200" b="1" dirty="0"/>
              <a:t>الناس من </a:t>
            </a:r>
            <a:r>
              <a:rPr lang="ar-SA" sz="3200" b="1" dirty="0" smtClean="0"/>
              <a:t>الحديث» </a:t>
            </a:r>
            <a:r>
              <a:rPr lang="ar-SA" sz="3200" b="1" dirty="0"/>
              <a:t>لابن </a:t>
            </a:r>
            <a:r>
              <a:rPr lang="ar-SA" sz="3200" b="1" dirty="0" err="1" smtClean="0"/>
              <a:t>الديبع</a:t>
            </a:r>
            <a:r>
              <a:rPr lang="ar-SA" sz="32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088007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8450" y="908720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8- طريقةُ </a:t>
            </a:r>
            <a:r>
              <a:rPr lang="ar-SA" sz="3200" b="1" dirty="0">
                <a:solidFill>
                  <a:srgbClr val="FF0000"/>
                </a:solidFill>
              </a:rPr>
              <a:t>التخريج من الكتاب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</a:p>
          <a:p>
            <a:pPr algn="justLow"/>
            <a:r>
              <a:rPr lang="ar-SA" sz="3200" b="1" dirty="0"/>
              <a:t>إذا أراد الباحث أن يكشف عن حديث اشتهر على ألسنة الناس، وأن يعرف مصادره الأصلية التي أخرجت الحديث بسنده، مستعينا بهذا الكتاب: </a:t>
            </a:r>
          </a:p>
          <a:p>
            <a:pPr algn="justLow"/>
            <a:r>
              <a:rPr lang="ar-SA" sz="3200" b="1" dirty="0"/>
              <a:t>فعليه أن يتأكد من معرفة لفظ الحديث، وبخاصة طرفه الأول؛  ليصل إلى الحديث المراد تخريجه.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9- ميزات الكتاب:</a:t>
            </a:r>
          </a:p>
          <a:p>
            <a:pPr algn="justLow"/>
            <a:r>
              <a:rPr lang="ar-SA" sz="3200" b="1" dirty="0"/>
              <a:t>أ- أجمع كتاب في الأحاديث المشهورة.</a:t>
            </a:r>
          </a:p>
          <a:p>
            <a:pPr algn="justLow"/>
            <a:r>
              <a:rPr lang="ar-SA" sz="3200" b="1" dirty="0"/>
              <a:t>ب- لخص ما قاله الأقدمون.</a:t>
            </a:r>
          </a:p>
          <a:p>
            <a:pPr algn="justLow"/>
            <a:r>
              <a:rPr lang="ar-SA" sz="3200" b="1" dirty="0"/>
              <a:t>ج- زاد أشياء كثيرة أثناء التخريج</a:t>
            </a:r>
            <a:r>
              <a:rPr lang="ar-SA" sz="3200" b="1" dirty="0" smtClean="0"/>
              <a:t>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43707087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23528" y="692696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ar-SA" sz="3200" b="1" dirty="0" smtClean="0">
                <a:solidFill>
                  <a:srgbClr val="FF0000"/>
                </a:solidFill>
              </a:rPr>
              <a:t>10- مآخذ </a:t>
            </a:r>
            <a:r>
              <a:rPr lang="ar-SA" sz="3200" b="1" dirty="0">
                <a:solidFill>
                  <a:srgbClr val="FF0000"/>
                </a:solidFill>
              </a:rPr>
              <a:t>على </a:t>
            </a:r>
            <a:r>
              <a:rPr lang="ar-SA" sz="3200" b="1" dirty="0" smtClean="0">
                <a:solidFill>
                  <a:srgbClr val="FF0000"/>
                </a:solidFill>
              </a:rPr>
              <a:t>الكتاب:</a:t>
            </a:r>
            <a:endParaRPr lang="ar-SA" sz="3200" b="1" dirty="0">
              <a:solidFill>
                <a:srgbClr val="FF0000"/>
              </a:solidFill>
            </a:endParaRPr>
          </a:p>
          <a:p>
            <a:pPr algn="justLow"/>
            <a:r>
              <a:rPr lang="ar-SA" sz="3200" b="1" dirty="0" smtClean="0"/>
              <a:t>أ- كثيرًا </a:t>
            </a:r>
            <a:r>
              <a:rPr lang="ar-SA" sz="3200" b="1" dirty="0"/>
              <a:t>ما يهمل </a:t>
            </a:r>
            <a:r>
              <a:rPr lang="ar-SA" sz="3200" b="1" dirty="0"/>
              <a:t>المؤلف </a:t>
            </a:r>
            <a:r>
              <a:rPr lang="ar-SA" sz="3200" b="1" dirty="0" smtClean="0"/>
              <a:t>الحكم </a:t>
            </a:r>
            <a:r>
              <a:rPr lang="ar-SA" sz="3200" b="1" dirty="0"/>
              <a:t>على </a:t>
            </a:r>
            <a:r>
              <a:rPr lang="ar-SA" sz="3200" b="1" dirty="0" smtClean="0"/>
              <a:t>الحديث،</a:t>
            </a:r>
          </a:p>
          <a:p>
            <a:pPr algn="justLow"/>
            <a:r>
              <a:rPr lang="ar-SA" sz="3200" b="1" dirty="0" smtClean="0"/>
              <a:t>ومن </a:t>
            </a:r>
            <a:r>
              <a:rPr lang="ar-SA" sz="3200" b="1" dirty="0"/>
              <a:t>ثم تقل فائدته الحديثية في التخريج </a:t>
            </a:r>
            <a:r>
              <a:rPr lang="ar-SA" sz="3200" b="1" dirty="0" smtClean="0"/>
              <a:t>.</a:t>
            </a:r>
            <a:endParaRPr lang="ar-SA" sz="3200" b="1" dirty="0"/>
          </a:p>
          <a:p>
            <a:pPr algn="justLow"/>
            <a:r>
              <a:rPr lang="ar-SA" sz="3200" b="1" dirty="0" smtClean="0"/>
              <a:t>ب- اختصر</a:t>
            </a:r>
            <a:r>
              <a:rPr lang="ar-SA" sz="3200" b="1" dirty="0"/>
              <a:t> المؤلف</a:t>
            </a:r>
            <a:r>
              <a:rPr lang="ar-SA" sz="3200" b="1" dirty="0" smtClean="0"/>
              <a:t> </a:t>
            </a:r>
            <a:r>
              <a:rPr lang="ar-SA" sz="3200" b="1" dirty="0"/>
              <a:t>كلام السخاوي والمخرّجين </a:t>
            </a:r>
            <a:r>
              <a:rPr lang="ar-SA" sz="3200" b="1" dirty="0" smtClean="0"/>
              <a:t>اختصارًا شديدًا جدًّا،</a:t>
            </a:r>
          </a:p>
          <a:p>
            <a:pPr algn="justLow"/>
            <a:r>
              <a:rPr lang="ar-SA" sz="3200" b="1" dirty="0" smtClean="0"/>
              <a:t>فمثلًا في </a:t>
            </a:r>
            <a:r>
              <a:rPr lang="ar-SA" sz="3200" b="1" dirty="0"/>
              <a:t>الأسانيد التي كان يسوقها السخاوي </a:t>
            </a:r>
            <a:r>
              <a:rPr lang="ar-SA" sz="3200" b="1" dirty="0" smtClean="0"/>
              <a:t>ويتكلم </a:t>
            </a:r>
            <a:r>
              <a:rPr lang="ar-SA" sz="3200" b="1" dirty="0"/>
              <a:t>عليها </a:t>
            </a:r>
            <a:r>
              <a:rPr lang="ar-SA" sz="3200" b="1" dirty="0" smtClean="0"/>
              <a:t>وعلى ما </a:t>
            </a:r>
            <a:r>
              <a:rPr lang="ar-SA" sz="3200" b="1" dirty="0"/>
              <a:t>يتعلق </a:t>
            </a:r>
            <a:r>
              <a:rPr lang="ar-SA" sz="3200" b="1" dirty="0" smtClean="0"/>
              <a:t>بها: </a:t>
            </a:r>
          </a:p>
          <a:p>
            <a:pPr algn="justLow"/>
            <a:r>
              <a:rPr lang="ar-SA" sz="3200" b="1" dirty="0" smtClean="0"/>
              <a:t>حذفه </a:t>
            </a:r>
            <a:r>
              <a:rPr lang="ar-SA" sz="3200" b="1" dirty="0"/>
              <a:t>كله</a:t>
            </a:r>
            <a:r>
              <a:rPr lang="ar-SA" sz="3200" b="1" dirty="0" smtClean="0"/>
              <a:t>، ولم </a:t>
            </a:r>
            <a:r>
              <a:rPr lang="ar-SA" sz="3200" b="1" dirty="0"/>
              <a:t>يُبقِ إلا على </a:t>
            </a:r>
            <a:r>
              <a:rPr lang="ar-SA" sz="3200" b="1" dirty="0" smtClean="0"/>
              <a:t>شيء </a:t>
            </a:r>
            <a:r>
              <a:rPr lang="ar-SA" sz="3200" b="1" dirty="0"/>
              <a:t>يسير </a:t>
            </a:r>
            <a:r>
              <a:rPr lang="ar-SA" sz="3200" b="1" dirty="0" smtClean="0"/>
              <a:t>منه، </a:t>
            </a:r>
          </a:p>
          <a:p>
            <a:pPr algn="justLow"/>
            <a:r>
              <a:rPr lang="ar-SA" sz="3200" b="1" dirty="0" smtClean="0"/>
              <a:t>وهذا </a:t>
            </a:r>
            <a:r>
              <a:rPr lang="ar-SA" sz="3200" b="1" dirty="0"/>
              <a:t>مما يقلل فائدة الكتاب .</a:t>
            </a:r>
          </a:p>
          <a:p>
            <a:pPr algn="justLow"/>
            <a:r>
              <a:rPr lang="ar-SA" sz="3200" b="1" dirty="0" smtClean="0"/>
              <a:t>ج- ذكر </a:t>
            </a:r>
            <a:r>
              <a:rPr lang="ar-SA" sz="3200" b="1" dirty="0"/>
              <a:t>أشياء في التعليق على بعض الأحاديث غير صحيحة</a:t>
            </a:r>
            <a:r>
              <a:rPr lang="ar-SA" sz="3200" b="1" dirty="0" smtClean="0"/>
              <a:t>، منها </a:t>
            </a:r>
            <a:r>
              <a:rPr lang="ar-SA" sz="3200" b="1" dirty="0"/>
              <a:t>أوهام وقصص وحكايات </a:t>
            </a:r>
            <a:r>
              <a:rPr lang="ar-SA" sz="3200" b="1" dirty="0" smtClean="0"/>
              <a:t>وخرافات.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3585497261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854696" cy="5760640"/>
          </a:xfrm>
        </p:spPr>
        <p:txBody>
          <a:bodyPr>
            <a:normAutofit/>
          </a:bodyPr>
          <a:lstStyle/>
          <a:p>
            <a:pPr marL="742950" indent="-742950" algn="ctr">
              <a:defRPr/>
            </a:pPr>
            <a:r>
              <a:rPr lang="ar-SA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4- «أسنى المطالب في أحاديث مختلفة المراتب» للحوت البيروتي</a:t>
            </a:r>
          </a:p>
          <a:p>
            <a:pPr algn="justLow"/>
            <a:r>
              <a:rPr lang="ar-SA" sz="2800" b="1" dirty="0" smtClean="0">
                <a:latin typeface="Traditional Arabic" pitchFamily="18" charset="-78"/>
              </a:rPr>
              <a:t>وفيه:</a:t>
            </a:r>
          </a:p>
          <a:p>
            <a:pPr marL="742950" indent="-742950">
              <a:defRPr/>
            </a:pP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  <a:sym typeface="Wingdings" pitchFamily="2" charset="2"/>
              </a:rPr>
              <a:t>1- </a:t>
            </a:r>
            <a:r>
              <a:rPr lang="ar-SA" sz="3200" b="1" dirty="0" smtClean="0">
                <a:solidFill>
                  <a:srgbClr val="FF0000"/>
                </a:solidFill>
                <a:latin typeface="Traditional Arabic" pitchFamily="18" charset="-78"/>
                <a:sym typeface="Wingdings" pitchFamily="2" charset="2"/>
              </a:rPr>
              <a:t>مؤلفه. </a:t>
            </a:r>
            <a:endParaRPr lang="ar-SA" sz="3200" b="1" dirty="0">
              <a:solidFill>
                <a:srgbClr val="FF0000"/>
              </a:solidFill>
              <a:latin typeface="Traditional Arabic" pitchFamily="18" charset="-78"/>
              <a:sym typeface="Wingdings" pitchFamily="2" charset="2"/>
            </a:endParaRP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2- </a:t>
            </a:r>
            <a:r>
              <a:rPr lang="ar-SA" sz="3200" b="1" dirty="0">
                <a:solidFill>
                  <a:srgbClr val="FF0000"/>
                </a:solidFill>
              </a:rPr>
              <a:t>أصل </a:t>
            </a:r>
            <a:r>
              <a:rPr lang="ar-SA" sz="3200" b="1" dirty="0" smtClean="0">
                <a:solidFill>
                  <a:srgbClr val="FF0000"/>
                </a:solidFill>
              </a:rPr>
              <a:t>الكتاب.</a:t>
            </a:r>
            <a:endParaRPr lang="ar-SA" sz="3200" b="1" dirty="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3- </a:t>
            </a:r>
            <a:r>
              <a:rPr lang="ar-SA" sz="3200" b="1" dirty="0">
                <a:solidFill>
                  <a:srgbClr val="FF0000"/>
                </a:solidFill>
                <a:ea typeface="Times New Roman"/>
              </a:rPr>
              <a:t>عدد أحاديث </a:t>
            </a: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الكتاب.</a:t>
            </a:r>
          </a:p>
          <a:p>
            <a:pPr algn="justLow">
              <a:defRPr/>
            </a:pPr>
            <a:r>
              <a:rPr lang="ar-SA" sz="3200" b="1" dirty="0">
                <a:solidFill>
                  <a:srgbClr val="FF0000"/>
                </a:solidFill>
                <a:ea typeface="Times New Roman"/>
              </a:rPr>
              <a:t>4- منهج </a:t>
            </a: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الكتاب.</a:t>
            </a:r>
            <a:endParaRPr lang="ar-SA" sz="3200" b="1" dirty="0">
              <a:solidFill>
                <a:srgbClr val="FF0000"/>
              </a:solidFill>
              <a:ea typeface="Times New Roman"/>
            </a:endParaRPr>
          </a:p>
          <a:p>
            <a:pPr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5- ميزة الكتاب.</a:t>
            </a:r>
            <a:endParaRPr lang="ar-SA" sz="3200" b="1" dirty="0">
              <a:solidFill>
                <a:srgbClr val="FF0000"/>
              </a:solidFill>
              <a:ea typeface="Times New Roman"/>
            </a:endParaRPr>
          </a:p>
          <a:p>
            <a:pPr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6- </a:t>
            </a:r>
            <a:r>
              <a:rPr lang="ar-SA" sz="3200" b="1" dirty="0">
                <a:solidFill>
                  <a:srgbClr val="FF0000"/>
                </a:solidFill>
                <a:ea typeface="Times New Roman"/>
              </a:rPr>
              <a:t>نماذج من </a:t>
            </a: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الكتاب.</a:t>
            </a:r>
            <a:endParaRPr lang="ar-SA" sz="3200" b="1" dirty="0">
              <a:solidFill>
                <a:srgbClr val="FF0000"/>
              </a:solidFill>
              <a:ea typeface="Times New Roman"/>
            </a:endParaRPr>
          </a:p>
          <a:p>
            <a:pPr algn="just">
              <a:defRPr/>
            </a:pPr>
            <a:endParaRPr lang="ar-SA" sz="2800" b="1" dirty="0">
              <a:solidFill>
                <a:srgbClr val="FF0000"/>
              </a:solidFill>
              <a:ea typeface="Times New Roman"/>
            </a:endParaRPr>
          </a:p>
          <a:p>
            <a:pPr algn="justLow"/>
            <a:endParaRPr lang="ar-SA" sz="2800" b="1" dirty="0" smtClean="0">
              <a:latin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592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6197" y="620688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defRPr/>
            </a:pP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4-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«أسنى </a:t>
            </a:r>
            <a:r>
              <a:rPr lang="ar-SA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المطالب في أحاديث مختلفة 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itchFamily="18" charset="-78"/>
                <a:sym typeface="Wingdings" pitchFamily="2" charset="2"/>
              </a:rPr>
              <a:t>المراتب» للحوت البيروتي</a:t>
            </a:r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itchFamily="18" charset="-78"/>
              <a:sym typeface="Wingdings" pitchFamily="2" charset="2"/>
            </a:endParaRPr>
          </a:p>
          <a:p>
            <a:pPr marL="742950" indent="-742950">
              <a:defRPr/>
            </a:pPr>
            <a:r>
              <a:rPr lang="ar-SA" sz="3200" b="1" dirty="0">
                <a:solidFill>
                  <a:srgbClr val="FF0000"/>
                </a:solidFill>
                <a:latin typeface="Traditional Arabic" pitchFamily="18" charset="-78"/>
                <a:sym typeface="Wingdings" pitchFamily="2" charset="2"/>
              </a:rPr>
              <a:t>1- مؤلفه: </a:t>
            </a:r>
            <a:endParaRPr lang="ar-SA" sz="3200" b="1" dirty="0" smtClean="0">
              <a:solidFill>
                <a:srgbClr val="FF0000"/>
              </a:solidFill>
              <a:latin typeface="Traditional Arabic" pitchFamily="18" charset="-78"/>
              <a:sym typeface="Wingdings" pitchFamily="2" charset="2"/>
            </a:endParaRPr>
          </a:p>
          <a:p>
            <a:pPr marL="742950" indent="-742950">
              <a:defRPr/>
            </a:pPr>
            <a:r>
              <a:rPr lang="ar-SA" sz="3200" b="1" dirty="0" smtClean="0">
                <a:latin typeface="Traditional Arabic" pitchFamily="18" charset="-78"/>
                <a:sym typeface="Wingdings" pitchFamily="2" charset="2"/>
              </a:rPr>
              <a:t>      محمد </a:t>
            </a: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بن درويش المشهور بالحوت.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solidFill>
                  <a:srgbClr val="FF0000"/>
                </a:solidFill>
              </a:rPr>
              <a:t>2- </a:t>
            </a:r>
            <a:r>
              <a:rPr lang="ar-SA" sz="3200" b="1" dirty="0">
                <a:solidFill>
                  <a:srgbClr val="FF0000"/>
                </a:solidFill>
              </a:rPr>
              <a:t>أصل </a:t>
            </a:r>
            <a:r>
              <a:rPr lang="ar-SA" sz="3200" b="1" dirty="0" smtClean="0">
                <a:solidFill>
                  <a:srgbClr val="FF0000"/>
                </a:solidFill>
              </a:rPr>
              <a:t>الكتاب</a:t>
            </a:r>
            <a:r>
              <a:rPr lang="ar-SA" sz="3200" b="1" dirty="0">
                <a:solidFill>
                  <a:srgbClr val="FF0000"/>
                </a:solidFill>
              </a:rPr>
              <a:t>:</a:t>
            </a:r>
          </a:p>
          <a:p>
            <a:pPr marL="742950" indent="-742950" algn="just">
              <a:defRPr/>
            </a:pPr>
            <a:r>
              <a:rPr lang="ar-SA" sz="3200" b="1" dirty="0" smtClean="0">
                <a:latin typeface="Traditional Arabic" pitchFamily="18" charset="-78"/>
                <a:sym typeface="Wingdings" pitchFamily="2" charset="2"/>
              </a:rPr>
              <a:t>       جرّد </a:t>
            </a: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المؤلف أحاديث عبد الرحمن بن علي بن </a:t>
            </a:r>
            <a:r>
              <a:rPr lang="ar-SA" sz="3200" b="1" dirty="0" err="1">
                <a:latin typeface="Traditional Arabic" pitchFamily="18" charset="-78"/>
                <a:sym typeface="Wingdings" pitchFamily="2" charset="2"/>
              </a:rPr>
              <a:t>الديبع</a:t>
            </a: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 التي اختصرها </a:t>
            </a:r>
            <a:r>
              <a:rPr lang="ar-SA" sz="3200" b="1" dirty="0" smtClean="0">
                <a:latin typeface="Traditional Arabic" pitchFamily="18" charset="-78"/>
                <a:sym typeface="Wingdings" pitchFamily="2" charset="2"/>
              </a:rPr>
              <a:t>من كتاب: «المقاصد الحسنة» </a:t>
            </a:r>
            <a:r>
              <a:rPr lang="ar-SA" sz="3200" b="1" dirty="0">
                <a:latin typeface="Traditional Arabic" pitchFamily="18" charset="-78"/>
                <a:sym typeface="Wingdings" pitchFamily="2" charset="2"/>
              </a:rPr>
              <a:t>للسخاوي، وزاد عليها زيادات</a:t>
            </a:r>
            <a:r>
              <a:rPr lang="ar-SA" sz="3200" b="1" dirty="0" smtClean="0">
                <a:latin typeface="Traditional Arabic" pitchFamily="18" charset="-78"/>
                <a:sym typeface="Wingdings" pitchFamily="2" charset="2"/>
              </a:rPr>
              <a:t>.</a:t>
            </a:r>
          </a:p>
          <a:p>
            <a:pPr algn="just">
              <a:defRPr/>
            </a:pPr>
            <a:r>
              <a:rPr lang="ar-SA" sz="3200" b="1" dirty="0" smtClean="0">
                <a:ea typeface="Times New Roman"/>
              </a:rPr>
              <a:t>ثم </a:t>
            </a:r>
            <a:r>
              <a:rPr lang="ar-SA" sz="3200" b="1" dirty="0">
                <a:ea typeface="Times New Roman"/>
              </a:rPr>
              <a:t>قام ولده عبد الرحمن بعد وفاة والده؛ فضم الزيادات إلى </a:t>
            </a:r>
            <a:r>
              <a:rPr lang="ar-SA" sz="3200" b="1" dirty="0" smtClean="0">
                <a:ea typeface="Times New Roman"/>
              </a:rPr>
              <a:t>الأصل، ورتبها </a:t>
            </a:r>
            <a:r>
              <a:rPr lang="ar-SA" sz="3200" b="1" dirty="0">
                <a:ea typeface="Times New Roman"/>
              </a:rPr>
              <a:t>على حروف الهجاء، وسماه بهذا الاسم</a:t>
            </a:r>
            <a:r>
              <a:rPr lang="ar-SA" sz="3200" b="1" dirty="0" smtClean="0">
                <a:ea typeface="Times New Roman"/>
              </a:rPr>
              <a:t>.</a:t>
            </a:r>
          </a:p>
          <a:p>
            <a:pPr algn="just">
              <a:defRPr/>
            </a:pPr>
            <a:r>
              <a:rPr lang="ar-SA" sz="3200" b="1" dirty="0">
                <a:solidFill>
                  <a:srgbClr val="FF0000"/>
                </a:solidFill>
                <a:ea typeface="Times New Roman"/>
              </a:rPr>
              <a:t>3- عدد أحاديث الكتاب :</a:t>
            </a:r>
          </a:p>
          <a:p>
            <a:pPr algn="just">
              <a:defRPr/>
            </a:pPr>
            <a:r>
              <a:rPr lang="ar-SA" sz="3200" b="1" dirty="0">
                <a:ea typeface="Times New Roman"/>
              </a:rPr>
              <a:t>يحوي الكتاب على عدد كبير من الأحاديث</a:t>
            </a:r>
            <a:r>
              <a:rPr lang="ar-SA" sz="3200" b="1" dirty="0" smtClean="0">
                <a:ea typeface="Times New Roman"/>
              </a:rPr>
              <a:t>.</a:t>
            </a:r>
            <a:endParaRPr lang="ar-SA" sz="32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7729466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 13"/>
          <p:cNvSpPr/>
          <p:nvPr/>
        </p:nvSpPr>
        <p:spPr>
          <a:xfrm>
            <a:off x="306197" y="620688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4- منهج الكتاب:</a:t>
            </a:r>
          </a:p>
          <a:p>
            <a:pPr algn="justLow">
              <a:defRPr/>
            </a:pPr>
            <a:r>
              <a:rPr lang="ar-SA" sz="3200" b="1" dirty="0" smtClean="0">
                <a:ea typeface="Times New Roman"/>
              </a:rPr>
              <a:t>يتكلم </a:t>
            </a:r>
            <a:r>
              <a:rPr lang="ar-SA" sz="3200" b="1" dirty="0">
                <a:ea typeface="Times New Roman"/>
              </a:rPr>
              <a:t>على الأحاديث بشكل مختصر </a:t>
            </a:r>
            <a:r>
              <a:rPr lang="ar-SA" sz="3200" b="1" dirty="0" smtClean="0">
                <a:ea typeface="Times New Roman"/>
              </a:rPr>
              <a:t>جدًّا.</a:t>
            </a:r>
            <a:endParaRPr lang="ar-SA" sz="3200" b="1" dirty="0">
              <a:ea typeface="Times New Roman"/>
            </a:endParaRPr>
          </a:p>
          <a:p>
            <a:pPr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5- </a:t>
            </a:r>
            <a:r>
              <a:rPr lang="ar-SA" sz="3200" b="1" dirty="0">
                <a:solidFill>
                  <a:srgbClr val="FF0000"/>
                </a:solidFill>
                <a:ea typeface="Times New Roman"/>
              </a:rPr>
              <a:t>ميزة </a:t>
            </a: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الكتاب:</a:t>
            </a:r>
          </a:p>
          <a:p>
            <a:pPr algn="justLow">
              <a:defRPr/>
            </a:pPr>
            <a:r>
              <a:rPr lang="ar-SA" sz="3200" b="1" dirty="0" smtClean="0">
                <a:ea typeface="Times New Roman"/>
              </a:rPr>
              <a:t>مفيد </a:t>
            </a:r>
            <a:r>
              <a:rPr lang="ar-SA" sz="3200" b="1" dirty="0">
                <a:ea typeface="Times New Roman"/>
              </a:rPr>
              <a:t>لعامة </a:t>
            </a:r>
            <a:r>
              <a:rPr lang="ar-SA" sz="3200" b="1" dirty="0" smtClean="0">
                <a:ea typeface="Times New Roman"/>
              </a:rPr>
              <a:t>الناس؛ </a:t>
            </a:r>
            <a:r>
              <a:rPr lang="ar-SA" sz="3200" b="1" dirty="0">
                <a:ea typeface="Times New Roman"/>
              </a:rPr>
              <a:t>للوصول إلى النتيجة بأقرب طريق</a:t>
            </a:r>
            <a:r>
              <a:rPr lang="ar-SA" sz="3200" b="1" dirty="0" smtClean="0">
                <a:ea typeface="Times New Roman"/>
              </a:rPr>
              <a:t>.</a:t>
            </a:r>
          </a:p>
          <a:p>
            <a:pPr algn="justLow">
              <a:defRPr/>
            </a:pPr>
            <a:r>
              <a:rPr lang="ar-SA" sz="3200" b="1" dirty="0" smtClean="0">
                <a:solidFill>
                  <a:srgbClr val="FF0000"/>
                </a:solidFill>
                <a:ea typeface="Times New Roman"/>
              </a:rPr>
              <a:t>6- نماذج من الكتاب:</a:t>
            </a:r>
          </a:p>
          <a:p>
            <a:pPr algn="justLow"/>
            <a:r>
              <a:rPr lang="ar-SA" sz="3200" b="1" dirty="0" smtClean="0"/>
              <a:t>(- حديث: «آتى باب الجنة فأستفتح فيقول الخازن من أنت فأقول محمد فيقول بك أمرت أن لا أفتح لأحد قبلك» : رواه مسلم.</a:t>
            </a:r>
          </a:p>
          <a:p>
            <a:pPr algn="justLow"/>
            <a:r>
              <a:rPr lang="ar-SA" sz="3200" b="1" dirty="0" smtClean="0"/>
              <a:t>- </a:t>
            </a:r>
            <a:r>
              <a:rPr lang="ar-SA" sz="3200" b="1" dirty="0"/>
              <a:t>حديث: </a:t>
            </a:r>
            <a:r>
              <a:rPr lang="ar-SA" sz="3200" b="1" dirty="0" smtClean="0"/>
              <a:t>«آخر </a:t>
            </a:r>
            <a:r>
              <a:rPr lang="ar-SA" sz="3200" b="1" dirty="0"/>
              <a:t>أربعاء في الشهر يوم نحس </a:t>
            </a:r>
            <a:r>
              <a:rPr lang="ar-SA" sz="3200" b="1" dirty="0" smtClean="0"/>
              <a:t>مستمر» : موضوع ؛ كما </a:t>
            </a:r>
            <a:r>
              <a:rPr lang="ar-SA" sz="3200" b="1" dirty="0"/>
              <a:t>قال ابن الجوزي </a:t>
            </a:r>
            <a:r>
              <a:rPr lang="ar-SA" sz="3200" b="1" dirty="0" smtClean="0"/>
              <a:t>وغيره.</a:t>
            </a:r>
            <a:endParaRPr lang="ar-SA" sz="3200" b="1" dirty="0"/>
          </a:p>
          <a:p>
            <a:pPr algn="justLow"/>
            <a:r>
              <a:rPr lang="ar-SA" sz="3200" b="1" dirty="0" smtClean="0"/>
              <a:t>- حديث: «آخر </a:t>
            </a:r>
            <a:r>
              <a:rPr lang="ar-SA" sz="3200" b="1" dirty="0"/>
              <a:t>قرية من قرى الإسلام خرابا </a:t>
            </a:r>
            <a:r>
              <a:rPr lang="ar-SA" sz="3200" b="1" dirty="0" smtClean="0"/>
              <a:t>المدينة» : </a:t>
            </a:r>
            <a:r>
              <a:rPr lang="ar-SA" sz="3200" b="1" dirty="0"/>
              <a:t>رواه </a:t>
            </a:r>
            <a:r>
              <a:rPr lang="ar-SA" sz="3200" b="1" dirty="0" smtClean="0"/>
              <a:t>الترمذي، </a:t>
            </a:r>
            <a:r>
              <a:rPr lang="ar-SA" sz="3200" b="1" dirty="0"/>
              <a:t>وهو </a:t>
            </a:r>
            <a:r>
              <a:rPr lang="ar-SA" sz="3200" b="1" dirty="0" smtClean="0"/>
              <a:t>ضعيف) .</a:t>
            </a:r>
            <a:endParaRPr lang="ar-SA" sz="3200" b="1" dirty="0"/>
          </a:p>
        </p:txBody>
      </p:sp>
    </p:spTree>
    <p:extLst>
      <p:ext uri="{BB962C8B-B14F-4D97-AF65-F5344CB8AC3E}">
        <p14:creationId xmlns:p14="http://schemas.microsoft.com/office/powerpoint/2010/main" val="1506117491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1268760"/>
            <a:ext cx="7854696" cy="547260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endParaRPr lang="ar-SA" sz="4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والسلام عليكم ورحمة الله وبركاته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0261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3565</TotalTime>
  <Words>2547</Words>
  <Application>Microsoft Office PowerPoint</Application>
  <PresentationFormat>عرض على الشاشة (3:4)‏</PresentationFormat>
  <Paragraphs>247</Paragraphs>
  <Slides>39</Slides>
  <Notes>3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39</vt:i4>
      </vt:variant>
    </vt:vector>
  </HeadingPairs>
  <TitlesOfParts>
    <vt:vector size="40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adel</dc:creator>
  <cp:lastModifiedBy>user</cp:lastModifiedBy>
  <cp:revision>250</cp:revision>
  <dcterms:created xsi:type="dcterms:W3CDTF">2013-03-29T21:45:20Z</dcterms:created>
  <dcterms:modified xsi:type="dcterms:W3CDTF">2014-10-19T17:55:13Z</dcterms:modified>
</cp:coreProperties>
</file>