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54"/>
  </p:notesMasterIdLst>
  <p:sldIdLst>
    <p:sldId id="387" r:id="rId2"/>
    <p:sldId id="388" r:id="rId3"/>
    <p:sldId id="389" r:id="rId4"/>
    <p:sldId id="390" r:id="rId5"/>
    <p:sldId id="384" r:id="rId6"/>
    <p:sldId id="392" r:id="rId7"/>
    <p:sldId id="391" r:id="rId8"/>
    <p:sldId id="382" r:id="rId9"/>
    <p:sldId id="472" r:id="rId10"/>
    <p:sldId id="381" r:id="rId11"/>
    <p:sldId id="398" r:id="rId12"/>
    <p:sldId id="394" r:id="rId13"/>
    <p:sldId id="395" r:id="rId14"/>
    <p:sldId id="399" r:id="rId15"/>
    <p:sldId id="396" r:id="rId16"/>
    <p:sldId id="403" r:id="rId17"/>
    <p:sldId id="402" r:id="rId18"/>
    <p:sldId id="401" r:id="rId19"/>
    <p:sldId id="397" r:id="rId20"/>
    <p:sldId id="408" r:id="rId21"/>
    <p:sldId id="409" r:id="rId22"/>
    <p:sldId id="410" r:id="rId23"/>
    <p:sldId id="473" r:id="rId24"/>
    <p:sldId id="407" r:id="rId25"/>
    <p:sldId id="404" r:id="rId26"/>
    <p:sldId id="405" r:id="rId27"/>
    <p:sldId id="406" r:id="rId28"/>
    <p:sldId id="452" r:id="rId29"/>
    <p:sldId id="454" r:id="rId30"/>
    <p:sldId id="453" r:id="rId31"/>
    <p:sldId id="455" r:id="rId32"/>
    <p:sldId id="430" r:id="rId33"/>
    <p:sldId id="456" r:id="rId34"/>
    <p:sldId id="431" r:id="rId35"/>
    <p:sldId id="463" r:id="rId36"/>
    <p:sldId id="462" r:id="rId37"/>
    <p:sldId id="464" r:id="rId38"/>
    <p:sldId id="461" r:id="rId39"/>
    <p:sldId id="467" r:id="rId40"/>
    <p:sldId id="466" r:id="rId41"/>
    <p:sldId id="465" r:id="rId42"/>
    <p:sldId id="459" r:id="rId43"/>
    <p:sldId id="458" r:id="rId44"/>
    <p:sldId id="457" r:id="rId45"/>
    <p:sldId id="470" r:id="rId46"/>
    <p:sldId id="471" r:id="rId47"/>
    <p:sldId id="469" r:id="rId48"/>
    <p:sldId id="474" r:id="rId49"/>
    <p:sldId id="475" r:id="rId50"/>
    <p:sldId id="447" r:id="rId51"/>
    <p:sldId id="449" r:id="rId52"/>
    <p:sldId id="339" r:id="rId5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>
        <p:scale>
          <a:sx n="70" d="100"/>
          <a:sy n="70" d="100"/>
        </p:scale>
        <p:origin x="-150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AC931E6-A38A-425A-8FF4-0979D24E3EDC}" type="datetimeFigureOut">
              <a:rPr lang="ar-SA" smtClean="0"/>
              <a:t>01/08/1436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CF9E2C-E623-4832-974B-AAAC8B413BD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7880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6349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048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044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7264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0453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586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190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F9E2C-E623-4832-974B-AAAC8B413BD5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19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01/08/1436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400" b="1" dirty="0">
                <a:solidFill>
                  <a:srgbClr val="FF0000"/>
                </a:solidFill>
              </a:rPr>
              <a:t>مادة : تخريج الأحاديث</a:t>
            </a:r>
          </a:p>
          <a:p>
            <a:pPr algn="ctr"/>
            <a:r>
              <a:rPr lang="ar-SA" sz="4000" b="1" dirty="0"/>
              <a:t>أستاذ 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المحاضرة </a:t>
            </a:r>
            <a:r>
              <a:rPr lang="ar-SA" sz="4000" b="1" dirty="0" smtClean="0">
                <a:solidFill>
                  <a:schemeClr val="bg1"/>
                </a:solidFill>
              </a:rPr>
              <a:t>السابعة</a:t>
            </a:r>
            <a:endParaRPr lang="ar-SA" sz="4000" b="1" dirty="0">
              <a:solidFill>
                <a:schemeClr val="bg1"/>
              </a:solidFill>
            </a:endParaRPr>
          </a:p>
          <a:p>
            <a:pPr algn="ctr"/>
            <a:endParaRPr lang="ar-SA" sz="4000" b="1" dirty="0" smtClean="0">
              <a:solidFill>
                <a:schemeClr val="bg1"/>
              </a:solidFill>
            </a:endParaRP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41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34188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05736" y="692696"/>
            <a:ext cx="7854696" cy="5760640"/>
          </a:xfrm>
        </p:spPr>
        <p:txBody>
          <a:bodyPr>
            <a:normAutofit/>
          </a:bodyPr>
          <a:lstStyle/>
          <a:p>
            <a:pPr algn="ctr"/>
            <a:endParaRPr lang="ar-SA" sz="4000" b="1" dirty="0"/>
          </a:p>
          <a:p>
            <a:pPr algn="ctr"/>
            <a:r>
              <a:rPr lang="ar-SA" sz="4000" b="1" dirty="0" smtClean="0"/>
              <a:t>عنوان </a:t>
            </a:r>
            <a:r>
              <a:rPr lang="ar-SA" sz="4000" b="1" dirty="0"/>
              <a:t>هذه المحاضرة </a:t>
            </a:r>
            <a:r>
              <a:rPr lang="ar-SA" sz="4000" b="1" dirty="0" smtClean="0"/>
              <a:t>:</a:t>
            </a: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التخريج:</a:t>
            </a:r>
          </a:p>
          <a:p>
            <a:pPr algn="ctr"/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الطريقة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الثانية: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التخريج عن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 معرفة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 لفظ من متن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الحديث</a:t>
            </a:r>
            <a:r>
              <a:rPr lang="ar-SA" sz="4000" b="1" dirty="0" smtClean="0"/>
              <a:t>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ar-S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4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2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/>
          </a:bodyPr>
          <a:lstStyle/>
          <a:p>
            <a:r>
              <a:rPr lang="ar-SA" sz="2800" b="1" dirty="0" smtClean="0"/>
              <a:t>وفيه: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1- متى نلجأ إلى هذه الطريقة؟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2- مزايا هذه الطريقة.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عيب هذه الطريقة.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المصنفات المساعدة في هذه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الطريقة.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أ- الكتب المصنفة في الأحاديث المشتهرة على الألسنة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.</a:t>
            </a:r>
            <a:endParaRPr lang="ar-SA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وهذه انتهينا منها ولله الحمد.</a:t>
            </a:r>
          </a:p>
          <a:p>
            <a:pPr marL="742950" indent="-742950" algn="just">
              <a:defRPr/>
            </a:pP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ب- </a:t>
            </a: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الكتب التي رُتِّبت الأحاديث فيها على ترتيب حروف المعجم.</a:t>
            </a:r>
          </a:p>
          <a:p>
            <a:pPr marL="742950" indent="-742950" algn="just"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ج- المفاتيح والفهارس التي صنفها العلماء لكتب مخصوصة. </a:t>
            </a:r>
            <a:endParaRPr lang="ar-SA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وهاتان النقطتان هما محور هذه المحاضرة إن شاء الله.</a:t>
            </a:r>
            <a:endParaRPr lang="ar-S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51381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ب- الكتب التي رُتِّبت الأحاديث فيها على ترتيب حروف المعجم</a:t>
            </a:r>
          </a:p>
          <a:p>
            <a:pPr marL="742950" indent="-742950" algn="justLow">
              <a:defRPr/>
            </a:pPr>
            <a:r>
              <a:rPr lang="ar-SA" sz="3400" b="1" dirty="0" smtClean="0"/>
              <a:t>-   لا </a:t>
            </a:r>
            <a:r>
              <a:rPr lang="ar-SA" sz="3400" b="1" dirty="0"/>
              <a:t>نعلم كتابا من الكتب الأصول التي جمعت </a:t>
            </a:r>
            <a:r>
              <a:rPr lang="ar-SA" sz="3400" b="1" dirty="0" smtClean="0"/>
              <a:t>الأحاديث بأسانيدها </a:t>
            </a:r>
            <a:r>
              <a:rPr lang="ar-SA" sz="3400" b="1" dirty="0"/>
              <a:t>استقلالا رُتب كذلك.</a:t>
            </a:r>
          </a:p>
          <a:p>
            <a:pPr marL="742950" indent="-742950" algn="justLow">
              <a:defRPr/>
            </a:pPr>
            <a:r>
              <a:rPr lang="ar-SA" sz="3400" b="1" dirty="0" smtClean="0"/>
              <a:t>-   وإنما </a:t>
            </a:r>
            <a:r>
              <a:rPr lang="ar-SA" sz="3400" b="1" dirty="0"/>
              <a:t>عمد المتأخرون إلى هذه الطريقة في ترتيب </a:t>
            </a:r>
            <a:r>
              <a:rPr lang="ar-SA" sz="3400" b="1" dirty="0" smtClean="0"/>
              <a:t>الكتب، </a:t>
            </a:r>
            <a:r>
              <a:rPr lang="ar-SA" sz="3400" b="1" dirty="0"/>
              <a:t>فجمعوا الأحاديث من مصنفات شتى ، وحذفوا أسانيدها ورتبوها على حروف المعجم تسهيلا على المراجعين </a:t>
            </a:r>
            <a:r>
              <a:rPr lang="ar-SA" sz="3400" b="1" dirty="0" smtClean="0"/>
              <a:t>فيها.</a:t>
            </a:r>
            <a:endParaRPr lang="ar-SA" sz="3400" b="1" dirty="0"/>
          </a:p>
          <a:p>
            <a:pPr marL="742950" indent="-742950" algn="justLow">
              <a:defRPr/>
            </a:pPr>
            <a:r>
              <a:rPr lang="ar-SA" sz="3400" b="1" dirty="0" smtClean="0">
                <a:solidFill>
                  <a:schemeClr val="accent1"/>
                </a:solidFill>
              </a:rPr>
              <a:t>      ومن </a:t>
            </a:r>
            <a:r>
              <a:rPr lang="ar-SA" sz="3400" b="1" dirty="0">
                <a:solidFill>
                  <a:schemeClr val="accent1"/>
                </a:solidFill>
              </a:rPr>
              <a:t>هذه </a:t>
            </a:r>
            <a:r>
              <a:rPr lang="ar-SA" sz="3400" b="1" dirty="0" smtClean="0">
                <a:solidFill>
                  <a:schemeClr val="accent1"/>
                </a:solidFill>
              </a:rPr>
              <a:t>المصنفات :</a:t>
            </a:r>
            <a:endParaRPr lang="ar-SA" sz="3400" b="1" dirty="0">
              <a:solidFill>
                <a:schemeClr val="accent1"/>
              </a:solidFill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7566930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6486" y="733078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1- «الجامع الكبير» </a:t>
            </a:r>
            <a:r>
              <a:rPr lang="ar-SA" sz="3200" b="1" dirty="0">
                <a:solidFill>
                  <a:srgbClr val="FF0000"/>
                </a:solidFill>
              </a:rPr>
              <a:t>أو </a:t>
            </a:r>
            <a:r>
              <a:rPr lang="ar-SA" sz="3200" b="1" dirty="0" smtClean="0">
                <a:solidFill>
                  <a:srgbClr val="FF0000"/>
                </a:solidFill>
              </a:rPr>
              <a:t>«جمع الجوامع» : </a:t>
            </a:r>
            <a:r>
              <a:rPr lang="ar-SA" sz="3200" b="1" dirty="0" smtClean="0"/>
              <a:t>للسيوطي (ت 911 هـ).</a:t>
            </a:r>
            <a:endParaRPr lang="ar-SA" sz="3200" b="1" dirty="0"/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2- </a:t>
            </a:r>
            <a:r>
              <a:rPr lang="ar-SA" sz="3200" b="1" dirty="0" smtClean="0">
                <a:solidFill>
                  <a:srgbClr val="FF0000"/>
                </a:solidFill>
              </a:rPr>
              <a:t>«الجامع </a:t>
            </a:r>
            <a:r>
              <a:rPr lang="ar-SA" sz="3200" b="1" dirty="0">
                <a:solidFill>
                  <a:srgbClr val="FF0000"/>
                </a:solidFill>
              </a:rPr>
              <a:t>الصغير من حديث البشير </a:t>
            </a:r>
            <a:r>
              <a:rPr lang="ar-SA" sz="3200" b="1" dirty="0" smtClean="0">
                <a:solidFill>
                  <a:srgbClr val="FF0000"/>
                </a:solidFill>
              </a:rPr>
              <a:t>النذير» : </a:t>
            </a:r>
            <a:r>
              <a:rPr lang="ar-SA" sz="3200" b="1" dirty="0"/>
              <a:t>للسيوطي أيضا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3- «الزيادة على كتاب الجامع الصغير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» : </a:t>
            </a:r>
            <a:r>
              <a:rPr lang="ar-SA" sz="3200" b="1" dirty="0"/>
              <a:t>للسيوطي </a:t>
            </a:r>
            <a:r>
              <a:rPr lang="ar-SA" sz="3200" b="1" dirty="0" smtClean="0"/>
              <a:t>أيضا.</a:t>
            </a:r>
            <a:endParaRPr lang="ar-SA" sz="3200" b="1" dirty="0"/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4- «الفتح الكبير في ضم الزيادة إلى الجامع الصغير» : </a:t>
            </a:r>
            <a:r>
              <a:rPr lang="ar-SA" sz="3200" b="1" dirty="0" smtClean="0"/>
              <a:t>للشيخ </a:t>
            </a:r>
            <a:r>
              <a:rPr lang="ar-SA" sz="3200" b="1" dirty="0"/>
              <a:t>يوسف النبهاني (ت 1350هـ) 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5- «الجامع </a:t>
            </a:r>
            <a:r>
              <a:rPr lang="ar-SA" sz="3200" b="1" dirty="0">
                <a:solidFill>
                  <a:srgbClr val="FF0000"/>
                </a:solidFill>
              </a:rPr>
              <a:t>الأزهر من حديث النبي الأنور - صلى الله عليه وسلم </a:t>
            </a:r>
            <a:r>
              <a:rPr lang="ar-SA" sz="3200" b="1" dirty="0" smtClean="0">
                <a:solidFill>
                  <a:srgbClr val="FF0000"/>
                </a:solidFill>
              </a:rPr>
              <a:t>–</a:t>
            </a:r>
            <a:r>
              <a:rPr lang="ar-SA" sz="3200" b="1" dirty="0">
                <a:solidFill>
                  <a:srgbClr val="FF0000"/>
                </a:solidFill>
              </a:rPr>
              <a:t>» </a:t>
            </a:r>
            <a:r>
              <a:rPr lang="ar-SA" sz="3200" b="1" dirty="0" smtClean="0">
                <a:solidFill>
                  <a:srgbClr val="FF0000"/>
                </a:solidFill>
              </a:rPr>
              <a:t> : </a:t>
            </a:r>
            <a:r>
              <a:rPr lang="ar-SA" sz="3200" b="1" dirty="0"/>
              <a:t>للإمام المناوي (1031هـ).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6- «كنز </a:t>
            </a:r>
            <a:r>
              <a:rPr lang="ar-SA" sz="3200" b="1" dirty="0">
                <a:solidFill>
                  <a:srgbClr val="FF0000"/>
                </a:solidFill>
              </a:rPr>
              <a:t>الحقائق في حديث خير </a:t>
            </a:r>
            <a:r>
              <a:rPr lang="ar-SA" sz="3200" b="1" dirty="0" smtClean="0">
                <a:solidFill>
                  <a:srgbClr val="FF0000"/>
                </a:solidFill>
              </a:rPr>
              <a:t>الخلائق» </a:t>
            </a:r>
            <a:r>
              <a:rPr lang="ar-SA" sz="3200" b="1" dirty="0">
                <a:solidFill>
                  <a:srgbClr val="FF0000"/>
                </a:solidFill>
              </a:rPr>
              <a:t>: </a:t>
            </a:r>
            <a:r>
              <a:rPr lang="ar-SA" sz="3200" b="1" dirty="0"/>
              <a:t>للمناوي أيضا.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ونتناول فيما يلي بعض هذه الكتب:</a:t>
            </a:r>
          </a:p>
          <a:p>
            <a:pPr algn="justLow"/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401508834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«الجامع </a:t>
            </a:r>
            <a:r>
              <a:rPr lang="ar-SA" sz="3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الصغير من حديث البشير </a:t>
            </a: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النذير»</a:t>
            </a:r>
          </a:p>
          <a:p>
            <a:r>
              <a:rPr lang="ar-SA" sz="3000" b="1" dirty="0" smtClean="0"/>
              <a:t>وفيه: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مؤلفه.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سبب تسميته.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عدد أحاديثه.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منهج السيوطي في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رموز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قيمة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مميزات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مآخذ على الكتاب.</a:t>
            </a:r>
          </a:p>
          <a:p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 طريقة  التخريج من الكتاب.</a:t>
            </a:r>
          </a:p>
          <a:p>
            <a:pPr algn="justLow"/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 </a:t>
            </a: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نموذج من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الكتاب.</a:t>
            </a:r>
          </a:p>
        </p:txBody>
      </p:sp>
    </p:spTree>
    <p:extLst>
      <p:ext uri="{BB962C8B-B14F-4D97-AF65-F5344CB8AC3E}">
        <p14:creationId xmlns:p14="http://schemas.microsoft.com/office/powerpoint/2010/main" val="354727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«الجامع الصغير من حديث البشير النذير»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مؤلفه:</a:t>
            </a:r>
          </a:p>
          <a:p>
            <a:pPr algn="justLow"/>
            <a:r>
              <a:rPr lang="ar-SA" sz="3200" b="1" dirty="0"/>
              <a:t>هو الحافظ جلال الدين أبو الفضل عبد الرحمن بن أبي بكر الأسيوطي الشافعي.</a:t>
            </a:r>
          </a:p>
          <a:p>
            <a:pPr algn="justLow"/>
            <a:r>
              <a:rPr lang="ar-SA" sz="3200" b="1" dirty="0"/>
              <a:t>حافظ حجة. </a:t>
            </a:r>
          </a:p>
          <a:p>
            <a:pPr algn="justLow"/>
            <a:r>
              <a:rPr lang="ar-SA" sz="3200" b="1" dirty="0"/>
              <a:t>صاحب المؤلفات النافعة التي زادت عن خمسمائة مؤلف.</a:t>
            </a:r>
          </a:p>
          <a:p>
            <a:pPr algn="justLow"/>
            <a:r>
              <a:rPr lang="ar-SA" sz="3200" b="1" dirty="0"/>
              <a:t>منها: كتاب «تدريب الراوي شرح تقريب النواوي» ، </a:t>
            </a:r>
            <a:r>
              <a:rPr lang="ar-SA" sz="3200" b="1" dirty="0" smtClean="0"/>
              <a:t>و«طبقات </a:t>
            </a:r>
            <a:r>
              <a:rPr lang="ar-SA" sz="3200" b="1" dirty="0"/>
              <a:t>الحفاظ» ، و «</a:t>
            </a:r>
            <a:r>
              <a:rPr lang="ar-SA" sz="3200" b="1" dirty="0" err="1"/>
              <a:t>اللآلي</a:t>
            </a:r>
            <a:r>
              <a:rPr lang="ar-SA" sz="3200" b="1" dirty="0"/>
              <a:t> المصنوعة في الأحاديث الموضوعة» ، و «تنوير الحوالك بشرح موطأ الإمام مالك». </a:t>
            </a:r>
          </a:p>
          <a:p>
            <a:pPr algn="justLow"/>
            <a:r>
              <a:rPr lang="ar-SA" sz="3200" b="1" dirty="0"/>
              <a:t>وغير ذلك كثير.</a:t>
            </a:r>
          </a:p>
          <a:p>
            <a:pPr algn="justLow"/>
            <a:r>
              <a:rPr lang="ar-SA" sz="3200" b="1" dirty="0"/>
              <a:t> توفي سنة 911هـ.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247566930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سبب </a:t>
            </a:r>
            <a:r>
              <a:rPr lang="ar-SA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تسميته:</a:t>
            </a:r>
          </a:p>
          <a:p>
            <a:pPr algn="justLow"/>
            <a:r>
              <a:rPr lang="ar-SA" sz="3200" b="1" dirty="0"/>
              <a:t>ترجع سبب التسمية إلى أن السيوطي حينما ألف كتابه المسمى </a:t>
            </a:r>
            <a:r>
              <a:rPr lang="ar-SA" sz="3200" b="1" dirty="0" smtClean="0"/>
              <a:t>بـ «جمع الجوامع» </a:t>
            </a:r>
            <a:r>
              <a:rPr lang="ar-SA" sz="3200" b="1" dirty="0"/>
              <a:t>أو </a:t>
            </a:r>
            <a:r>
              <a:rPr lang="ar-SA" sz="3200" b="1" dirty="0" smtClean="0"/>
              <a:t>: «الجامع الكبير» </a:t>
            </a:r>
            <a:r>
              <a:rPr lang="ar-SA" sz="3200" b="1" dirty="0"/>
              <a:t>قسمه إلى أحاديث قولية وأحاديث </a:t>
            </a:r>
            <a:r>
              <a:rPr lang="ar-SA" sz="3200" b="1" dirty="0" smtClean="0"/>
              <a:t>فعلية ، 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انتقى من الأحاديث القولية أحاديث صحيحة مختصرة </a:t>
            </a:r>
            <a:r>
              <a:rPr lang="ar-SA" sz="3200" b="1" dirty="0" smtClean="0"/>
              <a:t>وزاد </a:t>
            </a:r>
            <a:r>
              <a:rPr lang="ar-SA" sz="3200" b="1" dirty="0"/>
              <a:t>عليها بعض الزيادات </a:t>
            </a:r>
            <a:r>
              <a:rPr lang="ar-SA" sz="3200" b="1" dirty="0" smtClean="0"/>
              <a:t>، </a:t>
            </a:r>
          </a:p>
          <a:p>
            <a:pPr algn="justLow"/>
            <a:r>
              <a:rPr lang="ar-SA" sz="3200" b="1" dirty="0" smtClean="0"/>
              <a:t>ثم جمع </a:t>
            </a:r>
            <a:r>
              <a:rPr lang="ar-SA" sz="3200" b="1" dirty="0"/>
              <a:t>ذلك كله في </a:t>
            </a:r>
            <a:r>
              <a:rPr lang="ar-SA" sz="3200" b="1" dirty="0" smtClean="0"/>
              <a:t>هذا الكتاب ، وسماه: </a:t>
            </a:r>
            <a:r>
              <a:rPr lang="ar-SA" sz="3200" b="1" dirty="0"/>
              <a:t>(الجامع </a:t>
            </a:r>
            <a:r>
              <a:rPr lang="ar-SA" sz="3200" b="1" dirty="0">
                <a:solidFill>
                  <a:schemeClr val="accent1"/>
                </a:solidFill>
              </a:rPr>
              <a:t>الصغير</a:t>
            </a:r>
            <a:r>
              <a:rPr lang="ar-SA" sz="3200" b="1" dirty="0"/>
              <a:t> من حديث البشير النذير) </a:t>
            </a:r>
            <a:r>
              <a:rPr lang="ar-SA" sz="3200" b="1" dirty="0" smtClean="0"/>
              <a:t>؛ لأنه </a:t>
            </a:r>
            <a:r>
              <a:rPr lang="ar-SA" sz="3200" b="1" dirty="0"/>
              <a:t>مستلٌّ من </a:t>
            </a:r>
            <a:r>
              <a:rPr lang="ar-SA" sz="3200" b="1" dirty="0" smtClean="0"/>
              <a:t>كتاب : «الجامع الكبير».</a:t>
            </a:r>
          </a:p>
          <a:p>
            <a:pPr algn="justLow"/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58756399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28226"/>
            <a:ext cx="835292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عدد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أحاديثه: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r>
              <a:rPr lang="ar-SA" sz="3000" b="1" dirty="0" smtClean="0"/>
              <a:t> </a:t>
            </a: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عدد أحاديثه: (10031) </a:t>
            </a:r>
            <a:r>
              <a:rPr lang="ar-SA" sz="3000" b="1" dirty="0" smtClean="0">
                <a:latin typeface="Traditional Arabic" pitchFamily="18" charset="-78"/>
                <a:sym typeface="Wingdings" pitchFamily="2" charset="2"/>
              </a:rPr>
              <a:t>حديثًا ؛ بحسب النسخة المطبوعة.</a:t>
            </a:r>
          </a:p>
          <a:p>
            <a:pPr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منهج السيوطي في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الكتاب:</a:t>
            </a:r>
          </a:p>
          <a:p>
            <a:pPr marL="742950" indent="-742950" algn="just">
              <a:defRPr/>
            </a:pPr>
            <a:r>
              <a:rPr lang="ar-SA" sz="3000" b="1" dirty="0" smtClean="0">
                <a:latin typeface="Traditional Arabic" pitchFamily="18" charset="-78"/>
                <a:sym typeface="Wingdings" pitchFamily="2" charset="2"/>
              </a:rPr>
              <a:t>أ- اقتصر </a:t>
            </a: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على </a:t>
            </a: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إيراد الأحاديث الوجيزة</a:t>
            </a: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، ولم يكثر فيه من أحاديث الأحكام.</a:t>
            </a:r>
          </a:p>
          <a:p>
            <a:pPr marL="742950" indent="-742950" algn="just">
              <a:defRPr/>
            </a:pPr>
            <a:r>
              <a:rPr lang="ar-SA" sz="3000" b="1" dirty="0" smtClean="0">
                <a:latin typeface="Traditional Arabic" pitchFamily="18" charset="-78"/>
                <a:sym typeface="Wingdings" pitchFamily="2" charset="2"/>
              </a:rPr>
              <a:t>ب- أورد </a:t>
            </a: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فيه </a:t>
            </a: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الأحاديث الصحيحة، والحسنة، </a:t>
            </a:r>
            <a:r>
              <a:rPr lang="ar-SA" sz="30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والضعيفة</a:t>
            </a: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 </a:t>
            </a:r>
            <a:r>
              <a:rPr lang="ar-SA" sz="30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بأنواعها.</a:t>
            </a:r>
          </a:p>
          <a:p>
            <a:pPr marL="742950" indent="-742950" algn="just">
              <a:defRPr/>
            </a:pPr>
            <a:r>
              <a:rPr lang="ar-SA" sz="3200" b="1" dirty="0"/>
              <a:t>ولم يورد فيه - بحسَب رأيه - ما تفرد به وضاع أو </a:t>
            </a:r>
            <a:r>
              <a:rPr lang="ar-SA" sz="3200" b="1" dirty="0" smtClean="0"/>
              <a:t>كذاب.</a:t>
            </a:r>
            <a:endParaRPr lang="ar-SA" sz="3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sym typeface="Wingdings" pitchFamily="2" charset="2"/>
            </a:endParaRPr>
          </a:p>
          <a:p>
            <a:pPr algn="just">
              <a:defRPr/>
            </a:pPr>
            <a:r>
              <a:rPr lang="ar-SA" sz="3000" b="1" dirty="0" smtClean="0"/>
              <a:t>ج-</a:t>
            </a:r>
            <a:r>
              <a:rPr lang="ar-SA" sz="3000" b="1" dirty="0" smtClean="0">
                <a:solidFill>
                  <a:schemeClr val="accent1"/>
                </a:solidFill>
              </a:rPr>
              <a:t> ترتيب الكتاب:</a:t>
            </a:r>
          </a:p>
          <a:p>
            <a:pPr algn="just">
              <a:defRPr/>
            </a:pPr>
            <a:r>
              <a:rPr lang="ar-SA" sz="3000" b="1" dirty="0"/>
              <a:t>رتب السيوطي أحاديثه حسب حروف المعجم </a:t>
            </a:r>
            <a:r>
              <a:rPr lang="ar-SA" sz="3000" b="1" dirty="0" smtClean="0"/>
              <a:t>مراعيًا </a:t>
            </a:r>
            <a:r>
              <a:rPr lang="ar-SA" sz="3000" b="1" dirty="0"/>
              <a:t>أول الحديث فما بعده تسهيلا على الطلاب.</a:t>
            </a:r>
          </a:p>
          <a:p>
            <a:pPr algn="just">
              <a:defRPr/>
            </a:pPr>
            <a:r>
              <a:rPr lang="ar-SA" sz="3000" b="1" dirty="0"/>
              <a:t>وبيان ذلك: أنه بدأ بالأحاديث التي أولها همزة ثم التي أولها باء ثم التي أولها </a:t>
            </a:r>
            <a:r>
              <a:rPr lang="ar-SA" sz="3000" b="1" dirty="0" smtClean="0"/>
              <a:t>تاء وثاء </a:t>
            </a:r>
            <a:r>
              <a:rPr lang="ar-SA" sz="3000" b="1" dirty="0"/>
              <a:t>وجيم وهكذا</a:t>
            </a:r>
            <a:r>
              <a:rPr lang="ar-SA" sz="3000" b="1" dirty="0" smtClean="0"/>
              <a:t>، </a:t>
            </a:r>
          </a:p>
        </p:txBody>
      </p:sp>
    </p:spTree>
    <p:extLst>
      <p:ext uri="{BB962C8B-B14F-4D97-AF65-F5344CB8AC3E}">
        <p14:creationId xmlns:p14="http://schemas.microsoft.com/office/powerpoint/2010/main" val="3247566930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000" b="1" dirty="0" smtClean="0"/>
              <a:t>وفي </a:t>
            </a:r>
            <a:r>
              <a:rPr lang="ar-SA" sz="3000" b="1" dirty="0"/>
              <a:t>داخل كل حرف من هذه الحروف يمرر الحرف مع حروف المعجم </a:t>
            </a:r>
            <a:r>
              <a:rPr lang="ar-SA" sz="3000" b="1" dirty="0" smtClean="0"/>
              <a:t>كلها.</a:t>
            </a:r>
          </a:p>
          <a:p>
            <a:pPr algn="just">
              <a:defRPr/>
            </a:pPr>
            <a:r>
              <a:rPr lang="ar-SA" sz="3000" b="1" dirty="0"/>
              <a:t>وفي نهاية هذا الترتيب من كل حرف يعقد السيوطي عنواناً للمحلى بأل فيقول: (فصل في المحلى بأل من هذا الحرف).</a:t>
            </a:r>
          </a:p>
          <a:p>
            <a:pPr algn="justLow"/>
            <a:r>
              <a:rPr lang="ar-SA" sz="3000" b="1" dirty="0"/>
              <a:t>د- </a:t>
            </a:r>
            <a:r>
              <a:rPr lang="ar-SA" sz="3000" b="1" dirty="0">
                <a:solidFill>
                  <a:schemeClr val="accent1"/>
                </a:solidFill>
              </a:rPr>
              <a:t>طريقة السيوطي في إيراد الحديث في الكتاب:</a:t>
            </a:r>
          </a:p>
          <a:p>
            <a:pPr marL="742950" indent="-742950" algn="justLow">
              <a:defRPr/>
            </a:pP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1- يذكر أولًا متن الحديث بدون ذكر سنده ولا الصحابي الذي رواه.</a:t>
            </a:r>
          </a:p>
          <a:p>
            <a:pPr algn="justLow">
              <a:defRPr/>
            </a:pP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2- ثم يذكر في آخره رمز من أخرجه من أصحاب المصنفات في الحديث ، </a:t>
            </a:r>
          </a:p>
          <a:p>
            <a:pPr algn="justLow">
              <a:defRPr/>
            </a:pP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 مع ذكر اسم  الصحابي الذي رواه صاحب ذلك المصنف من طريقه. </a:t>
            </a:r>
          </a:p>
          <a:p>
            <a:pPr marL="742950" indent="-742950" algn="justLow">
              <a:defRPr/>
            </a:pPr>
            <a:r>
              <a:rPr lang="ar-SA" sz="3000" b="1" dirty="0">
                <a:latin typeface="Traditional Arabic" pitchFamily="18" charset="-78"/>
                <a:sym typeface="Wingdings" pitchFamily="2" charset="2"/>
              </a:rPr>
              <a:t>3- ث</a:t>
            </a:r>
            <a:r>
              <a:rPr lang="ar-SA" sz="3000" b="1" dirty="0">
                <a:latin typeface="Traditional Arabic" pitchFamily="18" charset="-78"/>
              </a:rPr>
              <a:t>م يشير بالرموز إلى رتبة الحديث ودرجته ؛ من الصحة وغيرها. </a:t>
            </a:r>
          </a:p>
        </p:txBody>
      </p:sp>
    </p:spTree>
    <p:extLst>
      <p:ext uri="{BB962C8B-B14F-4D97-AF65-F5344CB8AC3E}">
        <p14:creationId xmlns:p14="http://schemas.microsoft.com/office/powerpoint/2010/main" val="3150233439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ملحوظات على منهج السيوطي في </a:t>
            </a:r>
            <a:r>
              <a:rPr lang="ar-SA" sz="3200" b="1" dirty="0">
                <a:solidFill>
                  <a:schemeClr val="accent1"/>
                </a:solidFill>
              </a:rPr>
              <a:t>الكتاب:</a:t>
            </a:r>
          </a:p>
          <a:p>
            <a:pPr algn="justLow"/>
            <a:r>
              <a:rPr lang="ar-SA" sz="3200" b="1" dirty="0" smtClean="0"/>
              <a:t>1- </a:t>
            </a:r>
            <a:r>
              <a:rPr lang="ar-SA" sz="3200" b="1" dirty="0"/>
              <a:t>أ</a:t>
            </a:r>
            <a:r>
              <a:rPr lang="ar-SA" sz="3200" b="1" dirty="0" smtClean="0"/>
              <a:t>ن الترتيب الهجائي لأوائل الأحاديث </a:t>
            </a:r>
            <a:r>
              <a:rPr lang="ar-SA" sz="3200" b="1" dirty="0"/>
              <a:t>اتفق </a:t>
            </a:r>
            <a:r>
              <a:rPr lang="ar-SA" sz="3200" b="1" dirty="0" smtClean="0"/>
              <a:t>تمامًا </a:t>
            </a:r>
            <a:r>
              <a:rPr lang="ar-SA" sz="3200" b="1" dirty="0"/>
              <a:t>في الحرف الأول والثاني </a:t>
            </a:r>
            <a:r>
              <a:rPr lang="ar-SA" sz="3200" b="1" dirty="0" smtClean="0"/>
              <a:t>، ثم </a:t>
            </a:r>
            <a:r>
              <a:rPr lang="ar-SA" sz="3200" b="1" dirty="0"/>
              <a:t>قد </a:t>
            </a:r>
            <a:r>
              <a:rPr lang="ar-SA" sz="3200" b="1" dirty="0" smtClean="0"/>
              <a:t>يختل </a:t>
            </a:r>
            <a:r>
              <a:rPr lang="ar-SA" sz="3200" b="1" dirty="0"/>
              <a:t>بعد </a:t>
            </a:r>
            <a:r>
              <a:rPr lang="ar-SA" sz="3200" b="1" dirty="0" smtClean="0"/>
              <a:t>ذلك.</a:t>
            </a:r>
          </a:p>
          <a:p>
            <a:pPr algn="justLow"/>
            <a:r>
              <a:rPr lang="ar-SA" sz="3200" b="1" dirty="0"/>
              <a:t>2- أن السيوطي قدم حديث : « إِنَّمَا الأَعْمَالُ بِالنِّيَّاتِ» ، وصدَّر به أول الكتاب ، ولم يجعله ضمن الترتيب الذي نهجه ؛ تبركًا به وتصحيحًا لنيته.</a:t>
            </a:r>
          </a:p>
          <a:p>
            <a:pPr algn="justLow"/>
            <a:r>
              <a:rPr lang="ar-SA" sz="3200" b="1" dirty="0"/>
              <a:t>وهذا صنيع بعض المحدثين ؛ كالإمام البخاري وغيره.</a:t>
            </a:r>
          </a:p>
          <a:p>
            <a:pPr algn="justLow"/>
            <a:r>
              <a:rPr lang="ar-SA" sz="3200" b="1" dirty="0"/>
              <a:t>3- أنه في حرف الباء قدم حديث : «بِسْمِ اللَّهِ الرَّحْمَنِ الرَّحِيمِ مِفْتَاحُ كُلِّ كِتَابٍ» ، ولم يراع الترتيب الذي نهجه ؛ لشرف الآية، وتقديمها على غيرها، ثم راعى الترتيب بعد هذا الحديث</a:t>
            </a:r>
            <a:r>
              <a:rPr lang="ar-SA" sz="3200" b="1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3530160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1196752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4- بعد الانتهاء من </a:t>
            </a:r>
            <a:r>
              <a:rPr lang="ar-SA" sz="3200" b="1" dirty="0"/>
              <a:t>الأحاديث المبدوءة بحرف الكاف عقد </a:t>
            </a:r>
            <a:r>
              <a:rPr lang="ar-SA" sz="3200" b="1" dirty="0" smtClean="0"/>
              <a:t>السيوطي عنوانًا خاصًّا </a:t>
            </a:r>
            <a:r>
              <a:rPr lang="ar-SA" sz="3200" b="1" dirty="0"/>
              <a:t>بالشمائل سماه </a:t>
            </a:r>
            <a:r>
              <a:rPr lang="ar-SA" sz="3200" b="1" dirty="0" smtClean="0"/>
              <a:t>: (</a:t>
            </a:r>
            <a:r>
              <a:rPr lang="ar-SA" sz="3200" b="1" dirty="0"/>
              <a:t>باب كان </a:t>
            </a:r>
            <a:r>
              <a:rPr lang="ar-SA" sz="3200" b="1" dirty="0" smtClean="0"/>
              <a:t>، وهي </a:t>
            </a:r>
            <a:r>
              <a:rPr lang="ar-SA" sz="3200" b="1" dirty="0"/>
              <a:t>الشمائل الشريفة</a:t>
            </a:r>
            <a:r>
              <a:rPr lang="ar-SA" sz="3200" b="1" dirty="0" smtClean="0"/>
              <a:t>) .</a:t>
            </a:r>
          </a:p>
          <a:p>
            <a:pPr algn="justLow"/>
            <a:r>
              <a:rPr lang="ar-SA" sz="3200" b="1" dirty="0" smtClean="0"/>
              <a:t>5- </a:t>
            </a:r>
            <a:r>
              <a:rPr lang="ar-SA" sz="3200" b="1" dirty="0"/>
              <a:t>عقد السيوطي </a:t>
            </a:r>
            <a:r>
              <a:rPr lang="ar-SA" sz="3200" b="1" dirty="0" smtClean="0"/>
              <a:t>بابًا سماه: (باب المناهي) ، ومحله </a:t>
            </a:r>
            <a:r>
              <a:rPr lang="ar-SA" sz="3200" b="1" dirty="0"/>
              <a:t>بعد المحلى بأل من </a:t>
            </a:r>
            <a:r>
              <a:rPr lang="ar-SA" sz="3200" b="1" dirty="0" smtClean="0"/>
              <a:t>حرف النون.</a:t>
            </a:r>
            <a:endParaRPr lang="ar-SA" sz="3200" b="1" dirty="0"/>
          </a:p>
          <a:p>
            <a:pPr algn="justLow"/>
            <a:r>
              <a:rPr lang="ar-SA" sz="3200" b="1" dirty="0" smtClean="0"/>
              <a:t>6- في </a:t>
            </a:r>
            <a:r>
              <a:rPr lang="ar-SA" sz="3200" b="1" dirty="0"/>
              <a:t>باب اللام لم يذكر "لا" النافية</a:t>
            </a:r>
            <a:r>
              <a:rPr lang="ar-SA" sz="3200" b="1" dirty="0" smtClean="0"/>
              <a:t>، </a:t>
            </a:r>
            <a:r>
              <a:rPr lang="ar-SA" sz="3200" b="1" dirty="0" err="1" smtClean="0"/>
              <a:t>و"لا</a:t>
            </a:r>
            <a:r>
              <a:rPr lang="ar-SA" sz="3200" b="1" dirty="0"/>
              <a:t>" الناهية</a:t>
            </a:r>
            <a:r>
              <a:rPr lang="ar-SA" sz="3200" b="1" dirty="0" smtClean="0"/>
              <a:t>، </a:t>
            </a:r>
          </a:p>
          <a:p>
            <a:pPr algn="justLow"/>
            <a:r>
              <a:rPr lang="ar-SA" sz="3200" b="1" dirty="0" smtClean="0"/>
              <a:t>وذلك لأنه </a:t>
            </a:r>
            <a:r>
              <a:rPr lang="ar-SA" sz="3200" b="1" dirty="0"/>
              <a:t>أفرد (اللام ألف) في بابٍ مستقل بعد الواو</a:t>
            </a:r>
            <a:r>
              <a:rPr lang="ar-SA" sz="3200" b="1" dirty="0" smtClean="0"/>
              <a:t>، وقبل </a:t>
            </a:r>
            <a:r>
              <a:rPr lang="ar-SA" sz="3200" b="1" dirty="0"/>
              <a:t>الياء التي هي خاتمة </a:t>
            </a:r>
            <a:r>
              <a:rPr lang="ar-SA" sz="3200" b="1" dirty="0" smtClean="0"/>
              <a:t>الحروف.</a:t>
            </a:r>
            <a:endParaRPr lang="ar-SA" sz="3200" b="1" dirty="0"/>
          </a:p>
          <a:p>
            <a:pPr algn="justLow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951721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6844" y="1052736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7- حصل </a:t>
            </a:r>
            <a:r>
              <a:rPr lang="ar-SA" sz="3200" b="1" dirty="0"/>
              <a:t>كثير من التحريف </a:t>
            </a:r>
            <a:r>
              <a:rPr lang="ar-SA" sz="3200" b="1" dirty="0" smtClean="0"/>
              <a:t>برموز الكتاب المتعلقة بالحكم على الأحاديث.</a:t>
            </a:r>
          </a:p>
          <a:p>
            <a:pPr algn="justLow"/>
            <a:r>
              <a:rPr lang="ar-SA" sz="3200" b="1" dirty="0" smtClean="0"/>
              <a:t>8- في </a:t>
            </a:r>
            <a:r>
              <a:rPr lang="ar-SA" sz="3200" b="1" dirty="0" smtClean="0">
                <a:latin typeface="Traditional Arabic" pitchFamily="18" charset="-78"/>
              </a:rPr>
              <a:t>حكم </a:t>
            </a:r>
            <a:r>
              <a:rPr lang="ar-SA" sz="3200" b="1" dirty="0">
                <a:latin typeface="Traditional Arabic" pitchFamily="18" charset="-78"/>
              </a:rPr>
              <a:t>السيوطي على مرتبة الحديث بعض التساهل، ولذلك تعقبه المناوي في شرحه </a:t>
            </a:r>
            <a:r>
              <a:rPr lang="ar-SA" sz="3200" b="1" dirty="0" smtClean="0">
                <a:latin typeface="Traditional Arabic" pitchFamily="18" charset="-78"/>
              </a:rPr>
              <a:t>المسمى: «فيض </a:t>
            </a:r>
            <a:r>
              <a:rPr lang="ar-SA" sz="3200" b="1" dirty="0">
                <a:latin typeface="Traditional Arabic" pitchFamily="18" charset="-78"/>
              </a:rPr>
              <a:t>القدير شرح الجامع </a:t>
            </a:r>
            <a:r>
              <a:rPr lang="ar-SA" sz="3200" b="1" dirty="0" smtClean="0">
                <a:latin typeface="Traditional Arabic" pitchFamily="18" charset="-78"/>
              </a:rPr>
              <a:t>الصغير» في </a:t>
            </a:r>
            <a:r>
              <a:rPr lang="ar-SA" sz="3200" b="1" dirty="0">
                <a:latin typeface="Traditional Arabic" pitchFamily="18" charset="-78"/>
              </a:rPr>
              <a:t>بعض </a:t>
            </a:r>
            <a:r>
              <a:rPr lang="ar-SA" sz="3200" b="1" dirty="0" smtClean="0">
                <a:latin typeface="Traditional Arabic" pitchFamily="18" charset="-78"/>
              </a:rPr>
              <a:t>الأحاديث ، </a:t>
            </a:r>
            <a:r>
              <a:rPr lang="ar-SA" sz="3200" b="1" dirty="0">
                <a:latin typeface="Traditional Arabic" pitchFamily="18" charset="-78"/>
              </a:rPr>
              <a:t>وخالفه في الحكم </a:t>
            </a:r>
            <a:r>
              <a:rPr lang="ar-SA" sz="3200" b="1" dirty="0" smtClean="0">
                <a:latin typeface="Traditional Arabic" pitchFamily="18" charset="-78"/>
              </a:rPr>
              <a:t>عليها، مع بيان وجه ما ذهب إليه.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402273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رموز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r>
              <a:rPr lang="ar-SA" sz="3200" b="1" dirty="0" smtClean="0">
                <a:solidFill>
                  <a:schemeClr val="accent1"/>
                </a:solidFill>
              </a:rPr>
              <a:t>أ- رموز أصحاب المصنفات التي نقل منها السيوطي:</a:t>
            </a:r>
          </a:p>
          <a:p>
            <a:r>
              <a:rPr lang="ar-SA" sz="3200" b="1" dirty="0"/>
              <a:t>(خ) للإمام </a:t>
            </a:r>
            <a:r>
              <a:rPr lang="ar-SA" sz="3200" b="1" dirty="0" smtClean="0"/>
              <a:t>البخاري في </a:t>
            </a:r>
            <a:r>
              <a:rPr lang="ar-SA" sz="3200" b="1" dirty="0"/>
              <a:t>«</a:t>
            </a:r>
            <a:r>
              <a:rPr lang="ar-SA" sz="3200" b="1" dirty="0" smtClean="0"/>
              <a:t>صحيحه».</a:t>
            </a:r>
            <a:endParaRPr lang="ar-SA" sz="3200" b="1" dirty="0"/>
          </a:p>
          <a:p>
            <a:r>
              <a:rPr lang="ar-SA" sz="3200" b="1" dirty="0"/>
              <a:t>(م) للإمام </a:t>
            </a:r>
            <a:r>
              <a:rPr lang="ar-SA" sz="3200" b="1" dirty="0" smtClean="0"/>
              <a:t>مسلم في </a:t>
            </a:r>
            <a:r>
              <a:rPr lang="ar-SA" sz="3200" b="1" dirty="0"/>
              <a:t>«</a:t>
            </a:r>
            <a:r>
              <a:rPr lang="ar-SA" sz="3200" b="1" dirty="0" smtClean="0"/>
              <a:t>صحيحه».</a:t>
            </a:r>
            <a:endParaRPr lang="ar-SA" sz="3200" b="1" dirty="0"/>
          </a:p>
          <a:p>
            <a:r>
              <a:rPr lang="ar-SA" sz="3200" b="1" dirty="0"/>
              <a:t>(ق) لما اتفق عليه البخاري ومسلم في </a:t>
            </a:r>
            <a:r>
              <a:rPr lang="ar-SA" sz="3200" b="1" dirty="0" smtClean="0"/>
              <a:t>«صحيحهما».</a:t>
            </a:r>
            <a:endParaRPr lang="ar-SA" sz="3200" b="1" dirty="0"/>
          </a:p>
          <a:p>
            <a:r>
              <a:rPr lang="ar-SA" sz="3200" b="1" dirty="0" smtClean="0"/>
              <a:t>(د) لأبي داود في «سننه».</a:t>
            </a:r>
          </a:p>
          <a:p>
            <a:r>
              <a:rPr lang="ar-SA" sz="3200" b="1" dirty="0" smtClean="0"/>
              <a:t>(</a:t>
            </a:r>
            <a:r>
              <a:rPr lang="ar-SA" sz="3200" b="1" dirty="0"/>
              <a:t>ت) للترمذي في </a:t>
            </a:r>
            <a:r>
              <a:rPr lang="ar-SA" sz="3200" b="1" dirty="0" smtClean="0"/>
              <a:t>«سننه».</a:t>
            </a:r>
            <a:endParaRPr lang="ar-SA" sz="3200" b="1" dirty="0"/>
          </a:p>
          <a:p>
            <a:r>
              <a:rPr lang="ar-SA" sz="3200" b="1" dirty="0"/>
              <a:t>(ن) </a:t>
            </a:r>
            <a:r>
              <a:rPr lang="ar-SA" sz="3200" b="1" dirty="0" smtClean="0"/>
              <a:t>للنسائي </a:t>
            </a:r>
            <a:r>
              <a:rPr lang="ar-SA" sz="3200" b="1" dirty="0"/>
              <a:t>في </a:t>
            </a:r>
            <a:r>
              <a:rPr lang="ar-SA" sz="3200" b="1" dirty="0" smtClean="0"/>
              <a:t>«سننه».</a:t>
            </a:r>
            <a:endParaRPr lang="ar-SA" sz="3200" b="1" dirty="0"/>
          </a:p>
          <a:p>
            <a:r>
              <a:rPr lang="ar-SA" sz="3200" b="1" dirty="0" smtClean="0"/>
              <a:t>(هـ) لابن </a:t>
            </a:r>
            <a:r>
              <a:rPr lang="ar-SA" sz="3200" b="1" dirty="0"/>
              <a:t>ماجه في </a:t>
            </a:r>
            <a:r>
              <a:rPr lang="ar-SA" sz="3200" b="1" dirty="0" smtClean="0"/>
              <a:t>«سننه».</a:t>
            </a:r>
            <a:endParaRPr lang="ar-SA" sz="3200" b="1" dirty="0"/>
          </a:p>
          <a:p>
            <a:r>
              <a:rPr lang="ar-SA" sz="3200" b="1" dirty="0"/>
              <a:t>(4) </a:t>
            </a:r>
            <a:r>
              <a:rPr lang="ar-SA" sz="3200" b="1" dirty="0" smtClean="0"/>
              <a:t>الرقم </a:t>
            </a:r>
            <a:r>
              <a:rPr lang="ar-SA" sz="3200" b="1" dirty="0"/>
              <a:t>أربعة رمز لأصحاب السنن الأربع.</a:t>
            </a:r>
          </a:p>
          <a:p>
            <a:r>
              <a:rPr lang="ar-SA" sz="3200" b="1" dirty="0"/>
              <a:t>(3) الرقم ثلاثة رمز لأبي داود والترمذي والنسائي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20525846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(</a:t>
            </a:r>
            <a:r>
              <a:rPr lang="ar-SA" sz="3200" b="1" dirty="0"/>
              <a:t>حم) رمز لأحمد بن حنبل في </a:t>
            </a:r>
            <a:r>
              <a:rPr lang="ar-SA" sz="3200" b="1" dirty="0" smtClean="0"/>
              <a:t>«مسنده».</a:t>
            </a:r>
            <a:endParaRPr lang="ar-SA" sz="3200" b="1" dirty="0"/>
          </a:p>
          <a:p>
            <a:pPr algn="justLow"/>
            <a:r>
              <a:rPr lang="ar-SA" sz="3200" b="1" dirty="0"/>
              <a:t>(عم) رمز لعبد الله ابن الإمام أحمد في زوائده على </a:t>
            </a:r>
            <a:r>
              <a:rPr lang="ar-SA" sz="3200" b="1" dirty="0" smtClean="0"/>
              <a:t>«المسند».</a:t>
            </a:r>
            <a:endParaRPr lang="ar-SA" sz="3200" b="1" dirty="0"/>
          </a:p>
          <a:p>
            <a:pPr algn="justLow"/>
            <a:r>
              <a:rPr lang="ar-SA" sz="3200" b="1" dirty="0"/>
              <a:t>(ك) رمز للحاكم</a:t>
            </a:r>
            <a:r>
              <a:rPr lang="ar-SA" sz="3200" b="1" dirty="0" smtClean="0"/>
              <a:t>، قال </a:t>
            </a:r>
            <a:r>
              <a:rPr lang="ar-SA" sz="3200" b="1" dirty="0"/>
              <a:t>السيوطي : </a:t>
            </a:r>
            <a:r>
              <a:rPr lang="ar-SA" sz="3200" b="1" dirty="0" smtClean="0"/>
              <a:t>(فإن </a:t>
            </a:r>
            <a:r>
              <a:rPr lang="ar-SA" sz="3200" b="1" dirty="0"/>
              <a:t>كان في </a:t>
            </a:r>
            <a:r>
              <a:rPr lang="ar-SA" sz="3200" b="1" dirty="0" smtClean="0"/>
              <a:t>«مستدركه» </a:t>
            </a:r>
            <a:r>
              <a:rPr lang="ar-SA" sz="3200" b="1" dirty="0"/>
              <a:t>أطلقت وإلا </a:t>
            </a:r>
            <a:r>
              <a:rPr lang="ar-SA" sz="3200" b="1" dirty="0" smtClean="0"/>
              <a:t>بينت).</a:t>
            </a:r>
            <a:endParaRPr lang="ar-SA" sz="3200" b="1" dirty="0"/>
          </a:p>
          <a:p>
            <a:pPr algn="justLow"/>
            <a:r>
              <a:rPr lang="ar-SA" sz="3200" b="1" dirty="0"/>
              <a:t>(خد) رمز للبخاري </a:t>
            </a:r>
            <a:r>
              <a:rPr lang="ar-SA" sz="3200" b="1" dirty="0" smtClean="0"/>
              <a:t>في «الأدب المفرد».</a:t>
            </a:r>
            <a:endParaRPr lang="ar-SA" sz="3200" b="1" dirty="0"/>
          </a:p>
          <a:p>
            <a:pPr algn="justLow"/>
            <a:r>
              <a:rPr lang="ar-SA" sz="3200" b="1" dirty="0"/>
              <a:t>(تخ) رمز </a:t>
            </a:r>
            <a:r>
              <a:rPr lang="ar-SA" sz="3200" b="1" dirty="0" smtClean="0"/>
              <a:t>للبخاري </a:t>
            </a:r>
            <a:r>
              <a:rPr lang="ar-SA" sz="3200" b="1" dirty="0"/>
              <a:t>في </a:t>
            </a:r>
            <a:r>
              <a:rPr lang="ar-SA" sz="3200" b="1" dirty="0" smtClean="0"/>
              <a:t>«التاريخ الكبير».</a:t>
            </a:r>
            <a:endParaRPr lang="ar-SA" sz="3200" b="1" dirty="0"/>
          </a:p>
          <a:p>
            <a:pPr algn="justLow"/>
            <a:r>
              <a:rPr lang="ar-SA" sz="3200" b="1" dirty="0"/>
              <a:t>(حب) رمز لابن حبان في </a:t>
            </a:r>
            <a:r>
              <a:rPr lang="ar-SA" sz="3200" b="1" dirty="0" smtClean="0"/>
              <a:t>«صحيحه».</a:t>
            </a:r>
            <a:endParaRPr lang="ar-SA" sz="3200" b="1" dirty="0"/>
          </a:p>
          <a:p>
            <a:pPr algn="justLow"/>
            <a:r>
              <a:rPr lang="ar-SA" sz="3200" b="1" dirty="0"/>
              <a:t>(طب) رمز للطبراني في </a:t>
            </a:r>
            <a:r>
              <a:rPr lang="ar-SA" sz="3200" b="1" dirty="0" smtClean="0"/>
              <a:t>«المعجم الكبير».</a:t>
            </a:r>
            <a:endParaRPr lang="ar-SA" sz="3200" b="1" dirty="0"/>
          </a:p>
          <a:p>
            <a:pPr algn="justLow"/>
            <a:r>
              <a:rPr lang="ar-SA" sz="3200" b="1" dirty="0"/>
              <a:t>(طس) رمز للطبراني في </a:t>
            </a:r>
            <a:r>
              <a:rPr lang="ar-SA" sz="3200" b="1" dirty="0" smtClean="0"/>
              <a:t>«المعجم الأوسط».</a:t>
            </a:r>
            <a:endParaRPr lang="ar-SA" sz="3200" b="1" dirty="0"/>
          </a:p>
          <a:p>
            <a:pPr algn="justLow"/>
            <a:r>
              <a:rPr lang="ar-SA" sz="3200" b="1" dirty="0"/>
              <a:t>(</a:t>
            </a:r>
            <a:r>
              <a:rPr lang="ar-SA" sz="3200" b="1" dirty="0" err="1"/>
              <a:t>طص</a:t>
            </a:r>
            <a:r>
              <a:rPr lang="ar-SA" sz="3200" b="1" dirty="0"/>
              <a:t>) رمز للطبراني في </a:t>
            </a:r>
            <a:r>
              <a:rPr lang="ar-SA" sz="3200" b="1" dirty="0" smtClean="0"/>
              <a:t>«المعجم الصغير».</a:t>
            </a:r>
            <a:endParaRPr lang="ar-SA" sz="3200" b="1" dirty="0"/>
          </a:p>
          <a:p>
            <a:pPr algn="justLow"/>
            <a:r>
              <a:rPr lang="ar-SA" sz="3200" b="1" dirty="0"/>
              <a:t>(ص) رمز لسعيد بن منصور في </a:t>
            </a:r>
            <a:r>
              <a:rPr lang="ar-SA" sz="3200" b="1" dirty="0" smtClean="0"/>
              <a:t>«سننه».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75791973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(</a:t>
            </a:r>
            <a:r>
              <a:rPr lang="ar-SA" sz="3200" b="1" dirty="0"/>
              <a:t>ش) رمز لابن أبي </a:t>
            </a:r>
            <a:r>
              <a:rPr lang="ar-SA" sz="3200" b="1" dirty="0" smtClean="0"/>
              <a:t>شيبة.</a:t>
            </a:r>
            <a:endParaRPr lang="ar-SA" sz="3200" b="1" dirty="0"/>
          </a:p>
          <a:p>
            <a:pPr algn="justLow"/>
            <a:r>
              <a:rPr lang="ar-SA" sz="3200" b="1" dirty="0"/>
              <a:t>(عب) رمز لعبد الرزاق في </a:t>
            </a:r>
            <a:r>
              <a:rPr lang="ar-SA" sz="3200" b="1" dirty="0" smtClean="0"/>
              <a:t>«الجامع».</a:t>
            </a:r>
            <a:endParaRPr lang="ar-SA" sz="3200" b="1" dirty="0"/>
          </a:p>
          <a:p>
            <a:pPr algn="justLow"/>
            <a:r>
              <a:rPr lang="ar-SA" sz="3200" b="1" dirty="0"/>
              <a:t>(ع) رمز لأبي يعلى في </a:t>
            </a:r>
            <a:r>
              <a:rPr lang="ar-SA" sz="3200" b="1" dirty="0" smtClean="0"/>
              <a:t>«مسنده».</a:t>
            </a:r>
            <a:endParaRPr lang="ar-SA" sz="3200" b="1" dirty="0"/>
          </a:p>
          <a:p>
            <a:pPr algn="justLow"/>
            <a:r>
              <a:rPr lang="ar-SA" sz="3200" b="1" dirty="0"/>
              <a:t>(قط) رمز </a:t>
            </a:r>
            <a:r>
              <a:rPr lang="ar-SA" sz="3200" b="1" dirty="0" err="1" smtClean="0"/>
              <a:t>للدارقطني</a:t>
            </a:r>
            <a:r>
              <a:rPr lang="ar-SA" sz="3200" b="1" dirty="0" smtClean="0"/>
              <a:t> ، </a:t>
            </a:r>
            <a:r>
              <a:rPr lang="ar-SA" sz="3200" b="1" dirty="0"/>
              <a:t>قال السيوطي: </a:t>
            </a:r>
            <a:r>
              <a:rPr lang="ar-SA" sz="3200" b="1" dirty="0" smtClean="0"/>
              <a:t>(فإن </a:t>
            </a:r>
            <a:r>
              <a:rPr lang="ar-SA" sz="3200" b="1" dirty="0"/>
              <a:t>كان في </a:t>
            </a:r>
            <a:r>
              <a:rPr lang="ar-SA" sz="3200" b="1" dirty="0" smtClean="0"/>
              <a:t>«السنن» </a:t>
            </a:r>
            <a:r>
              <a:rPr lang="ar-SA" sz="3200" b="1" dirty="0"/>
              <a:t>أطلقت وإلا </a:t>
            </a:r>
            <a:r>
              <a:rPr lang="ar-SA" sz="3200" b="1" dirty="0" smtClean="0"/>
              <a:t>بينت).</a:t>
            </a:r>
            <a:endParaRPr lang="ar-SA" sz="3200" b="1" dirty="0"/>
          </a:p>
          <a:p>
            <a:pPr algn="justLow"/>
            <a:r>
              <a:rPr lang="ar-SA" sz="3200" b="1" dirty="0"/>
              <a:t>(فر) رمز </a:t>
            </a:r>
            <a:r>
              <a:rPr lang="ar-SA" sz="3200" b="1" dirty="0" err="1"/>
              <a:t>للديلمي</a:t>
            </a:r>
            <a:r>
              <a:rPr lang="ar-SA" sz="3200" b="1" dirty="0"/>
              <a:t> في </a:t>
            </a:r>
            <a:r>
              <a:rPr lang="ar-SA" sz="3200" b="1" dirty="0" smtClean="0"/>
              <a:t>«مسند الفردوس».</a:t>
            </a:r>
            <a:endParaRPr lang="ar-SA" sz="3200" b="1" dirty="0"/>
          </a:p>
          <a:p>
            <a:pPr algn="justLow"/>
            <a:r>
              <a:rPr lang="ar-SA" sz="3200" b="1" dirty="0"/>
              <a:t>(حل) رمز لأبي نعيم في </a:t>
            </a:r>
            <a:r>
              <a:rPr lang="ar-SA" sz="3200" b="1" dirty="0" smtClean="0"/>
              <a:t>«حلية الأولياء».</a:t>
            </a:r>
            <a:endParaRPr lang="ar-SA" sz="3200" b="1" dirty="0"/>
          </a:p>
          <a:p>
            <a:pPr algn="justLow"/>
            <a:r>
              <a:rPr lang="ar-SA" sz="3200" b="1" dirty="0"/>
              <a:t>(هب) رمز للبيهقي في </a:t>
            </a:r>
            <a:r>
              <a:rPr lang="ar-SA" sz="3200" b="1" dirty="0" smtClean="0"/>
              <a:t>«شعب الإيمان».</a:t>
            </a:r>
            <a:endParaRPr lang="ar-SA" sz="3200" b="1" dirty="0"/>
          </a:p>
          <a:p>
            <a:pPr algn="justLow"/>
            <a:r>
              <a:rPr lang="ar-SA" sz="3200" b="1" dirty="0"/>
              <a:t>(</a:t>
            </a:r>
            <a:r>
              <a:rPr lang="ar-SA" sz="3200" b="1" dirty="0" err="1"/>
              <a:t>هق</a:t>
            </a:r>
            <a:r>
              <a:rPr lang="ar-SA" sz="3200" b="1" dirty="0"/>
              <a:t>) رمز للبيهقي في </a:t>
            </a:r>
            <a:r>
              <a:rPr lang="ar-SA" sz="3200" b="1" dirty="0" smtClean="0"/>
              <a:t>«السنن الكبرى».</a:t>
            </a:r>
          </a:p>
          <a:p>
            <a:pPr algn="justLow"/>
            <a:r>
              <a:rPr lang="ar-SA" sz="3200" b="1" dirty="0"/>
              <a:t>(عد) رمز لابن عدي في </a:t>
            </a:r>
            <a:r>
              <a:rPr lang="ar-SA" sz="3200" b="1" dirty="0" smtClean="0"/>
              <a:t>«الكامل».</a:t>
            </a:r>
            <a:endParaRPr lang="ar-SA" sz="3200" b="1" dirty="0"/>
          </a:p>
          <a:p>
            <a:pPr algn="justLow">
              <a:defRPr/>
            </a:pP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21200435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(</a:t>
            </a:r>
            <a:r>
              <a:rPr lang="ar-SA" sz="3200" b="1" dirty="0"/>
              <a:t>عق) رمز للعقيلي في كتابه </a:t>
            </a:r>
            <a:r>
              <a:rPr lang="ar-SA" sz="3200" b="1" dirty="0" smtClean="0"/>
              <a:t>«الضعفاء».</a:t>
            </a:r>
            <a:endParaRPr lang="ar-SA" sz="3200" b="1" dirty="0"/>
          </a:p>
          <a:p>
            <a:pPr algn="justLow"/>
            <a:r>
              <a:rPr lang="ar-SA" sz="3200" b="1" dirty="0"/>
              <a:t>(خط) رمز للخطيب </a:t>
            </a:r>
            <a:r>
              <a:rPr lang="ar-SA" sz="3200" b="1" dirty="0" smtClean="0"/>
              <a:t>، قال </a:t>
            </a:r>
            <a:r>
              <a:rPr lang="ar-SA" sz="3200" b="1" dirty="0"/>
              <a:t>السيوطي: </a:t>
            </a:r>
            <a:r>
              <a:rPr lang="ar-SA" sz="3200" b="1" dirty="0" smtClean="0"/>
              <a:t>(فإن كان  في «التاريخ» أطلقت ، وإلا بينت).</a:t>
            </a:r>
            <a:endParaRPr lang="ar-SA" sz="3200" b="1" dirty="0"/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ب- رموز السيوطي لأحكامه على الأحاديث ومراتبها:</a:t>
            </a:r>
            <a:endParaRPr lang="ar-SA" sz="3200" b="1" dirty="0">
              <a:solidFill>
                <a:schemeClr val="accent1"/>
              </a:solidFill>
            </a:endParaRPr>
          </a:p>
          <a:p>
            <a:pPr algn="justLow"/>
            <a:r>
              <a:rPr lang="ar-SA" sz="3200" b="1" dirty="0" smtClean="0"/>
              <a:t>(</a:t>
            </a:r>
            <a:r>
              <a:rPr lang="ar-SA" sz="3200" b="1" dirty="0"/>
              <a:t>صحـ</a:t>
            </a:r>
            <a:r>
              <a:rPr lang="ar-SA" sz="3200" b="1" dirty="0" smtClean="0"/>
              <a:t>) للصحيح.</a:t>
            </a:r>
          </a:p>
          <a:p>
            <a:pPr algn="justLow"/>
            <a:r>
              <a:rPr lang="ar-SA" sz="3200" b="1" dirty="0" smtClean="0"/>
              <a:t>(ح</a:t>
            </a:r>
            <a:r>
              <a:rPr lang="ar-SA" sz="3200" b="1" dirty="0"/>
              <a:t>) </a:t>
            </a:r>
            <a:r>
              <a:rPr lang="ar-SA" sz="3200" b="1" dirty="0" smtClean="0"/>
              <a:t>للحسن</a:t>
            </a:r>
            <a:r>
              <a:rPr lang="ar-SA" sz="3200" b="1" dirty="0"/>
              <a:t>.</a:t>
            </a:r>
          </a:p>
          <a:p>
            <a:pPr algn="justLow"/>
            <a:r>
              <a:rPr lang="ar-SA" sz="3200" b="1" dirty="0" smtClean="0"/>
              <a:t>(ض</a:t>
            </a:r>
            <a:r>
              <a:rPr lang="ar-SA" sz="3200" b="1" dirty="0"/>
              <a:t>) </a:t>
            </a:r>
            <a:r>
              <a:rPr lang="ar-SA" sz="3200" b="1" dirty="0" smtClean="0"/>
              <a:t>للضعيف</a:t>
            </a:r>
            <a:r>
              <a:rPr lang="ar-SA" sz="3200" b="1" dirty="0"/>
              <a:t>.</a:t>
            </a:r>
          </a:p>
          <a:p>
            <a:pPr marL="514350" indent="-514350" algn="justLow">
              <a:buAutoNum type="arabic1Minus"/>
              <a:defRPr/>
            </a:pP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99212347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قيمة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الكتاب:</a:t>
            </a:r>
          </a:p>
          <a:p>
            <a:pPr algn="justLow"/>
            <a:r>
              <a:rPr lang="ar-SA" sz="3200" b="1" dirty="0"/>
              <a:t>1- بذل السيوطي جهدًا كبيرًا في تحريره وترتيبه وحسن تنسيقه.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3200" b="1" dirty="0"/>
              <a:t>2- الكتاب جيد مفيد. </a:t>
            </a:r>
          </a:p>
          <a:p>
            <a:pPr algn="justLow"/>
            <a:r>
              <a:rPr lang="ar-SA" sz="3200" b="1" dirty="0"/>
              <a:t>3- وهو مرتب ترتيبًا حسنًا. </a:t>
            </a:r>
          </a:p>
          <a:p>
            <a:pPr algn="justLow"/>
            <a:r>
              <a:rPr lang="ar-SA" sz="3200" b="1" dirty="0"/>
              <a:t>4- وهو مشهور بين أهل العلم يتداولونه فيما بينهم ويرجعون إليه في الكشف عن كثير من الأحاديث التي تعرض لهم.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9805838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20688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مميزات الكتاب:</a:t>
            </a:r>
          </a:p>
          <a:p>
            <a:pPr algn="justLow"/>
            <a:r>
              <a:rPr lang="ar-SA" sz="3200" b="1" dirty="0"/>
              <a:t>1- أن مؤلف الكتاب رتبه ترتيباً دقيقاً حسنا ؛ مما يسَّرَ للباحث كيفية إخراج الحديث منه بسهولة ويسر.</a:t>
            </a:r>
          </a:p>
          <a:p>
            <a:pPr algn="justLow"/>
            <a:r>
              <a:rPr lang="ar-SA" sz="3200" b="1" dirty="0"/>
              <a:t>2- أن مؤلف الكتاب حكمَ على الأحاديث بالصحة أو بالحسن أو بالضعف مما أراح الباحث وأغناه عن البحث والتفتيش. </a:t>
            </a:r>
          </a:p>
          <a:p>
            <a:pPr algn="justLow"/>
            <a:r>
              <a:rPr lang="ar-SA" sz="3200" b="1" dirty="0"/>
              <a:t>ولكن في حكمه على الأحاديث كثير من التساهل- هذا إذا ثبت هذا الرمز عنه ؛ لأنه قد وقع فيه تحريف كبير من النساخ- مما دفع المناوي في شرحه المسمى «فيض القدير شرح الجامع الصغير» أن يتتبع السيوطي في بعض الأحاديث ويخالفه في الحكم عليها مع بيان وجهة نظره في ذلك.</a:t>
            </a:r>
          </a:p>
          <a:p>
            <a:pPr algn="justLow"/>
            <a:r>
              <a:rPr lang="ar-SA" sz="3200" b="1" dirty="0"/>
              <a:t>وللعلامة أحمد بن صديق </a:t>
            </a:r>
            <a:r>
              <a:rPr lang="ar-SA" sz="3200" b="1" dirty="0" err="1"/>
              <a:t>الغماري</a:t>
            </a:r>
            <a:r>
              <a:rPr lang="ar-SA" sz="3200" b="1" dirty="0"/>
              <a:t> كتاب «المداوي» تعقب فيه أحكام السيوطي والمناوي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2248797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3- أنه </a:t>
            </a:r>
            <a:r>
              <a:rPr lang="ar-SA" sz="3200" b="1" dirty="0"/>
              <a:t>خرَّج من كتب كثيرة </a:t>
            </a:r>
            <a:r>
              <a:rPr lang="ar-SA" sz="3200" b="1" dirty="0" smtClean="0"/>
              <a:t>، ولكنه ذكر في </a:t>
            </a:r>
            <a:r>
              <a:rPr lang="ar-SA" sz="3200" b="1" dirty="0"/>
              <a:t>مقدمة </a:t>
            </a:r>
            <a:r>
              <a:rPr lang="ar-SA" sz="3200" b="1" dirty="0" smtClean="0"/>
              <a:t>الكتاب</a:t>
            </a:r>
            <a:r>
              <a:rPr lang="ar-SA" sz="3200" b="1" dirty="0"/>
              <a:t> </a:t>
            </a:r>
            <a:r>
              <a:rPr lang="ar-SA" sz="3200" b="1" dirty="0" smtClean="0"/>
              <a:t>رموز  الكتب التي </a:t>
            </a:r>
            <a:r>
              <a:rPr lang="ar-SA" sz="3200" b="1" dirty="0"/>
              <a:t>أكثر </a:t>
            </a:r>
            <a:r>
              <a:rPr lang="ar-SA" sz="3200" b="1" dirty="0" smtClean="0"/>
              <a:t>من التخريج منها فقط ، وترك ذكر ما </a:t>
            </a:r>
            <a:r>
              <a:rPr lang="ar-SA" sz="3200" b="1" dirty="0"/>
              <a:t>لم يكثر </a:t>
            </a:r>
            <a:r>
              <a:rPr lang="ar-SA" sz="3200" b="1" dirty="0" smtClean="0"/>
              <a:t>منها.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مآخذ على الكتاب:</a:t>
            </a:r>
          </a:p>
          <a:p>
            <a:pPr algn="justLow"/>
            <a:r>
              <a:rPr lang="ar-SA" sz="3200" b="1" dirty="0"/>
              <a:t>أهم ما يؤخذ على الكتاب:</a:t>
            </a:r>
          </a:p>
          <a:p>
            <a:pPr algn="justLow"/>
            <a:r>
              <a:rPr lang="ar-SA" sz="3200" b="1" dirty="0"/>
              <a:t>أن السيوطي خالف منهجه الذي نص عليه في مقدمة الكتاب حيث قال: (وصنته عما تفرد به وضاع أو كذاب.... )</a:t>
            </a:r>
          </a:p>
          <a:p>
            <a:pPr algn="justLow"/>
            <a:r>
              <a:rPr lang="ar-SA" sz="3200" b="1" dirty="0"/>
              <a:t>ومع ذلك ورد في الكتاب أحاديث موضوعه ذكرها هو نفسه في كتابه: «</a:t>
            </a:r>
            <a:r>
              <a:rPr lang="ar-SA" sz="3200" b="1" dirty="0" err="1"/>
              <a:t>اللآلي</a:t>
            </a:r>
            <a:r>
              <a:rPr lang="ar-SA" sz="3200" b="1" dirty="0"/>
              <a:t> المصنوعة في الأحاديث الموضوعة» .</a:t>
            </a:r>
          </a:p>
          <a:p>
            <a:pPr algn="justLow"/>
            <a:r>
              <a:rPr lang="ar-SA" sz="3200" b="1" dirty="0"/>
              <a:t>وقد نبه المناوي في كتابه: «فيض القدير» على تلك الأحاديث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2147301044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5"/>
            <a:ext cx="83529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 طريقة التخريج من الكتاب:</a:t>
            </a:r>
          </a:p>
          <a:p>
            <a:pPr algn="justLow"/>
            <a:r>
              <a:rPr lang="ar-SA" sz="3100" b="1" dirty="0"/>
              <a:t>إذا أراد الباحث أن يخرِّجَ حديثاً من هذا </a:t>
            </a:r>
            <a:r>
              <a:rPr lang="ar-SA" sz="3100" b="1" dirty="0" err="1"/>
              <a:t>الكتاب،فعليه</a:t>
            </a:r>
            <a:r>
              <a:rPr lang="ar-SA" sz="3100" b="1" dirty="0"/>
              <a:t> أن يتبع الخطوات التالية:</a:t>
            </a:r>
          </a:p>
          <a:p>
            <a:pPr algn="justLow"/>
            <a:r>
              <a:rPr lang="ar-SA" sz="3100" b="1" dirty="0"/>
              <a:t>1- أن يتأكد من لفظ الحديث وخاصة بدايته ؛ لأن عدم معرفة أول لفظ من الحديث لا يمكن الباحث من تخريج الحديث من هذا الكتاب.</a:t>
            </a:r>
          </a:p>
          <a:p>
            <a:pPr algn="justLow"/>
            <a:r>
              <a:rPr lang="ar-SA" sz="3100" b="1" dirty="0"/>
              <a:t>2- إذا كان لفظُ الحديث </a:t>
            </a:r>
            <a:r>
              <a:rPr lang="ar-SA" sz="3100" b="1" dirty="0" err="1"/>
              <a:t>مبدوءًا</a:t>
            </a:r>
            <a:r>
              <a:rPr lang="ar-SA" sz="3100" b="1" dirty="0"/>
              <a:t> بأل ، فعليه أن يأتي بالمحلى بأل من هذا الحرف ، </a:t>
            </a:r>
          </a:p>
          <a:p>
            <a:pPr algn="justLow"/>
            <a:r>
              <a:rPr lang="ar-SA" sz="3100" b="1" dirty="0"/>
              <a:t>وذلك كحديث « التَّائِبُ مِنَ الذَّنْبِ كَمَنْ لاَ ذَنْبَ لَهُ » ، فعلى الباحث أن يأتي بالمحلى بأل من حرف التاء.</a:t>
            </a:r>
          </a:p>
          <a:p>
            <a:pPr algn="justLow"/>
            <a:r>
              <a:rPr lang="ar-SA" sz="3100" b="1" dirty="0"/>
              <a:t>3- إذا كان الحديث يتعلق بشمائل النبي - صلى الله عليه وسلم - فعليه أن يأتي بحرف الكاف باب شمائله - صلى الله عليه وسلم-</a:t>
            </a:r>
            <a:r>
              <a:rPr lang="ar-SA" sz="3100" b="1" dirty="0" smtClean="0"/>
              <a:t>.</a:t>
            </a:r>
            <a:endParaRPr lang="ar-SA" sz="3100" b="1" dirty="0"/>
          </a:p>
        </p:txBody>
      </p:sp>
    </p:spTree>
    <p:extLst>
      <p:ext uri="{BB962C8B-B14F-4D97-AF65-F5344CB8AC3E}">
        <p14:creationId xmlns:p14="http://schemas.microsoft.com/office/powerpoint/2010/main" val="27883971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5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800" b="1" dirty="0"/>
              <a:t>4- إذا كان الحديث يتعلق بالمناهي فعلى الباحثِ أن يطلب حرف النون ، ثم يتتبع الأحاديث في حرف النون ثم المحلى بأل من هذا الحرف، ثم يطلب عنوان المناهي ويتتبع الحديث</a:t>
            </a:r>
            <a:r>
              <a:rPr lang="ar-SA" sz="2800" b="1" dirty="0">
                <a:latin typeface="Traditional Arabic" pitchFamily="18" charset="-78"/>
              </a:rPr>
              <a:t>.</a:t>
            </a:r>
          </a:p>
          <a:p>
            <a:pPr algn="justLow"/>
            <a:r>
              <a:rPr lang="ar-SA" sz="2800" b="1" dirty="0"/>
              <a:t>5- إذا وقف الباحثُ على مكان الحديث وعرف من أخرجه من أئمة السنة من خلال رموز السيوطي ، فعليه أن يعود إلى مصنفات الأئمة المذكورين لاستكمال بيانات التخريج.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3973847712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 نموذج من الكتاب: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- قال السيوطي: ( «آية </a:t>
            </a:r>
            <a:r>
              <a:rPr lang="ar-SA" sz="3200" b="1" dirty="0">
                <a:latin typeface="Traditional Arabic" pitchFamily="18" charset="-78"/>
              </a:rPr>
              <a:t>ما بيننا وبين المنافقين أنهم لا يتضلعون من </a:t>
            </a:r>
            <a:r>
              <a:rPr lang="ar-SA" sz="3200" b="1" dirty="0" smtClean="0">
                <a:latin typeface="Traditional Arabic" pitchFamily="18" charset="-78"/>
              </a:rPr>
              <a:t>زمزم» - تخ هـ  ك - عن </a:t>
            </a:r>
            <a:r>
              <a:rPr lang="ar-SA" sz="3200" b="1" dirty="0">
                <a:latin typeface="Traditional Arabic" pitchFamily="18" charset="-78"/>
              </a:rPr>
              <a:t>ابن عباس رضي الله </a:t>
            </a:r>
            <a:r>
              <a:rPr lang="ar-SA" sz="3200" b="1" dirty="0" smtClean="0">
                <a:latin typeface="Traditional Arabic" pitchFamily="18" charset="-78"/>
              </a:rPr>
              <a:t>عنهما . صح ) .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أي: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- أخرجه </a:t>
            </a:r>
            <a:r>
              <a:rPr lang="ar-SA" sz="3200" b="1" dirty="0">
                <a:latin typeface="Traditional Arabic" pitchFamily="18" charset="-78"/>
              </a:rPr>
              <a:t>البخاري في </a:t>
            </a:r>
            <a:r>
              <a:rPr lang="ar-SA" sz="3200" b="1" dirty="0" smtClean="0">
                <a:latin typeface="Traditional Arabic" pitchFamily="18" charset="-78"/>
              </a:rPr>
              <a:t>«التاريخ الكبير»،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- وابن </a:t>
            </a:r>
            <a:r>
              <a:rPr lang="ar-SA" sz="3200" b="1" dirty="0">
                <a:latin typeface="Traditional Arabic" pitchFamily="18" charset="-78"/>
              </a:rPr>
              <a:t>ماجه في </a:t>
            </a:r>
            <a:r>
              <a:rPr lang="ar-SA" sz="3200" b="1" dirty="0" smtClean="0">
                <a:latin typeface="Traditional Arabic" pitchFamily="18" charset="-78"/>
              </a:rPr>
              <a:t>«سننه»،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- والحاكم </a:t>
            </a:r>
            <a:r>
              <a:rPr lang="ar-SA" sz="3200" b="1" dirty="0">
                <a:latin typeface="Traditional Arabic" pitchFamily="18" charset="-78"/>
              </a:rPr>
              <a:t>في </a:t>
            </a:r>
            <a:r>
              <a:rPr lang="ar-SA" sz="3200" b="1" dirty="0" smtClean="0">
                <a:latin typeface="Traditional Arabic" pitchFamily="18" charset="-78"/>
              </a:rPr>
              <a:t>«المستدرك» ،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- عن </a:t>
            </a:r>
            <a:r>
              <a:rPr lang="ar-SA" sz="3200" b="1" dirty="0">
                <a:latin typeface="Traditional Arabic" pitchFamily="18" charset="-78"/>
              </a:rPr>
              <a:t>ابن عباس رضي الله عنهما، </a:t>
            </a:r>
            <a:endParaRPr lang="ar-SA" sz="3200" b="1" dirty="0" smtClean="0">
              <a:latin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- وهو </a:t>
            </a:r>
            <a:r>
              <a:rPr lang="ar-SA" sz="3200" b="1" dirty="0">
                <a:latin typeface="Traditional Arabic" pitchFamily="18" charset="-78"/>
              </a:rPr>
              <a:t>حديث صحيح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</a:endParaRPr>
          </a:p>
          <a:p>
            <a:pPr algn="just">
              <a:defRPr/>
            </a:pP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389604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</a:t>
            </a:r>
            <a:r>
              <a:rPr lang="ar-SA" sz="3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«الجامع الكبير»</a:t>
            </a:r>
            <a:endParaRPr lang="ar-SA" sz="3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1- مصنفه: </a:t>
            </a:r>
            <a:endParaRPr lang="ar-SA" sz="3200" b="1" dirty="0" smtClean="0">
              <a:solidFill>
                <a:schemeClr val="accent1"/>
              </a:solidFill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جلال </a:t>
            </a:r>
            <a:r>
              <a:rPr lang="ar-SA" sz="3200" b="1" dirty="0">
                <a:latin typeface="Traditional Arabic" pitchFamily="18" charset="-78"/>
              </a:rPr>
              <a:t>الدين عبد الرحمن بن أبي بكر السيوطي.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2- سبب تصنيفه للكتاب: </a:t>
            </a:r>
            <a:endParaRPr lang="ar-SA" sz="3200" b="1" dirty="0" smtClean="0">
              <a:solidFill>
                <a:schemeClr val="accent1"/>
              </a:solidFill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رغبة </a:t>
            </a:r>
            <a:r>
              <a:rPr lang="ar-SA" sz="3200" b="1" dirty="0">
                <a:latin typeface="Traditional Arabic" pitchFamily="18" charset="-78"/>
              </a:rPr>
              <a:t>الحافظ السيوطي </a:t>
            </a:r>
            <a:r>
              <a:rPr lang="ar-SA" sz="3200" b="1" dirty="0" smtClean="0">
                <a:latin typeface="Traditional Arabic" pitchFamily="18" charset="-78"/>
              </a:rPr>
              <a:t>جمع السنة كلها.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</a:rPr>
              <a:t>ولهذا فهو كتاب ضخم جدًّا.</a:t>
            </a:r>
            <a:endParaRPr lang="ar-SA" sz="3200" b="1" dirty="0"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3- قسّم الأحاديث إلى قولية وفعلية.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4- رتّب الأحاديث القولية على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ترتيب حروف المعجم.</a:t>
            </a:r>
            <a:endParaRPr lang="ar-SA" sz="3200" b="1" dirty="0">
              <a:solidFill>
                <a:schemeClr val="accent1"/>
              </a:solidFill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9820459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«الزيادة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على كتاب الجامع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الصغير»</a:t>
            </a:r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1- مصنفه: 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جلال الدين عبد الرحمن بن أبي بكر السيوطي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2- محتوى الكتاب:</a:t>
            </a:r>
            <a:endParaRPr lang="ar-SA" sz="3200" b="1" dirty="0">
              <a:solidFill>
                <a:schemeClr val="accent1"/>
              </a:solidFill>
              <a:latin typeface="Traditional Arabic" pitchFamily="18" charset="-78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latin typeface="Traditional Arabic" pitchFamily="18" charset="-78"/>
              </a:rPr>
              <a:t>هو </a:t>
            </a:r>
            <a:r>
              <a:rPr lang="ar-SA" sz="3200" b="1" dirty="0">
                <a:latin typeface="Traditional Arabic" pitchFamily="18" charset="-78"/>
              </a:rPr>
              <a:t>عبارة عن أحاديث انتقاها السيوطي زيادة </a:t>
            </a:r>
            <a:r>
              <a:rPr lang="ar-SA" sz="3200" b="1" dirty="0" smtClean="0">
                <a:latin typeface="Traditional Arabic" pitchFamily="18" charset="-78"/>
              </a:rPr>
              <a:t>على كتابه: «الجامع الصغير».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5953642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«الفتح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الكبير في ضم الزيادة إلى الجامع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الصغير»</a:t>
            </a:r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  <a:r>
              <a:rPr lang="ar-SA" sz="3200" b="1" dirty="0" smtClean="0"/>
              <a:t>الشيخ </a:t>
            </a:r>
            <a:r>
              <a:rPr lang="ar-SA" sz="3200" b="1" dirty="0"/>
              <a:t>يوسف النبهاني (ت 1350هـ) .</a:t>
            </a:r>
          </a:p>
          <a:p>
            <a:pPr algn="justLow"/>
            <a:r>
              <a:rPr lang="ar-SA" sz="3200" b="1" dirty="0"/>
              <a:t>وهو في الحقيقة كتابان للسيوطي ، هما : (الجامع الصغير) </a:t>
            </a:r>
            <a:r>
              <a:rPr lang="ar-SA" sz="3200" b="1" dirty="0" smtClean="0"/>
              <a:t>و(الزيادة </a:t>
            </a:r>
            <a:r>
              <a:rPr lang="ar-SA" sz="3200" b="1" dirty="0"/>
              <a:t>على الجامع الصغير) ، فقام  النبهاني بضم أحاديث الكتابين في كتاب واحد سماه (الفتح الكبير).</a:t>
            </a:r>
          </a:p>
          <a:p>
            <a:pPr>
              <a:buFont typeface="Wingdings" pitchFamily="2" charset="2"/>
              <a:buNone/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2-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رتب </a:t>
            </a:r>
            <a:r>
              <a:rPr lang="ar-SA" sz="3200" b="1" dirty="0">
                <a:solidFill>
                  <a:schemeClr val="accent1"/>
                </a:solidFill>
              </a:rPr>
              <a:t>النبهاني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الأحاديث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على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حروف المعجم.</a:t>
            </a:r>
          </a:p>
          <a:p>
            <a:pPr>
              <a:buFont typeface="Wingdings" pitchFamily="2" charset="2"/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3- حذف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الرموز الخاصة بمراتب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الأحاديث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.</a:t>
            </a:r>
            <a:endParaRPr lang="ar-SA" sz="3200" b="1" dirty="0">
              <a:solidFill>
                <a:schemeClr val="accent1"/>
              </a:solidFill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728911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200" b="1" dirty="0">
                <a:ea typeface="Times New Roman" pitchFamily="18" charset="0"/>
              </a:rPr>
              <a:t>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ج- المفاتيح والفهارس التي صنفها العلماء لكتب مخصوصة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   قام بعض العلماء المتأخرين بوضع مفاتيح أو فهارس لكتب مخصوصة ، فرتبوا أحاديث تلك الكتب على حروف المعجم. ؛ تسهيلًا على المراجعين في تلك الكتب ، واختصارًا للوقت في العثور على الحديث الذي يريدونه في ذلك الكتاب.</a:t>
            </a:r>
          </a:p>
          <a:p>
            <a:pPr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ومن هذه المفاتيح والفهارس:</a:t>
            </a:r>
          </a:p>
          <a:p>
            <a:pPr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1- «مفتاح الصحيحين» </a:t>
            </a:r>
            <a:r>
              <a:rPr lang="ar-SA" sz="3200" b="1" dirty="0" err="1">
                <a:latin typeface="Traditional Arabic" pitchFamily="18" charset="-78"/>
              </a:rPr>
              <a:t>للتوقادي</a:t>
            </a:r>
            <a:r>
              <a:rPr lang="ar-SA" sz="3200" b="1" dirty="0">
                <a:latin typeface="Traditional Arabic" pitchFamily="18" charset="-78"/>
              </a:rPr>
              <a:t>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2- «مفتاح الترتيب لأحاديث تاريخ الخطيب» لأحمد </a:t>
            </a:r>
            <a:r>
              <a:rPr lang="ar-SA" sz="3200" b="1" dirty="0" err="1">
                <a:latin typeface="Traditional Arabic" pitchFamily="18" charset="-78"/>
              </a:rPr>
              <a:t>الغماري</a:t>
            </a:r>
            <a:r>
              <a:rPr lang="ar-SA" sz="3200" b="1" dirty="0">
                <a:latin typeface="Traditional Arabic" pitchFamily="18" charset="-78"/>
              </a:rPr>
              <a:t>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3- «البغية في ترتيب أحاديث الحلية» لعبد العزيز </a:t>
            </a:r>
            <a:r>
              <a:rPr lang="ar-SA" sz="3200" b="1" dirty="0" err="1">
                <a:latin typeface="Traditional Arabic" pitchFamily="18" charset="-78"/>
              </a:rPr>
              <a:t>الغماري</a:t>
            </a:r>
            <a:r>
              <a:rPr lang="ar-SA" sz="3200" b="1" dirty="0">
                <a:latin typeface="Traditional Arabic" pitchFamily="18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76763253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4- فهرس لأحاديث صحيح مسلم القولية : لمحمد فؤاد عبد الباقي.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5- مفتاح الموطأ : لمحمد فؤاد عبد الباقي.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6- مفتاح سنن ابن ماجه : لمحمد فؤاد عبد الباقي.</a:t>
            </a:r>
          </a:p>
        </p:txBody>
      </p:sp>
    </p:spTree>
    <p:extLst>
      <p:ext uri="{BB962C8B-B14F-4D97-AF65-F5344CB8AC3E}">
        <p14:creationId xmlns:p14="http://schemas.microsoft.com/office/powerpoint/2010/main" val="224965758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(1) 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«مفتاح الصحيحين» </a:t>
            </a:r>
            <a:endParaRPr lang="ar-S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محمد الشريف بن مصطفى </a:t>
            </a:r>
            <a:r>
              <a:rPr lang="ar-SA" sz="3200" b="1" dirty="0" err="1">
                <a:latin typeface="Traditional Arabic" pitchFamily="18" charset="-78"/>
              </a:rPr>
              <a:t>التوقادي</a:t>
            </a:r>
            <a:r>
              <a:rPr lang="ar-SA" sz="3200" b="1" dirty="0">
                <a:latin typeface="Traditional Arabic" pitchFamily="18" charset="-78"/>
              </a:rPr>
              <a:t>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2- طريقة تصنيفه: 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أ- جمع أطراف الأحاديث القولية فيهما،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ب- رتبها على أحرف المعجم،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ج- ذكر بجانب كل حديث: اسم الكتاب، ورقم الباب، الذي فيه ذلك الحديث ،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 بالإضافة إلى رقم الجزء والصفحة في متن كل من الصحيحين ، وأشهر شروحهما،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</a:rPr>
              <a:t>د- وذلك كله في شكل جدول مرتب.</a:t>
            </a:r>
          </a:p>
        </p:txBody>
      </p:sp>
    </p:spTree>
    <p:extLst>
      <p:ext uri="{BB962C8B-B14F-4D97-AF65-F5344CB8AC3E}">
        <p14:creationId xmlns:p14="http://schemas.microsoft.com/office/powerpoint/2010/main" val="223124487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3529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هـ- أما بالنسبة لصحيح البخاري فقد ذكر أرقام صفحات وأجزاء ما يلي:</a:t>
            </a:r>
          </a:p>
          <a:p>
            <a:pPr marL="742950" indent="-742950"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1- متن البخاري ، المطبوع بمصر سنة 1296هـ.</a:t>
            </a:r>
          </a:p>
          <a:p>
            <a:pPr marL="742950" indent="-742950"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2- شرح </a:t>
            </a:r>
            <a:r>
              <a:rPr lang="ar-SA" sz="3400" b="1" dirty="0" err="1">
                <a:latin typeface="Traditional Arabic" pitchFamily="18" charset="-78"/>
              </a:rPr>
              <a:t>القسطلاني</a:t>
            </a:r>
            <a:r>
              <a:rPr lang="ar-SA" sz="3400" b="1" dirty="0">
                <a:latin typeface="Traditional Arabic" pitchFamily="18" charset="-78"/>
              </a:rPr>
              <a:t> ، المطبوع بمصر سنة 1293هـ. </a:t>
            </a:r>
          </a:p>
          <a:p>
            <a:pPr marL="742950" indent="-742950"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3- شرح العسقلاني ، المطبوع بمصر سنة 1301هـ.</a:t>
            </a:r>
          </a:p>
          <a:p>
            <a:pPr marL="742950" indent="-742950"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4- شرح العيني، المطبوع بالقسطنطينية سنة 1309هـ.</a:t>
            </a:r>
          </a:p>
          <a:p>
            <a:pPr marL="742950" indent="-742950" algn="just">
              <a:buFont typeface="Wingdings" pitchFamily="2" charset="2"/>
              <a:buNone/>
              <a:defRPr/>
            </a:pPr>
            <a:endParaRPr lang="ar-SA" sz="34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51520" y="843983"/>
            <a:ext cx="8496944" cy="5897385"/>
          </a:xfrm>
        </p:spPr>
        <p:txBody>
          <a:bodyPr>
            <a:normAutofit/>
          </a:bodyPr>
          <a:lstStyle/>
          <a:p>
            <a:pPr marL="742950" indent="-742950"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- نموذج من الكتاب: من باب «الهمزة مع الباء» 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82095"/>
              </p:ext>
            </p:extLst>
          </p:nvPr>
        </p:nvGraphicFramePr>
        <p:xfrm>
          <a:off x="255648" y="2348880"/>
          <a:ext cx="8514416" cy="164819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30578"/>
                <a:gridCol w="434952"/>
                <a:gridCol w="616376"/>
                <a:gridCol w="607522"/>
                <a:gridCol w="533174"/>
                <a:gridCol w="560470"/>
                <a:gridCol w="607522"/>
                <a:gridCol w="521508"/>
                <a:gridCol w="1783338"/>
                <a:gridCol w="992848"/>
                <a:gridCol w="1226128"/>
              </a:tblGrid>
              <a:tr h="978870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err="1" smtClean="0">
                          <a:solidFill>
                            <a:schemeClr val="tx1"/>
                          </a:solidFill>
                        </a:rPr>
                        <a:t>قسطلاني</a:t>
                      </a:r>
                      <a:r>
                        <a:rPr lang="ar-SA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 rtl="1"/>
                      <a:r>
                        <a:rPr lang="ar-SA" b="1" baseline="0" dirty="0" smtClean="0">
                          <a:solidFill>
                            <a:schemeClr val="tx1"/>
                          </a:solidFill>
                        </a:rPr>
                        <a:t>ص</a:t>
                      </a:r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       ج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عسقلاني</a:t>
                      </a:r>
                    </a:p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ص      ج</a:t>
                      </a:r>
                    </a:p>
                    <a:p>
                      <a:pPr rtl="1"/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عيني</a:t>
                      </a:r>
                    </a:p>
                    <a:p>
                      <a:pPr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ص        ج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بخاري</a:t>
                      </a:r>
                    </a:p>
                    <a:p>
                      <a:pPr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ص        ج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الأحاديث</a:t>
                      </a:r>
                    </a:p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 النبوية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الأبواب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أسامي المباحث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932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544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97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/>
                        <a:t>143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أبايعكم على أن لا تشركوا به شيئًا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14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كتاب الحدود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26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899592" y="908720"/>
            <a:ext cx="756084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و- وأما بالنسبة لصحيح مسلم فقد ذكر أرقام صفحات وأجزاء: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1- متن مسلم، المطبوع بمصر  سنة 1290هـ. 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2- شرح النووي ، المطبوع على حاشية شرح </a:t>
            </a:r>
            <a:r>
              <a:rPr lang="ar-SA" sz="3400" b="1" dirty="0" err="1">
                <a:latin typeface="Traditional Arabic" pitchFamily="18" charset="-78"/>
              </a:rPr>
              <a:t>القسطلاني</a:t>
            </a:r>
            <a:r>
              <a:rPr lang="ar-SA" sz="3400" b="1" dirty="0">
                <a:latin typeface="Traditional Arabic" pitchFamily="18" charset="-78"/>
              </a:rPr>
              <a:t> المذكور في الشريحة </a:t>
            </a:r>
            <a:r>
              <a:rPr lang="ar-SA" sz="3400" b="1" dirty="0" smtClean="0">
                <a:latin typeface="Traditional Arabic" pitchFamily="18" charset="-78"/>
              </a:rPr>
              <a:t>قبل السابقة</a:t>
            </a:r>
            <a:r>
              <a:rPr lang="ar-SA" sz="3400" b="1" dirty="0">
                <a:latin typeface="Traditional Arabic" pitchFamily="18" charset="-78"/>
              </a:rPr>
              <a:t>.</a:t>
            </a:r>
          </a:p>
          <a:p>
            <a:pPr algn="ctr">
              <a:defRPr/>
            </a:pPr>
            <a:endParaRPr lang="ar-SA" sz="34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95536" y="836712"/>
            <a:ext cx="8352928" cy="5547295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- نموذج من الكتاب: من باب </a:t>
            </a:r>
            <a:r>
              <a:rPr lang="ar-SA" sz="3200" b="1" dirty="0" smtClean="0">
                <a:latin typeface="Traditional Arabic" pitchFamily="18" charset="-78"/>
              </a:rPr>
              <a:t>«الأحاديث المصدرة </a:t>
            </a:r>
            <a:r>
              <a:rPr lang="ar-SA" sz="3200" b="1" dirty="0">
                <a:latin typeface="Traditional Arabic" pitchFamily="18" charset="-78"/>
              </a:rPr>
              <a:t>بكلمة إذا»:</a:t>
            </a:r>
            <a:endParaRPr lang="ar-SA" sz="3200" b="1" dirty="0">
              <a:latin typeface="Traditional Arabic" pitchFamily="18" charset="-78"/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497424"/>
              </p:ext>
            </p:extLst>
          </p:nvPr>
        </p:nvGraphicFramePr>
        <p:xfrm>
          <a:off x="467545" y="2420888"/>
          <a:ext cx="8208913" cy="1310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0891"/>
                <a:gridCol w="820891"/>
                <a:gridCol w="820891"/>
                <a:gridCol w="820891"/>
                <a:gridCol w="2118299"/>
                <a:gridCol w="1165267"/>
                <a:gridCol w="1641783"/>
              </a:tblGrid>
              <a:tr h="576064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نووي</a:t>
                      </a:r>
                    </a:p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ص       ج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مسلم</a:t>
                      </a:r>
                    </a:p>
                    <a:p>
                      <a:pPr algn="ctr" rtl="1"/>
                      <a:r>
                        <a:rPr lang="ar-SA" dirty="0" smtClean="0">
                          <a:solidFill>
                            <a:schemeClr val="tx1"/>
                          </a:solidFill>
                        </a:rPr>
                        <a:t>ص      ج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الأحاديث</a:t>
                      </a:r>
                    </a:p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 النبوية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الأبواب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أسامي المباحث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464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447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إذا ابتعت طعامًا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/>
                        <a:t>البيوع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1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solidFill>
                  <a:schemeClr val="accent1"/>
                </a:solidFill>
                <a:latin typeface="Informal Roman" panose="030604020304060B0204" pitchFamily="66" charset="0"/>
              </a:rPr>
              <a:t>3- طريقة المراجعة فيه، وكيفية الاستفادة </a:t>
            </a:r>
            <a:r>
              <a:rPr lang="ar-SA" sz="3400" b="1" dirty="0" smtClean="0">
                <a:solidFill>
                  <a:schemeClr val="accent1"/>
                </a:solidFill>
                <a:latin typeface="Informal Roman" panose="030604020304060B0204" pitchFamily="66" charset="0"/>
              </a:rPr>
              <a:t>منه: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Informal Roman" panose="030604020304060B0204" pitchFamily="66" charset="0"/>
              </a:rPr>
              <a:t>أ</a:t>
            </a:r>
            <a:r>
              <a:rPr lang="ar-SA" sz="3400" b="1" dirty="0" smtClean="0">
                <a:latin typeface="Informal Roman" panose="030604020304060B0204" pitchFamily="66" charset="0"/>
              </a:rPr>
              <a:t>- </a:t>
            </a:r>
            <a:r>
              <a:rPr lang="ar-SA" sz="3400" b="1" dirty="0">
                <a:latin typeface="Informal Roman" panose="030604020304060B0204" pitchFamily="66" charset="0"/>
              </a:rPr>
              <a:t>معرفة أول كلمة من الحديث للوصول إليه.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 smtClean="0">
                <a:latin typeface="Informal Roman" panose="030604020304060B0204" pitchFamily="66" charset="0"/>
              </a:rPr>
              <a:t>ب- </a:t>
            </a:r>
            <a:r>
              <a:rPr lang="ar-SA" sz="3400" b="1" dirty="0">
                <a:latin typeface="Informal Roman" panose="030604020304060B0204" pitchFamily="66" charset="0"/>
              </a:rPr>
              <a:t>البحث عن الحديث في مكانه حسب أول حرف منه.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 smtClean="0">
                <a:latin typeface="Informal Roman" panose="030604020304060B0204" pitchFamily="66" charset="0"/>
              </a:rPr>
              <a:t>ج- </a:t>
            </a:r>
            <a:r>
              <a:rPr lang="ar-SA" sz="3400" b="1" dirty="0">
                <a:latin typeface="Informal Roman" panose="030604020304060B0204" pitchFamily="66" charset="0"/>
              </a:rPr>
              <a:t>إذا أردت نص الحديث كاملًا فعليك بالرجوع لأرقام الأجزاء والصفحات المذكورة مع الحديث ، فيما إذا كانت تلك الطبعات موجودة عندك.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Informal Roman" panose="030604020304060B0204" pitchFamily="66" charset="0"/>
              </a:rPr>
              <a:t>د</a:t>
            </a:r>
            <a:r>
              <a:rPr lang="ar-SA" sz="3400" b="1" dirty="0" smtClean="0">
                <a:latin typeface="Informal Roman" panose="030604020304060B0204" pitchFamily="66" charset="0"/>
              </a:rPr>
              <a:t>- أما إذا كانت تلك الطبعات غير موجودة عندك فيمكن الرجوع للنص كاملًا في أي طبعة أخرى بواسطة اسم الكتاب ورقم الباب المذكورين.</a:t>
            </a:r>
            <a:endParaRPr lang="ar-SA" sz="3400" b="1" dirty="0">
              <a:latin typeface="Informal Roman" panose="030604020304060B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</a:rPr>
              <a:t>4- فهرس لأسماء الصحابة رضي الله عنهم: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- عمل المؤلف </a:t>
            </a:r>
            <a:r>
              <a:rPr lang="ar-SA" sz="3400" b="1" dirty="0" smtClean="0">
                <a:latin typeface="Traditional Arabic" pitchFamily="18" charset="-78"/>
              </a:rPr>
              <a:t>فهرسًا </a:t>
            </a:r>
            <a:r>
              <a:rPr lang="ar-SA" sz="3400" b="1" dirty="0">
                <a:latin typeface="Traditional Arabic" pitchFamily="18" charset="-78"/>
              </a:rPr>
              <a:t>لأسماء الصحابة رضي الله عنهم، المروي عنهم في صحيح البخاري، مرتبين على الحروف،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- وأشار بالأرقام إلى عدد مرويات كل منهم في «صحيح البخاري» ،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>
                <a:latin typeface="Traditional Arabic" pitchFamily="18" charset="-78"/>
              </a:rPr>
              <a:t> - ووضع هذا الفهرس في أول الكتاب.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 smtClean="0">
                <a:latin typeface="Traditional Arabic" pitchFamily="18" charset="-78"/>
              </a:rPr>
              <a:t>- لكنه </a:t>
            </a:r>
            <a:r>
              <a:rPr lang="ar-SA" sz="3400" b="1" dirty="0">
                <a:latin typeface="Traditional Arabic" pitchFamily="18" charset="-78"/>
              </a:rPr>
              <a:t>لم يعمل مثل هذا الفهرس لــ «صحيح مسلم</a:t>
            </a:r>
            <a:r>
              <a:rPr lang="ar-SA" sz="3400" b="1" dirty="0" smtClean="0">
                <a:latin typeface="Traditional Arabic" pitchFamily="18" charset="-78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1052736"/>
            <a:ext cx="83529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400" b="1" dirty="0" smtClean="0">
                <a:solidFill>
                  <a:schemeClr val="accent1"/>
                </a:solidFill>
                <a:latin typeface="Traditional Arabic" pitchFamily="18" charset="-78"/>
              </a:rPr>
              <a:t>5- مأخذ على </a:t>
            </a: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</a:rPr>
              <a:t>هذا المفتاح: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 smtClean="0">
                <a:latin typeface="Traditional Arabic" pitchFamily="18" charset="-78"/>
              </a:rPr>
              <a:t>أغفل </a:t>
            </a:r>
            <a:r>
              <a:rPr lang="ar-SA" sz="3400" b="1" dirty="0">
                <a:latin typeface="Traditional Arabic" pitchFamily="18" charset="-78"/>
              </a:rPr>
              <a:t>فهرسة الأحاديث الفعلية، ولم يتعرض لها، وهو نقص كبير فيه</a:t>
            </a:r>
            <a:r>
              <a:rPr lang="ar-SA" sz="3400" b="1" dirty="0" smtClean="0">
                <a:latin typeface="Traditional Arabic" pitchFamily="18" charset="-78"/>
              </a:rPr>
              <a:t>.</a:t>
            </a:r>
            <a:endParaRPr lang="ar-SA" sz="3400" b="1" dirty="0">
              <a:latin typeface="Traditional Arabic" pitchFamily="18" charset="-78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ar-SA" sz="3400" b="1" dirty="0" smtClean="0">
                <a:solidFill>
                  <a:schemeClr val="accent1"/>
                </a:solidFill>
                <a:latin typeface="Traditional Arabic" pitchFamily="18" charset="-78"/>
              </a:rPr>
              <a:t>6- طبعات </a:t>
            </a: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</a:rPr>
              <a:t>الكتاب:</a:t>
            </a:r>
            <a:endParaRPr lang="ar-SA" sz="3400" b="1" dirty="0">
              <a:latin typeface="Traditional Arabic" pitchFamily="18" charset="-78"/>
            </a:endParaRPr>
          </a:p>
          <a:p>
            <a:pPr marL="457200" indent="-457200" algn="just">
              <a:buFontTx/>
              <a:buChar char="-"/>
              <a:defRPr/>
            </a:pPr>
            <a:r>
              <a:rPr lang="ar-SA" sz="3400" b="1" dirty="0" smtClean="0">
                <a:latin typeface="Traditional Arabic" pitchFamily="18" charset="-78"/>
              </a:rPr>
              <a:t>طبع </a:t>
            </a:r>
            <a:r>
              <a:rPr lang="ar-SA" sz="3400" b="1" dirty="0">
                <a:latin typeface="Traditional Arabic" pitchFamily="18" charset="-78"/>
              </a:rPr>
              <a:t>الكتاب في الشركة الصحافية العثمانية بالقسطنطينية، سنة 1313هـ ، </a:t>
            </a:r>
            <a:endParaRPr lang="ar-SA" sz="3400" b="1" dirty="0" smtClean="0">
              <a:latin typeface="Traditional Arabic" pitchFamily="18" charset="-78"/>
            </a:endParaRPr>
          </a:p>
          <a:p>
            <a:pPr marL="457200" indent="-457200" algn="just">
              <a:buFontTx/>
              <a:buChar char="-"/>
              <a:defRPr/>
            </a:pPr>
            <a:r>
              <a:rPr lang="ar-SA" sz="3400" b="1" dirty="0" smtClean="0">
                <a:latin typeface="Traditional Arabic" pitchFamily="18" charset="-78"/>
              </a:rPr>
              <a:t>ثم </a:t>
            </a:r>
            <a:r>
              <a:rPr lang="ar-SA" sz="3400" b="1" dirty="0">
                <a:latin typeface="Traditional Arabic" pitchFamily="18" charset="-78"/>
              </a:rPr>
              <a:t>صورته دار الكتب العلمية في بيروت سنة (1395هـ ، 1975م</a:t>
            </a:r>
            <a:r>
              <a:rPr lang="ar-SA" sz="3400" b="1" dirty="0" smtClean="0">
                <a:latin typeface="Traditional Arabic" pitchFamily="18" charset="-78"/>
              </a:rPr>
              <a:t>).</a:t>
            </a:r>
            <a:endParaRPr lang="ar-SA" sz="34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2759968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«مفتاح الترتيب لأحاديث تاريخ الخطيب»</a:t>
            </a:r>
          </a:p>
          <a:p>
            <a:pPr marL="742950" indent="-742950" algn="justLow">
              <a:defRPr/>
            </a:pPr>
            <a:r>
              <a:rPr lang="ar-SA" sz="3400" b="1" dirty="0">
                <a:solidFill>
                  <a:schemeClr val="accent1"/>
                </a:solidFill>
                <a:ea typeface="Times New Roman" pitchFamily="18" charset="0"/>
              </a:rPr>
              <a:t>1- مؤلفه: </a:t>
            </a:r>
          </a:p>
          <a:p>
            <a:pPr marL="742950" indent="-742950" algn="justLow">
              <a:defRPr/>
            </a:pPr>
            <a:r>
              <a:rPr lang="ar-SA" sz="3400" b="1" dirty="0" smtClean="0">
                <a:ea typeface="Times New Roman" pitchFamily="18" charset="0"/>
              </a:rPr>
              <a:t>أحمد </a:t>
            </a:r>
            <a:r>
              <a:rPr lang="ar-SA" sz="3400" b="1" dirty="0">
                <a:ea typeface="Times New Roman" pitchFamily="18" charset="0"/>
              </a:rPr>
              <a:t>بن </a:t>
            </a:r>
            <a:r>
              <a:rPr lang="ar-SA" sz="3400" b="1" dirty="0" smtClean="0">
                <a:ea typeface="Times New Roman" pitchFamily="18" charset="0"/>
              </a:rPr>
              <a:t>محمد بن الصديق ، </a:t>
            </a:r>
            <a:r>
              <a:rPr lang="ar-SA" sz="3400" b="1" dirty="0" err="1" smtClean="0">
                <a:ea typeface="Times New Roman" pitchFamily="18" charset="0"/>
              </a:rPr>
              <a:t>الغماري</a:t>
            </a:r>
            <a:r>
              <a:rPr lang="ar-SA" sz="3400" b="1" dirty="0" smtClean="0">
                <a:ea typeface="Times New Roman" pitchFamily="18" charset="0"/>
              </a:rPr>
              <a:t> ، المغربي</a:t>
            </a:r>
            <a:r>
              <a:rPr lang="ar-SA" sz="3400" b="1" dirty="0">
                <a:ea typeface="Times New Roman" pitchFamily="18" charset="0"/>
              </a:rPr>
              <a:t>.</a:t>
            </a:r>
          </a:p>
          <a:p>
            <a:pPr marL="742950" indent="-742950" algn="justLow">
              <a:buNone/>
              <a:defRPr/>
            </a:pPr>
            <a:r>
              <a:rPr lang="ar-SA" sz="3400" b="1" dirty="0">
                <a:solidFill>
                  <a:schemeClr val="accent1"/>
                </a:solidFill>
                <a:ea typeface="Times New Roman" pitchFamily="18" charset="0"/>
              </a:rPr>
              <a:t>2- وصفه وطريقة تصنيفه:</a:t>
            </a:r>
          </a:p>
          <a:p>
            <a:pPr marL="742950" indent="-742950" algn="justLow">
              <a:buNone/>
              <a:defRPr/>
            </a:pPr>
            <a:r>
              <a:rPr lang="ar-SA" sz="3400" b="1" dirty="0" smtClean="0">
                <a:ea typeface="Times New Roman" pitchFamily="18" charset="0"/>
              </a:rPr>
              <a:t>      فهرس المؤلف - في حوالي 90 صفحة – جميع الأحاديث </a:t>
            </a:r>
            <a:r>
              <a:rPr lang="ar-SA" sz="3400" b="1" dirty="0">
                <a:ea typeface="Times New Roman" pitchFamily="18" charset="0"/>
              </a:rPr>
              <a:t>الواردة </a:t>
            </a:r>
            <a:r>
              <a:rPr lang="ar-SA" sz="3400" b="1" dirty="0" smtClean="0">
                <a:ea typeface="Times New Roman" pitchFamily="18" charset="0"/>
              </a:rPr>
              <a:t>في كتاب : «تاريخ بغداد» للخطيب - وتبلغ عدد صفحاته حوالي 7000 صفحة - .</a:t>
            </a:r>
            <a:endParaRPr lang="ar-SA" sz="3400" b="1" dirty="0">
              <a:ea typeface="Times New Roman" pitchFamily="18" charset="0"/>
            </a:endParaRPr>
          </a:p>
          <a:p>
            <a:pPr algn="justLow">
              <a:defRPr/>
            </a:pPr>
            <a:r>
              <a:rPr lang="ar-SA" sz="3400" b="1" dirty="0" smtClean="0">
                <a:solidFill>
                  <a:schemeClr val="accent1"/>
                </a:solidFill>
                <a:ea typeface="Times New Roman"/>
              </a:rPr>
              <a:t>3- أهمية </a:t>
            </a:r>
            <a:r>
              <a:rPr lang="ar-SA" sz="3400" b="1" dirty="0">
                <a:solidFill>
                  <a:schemeClr val="accent1"/>
                </a:solidFill>
                <a:ea typeface="Times New Roman"/>
              </a:rPr>
              <a:t>هذا </a:t>
            </a:r>
            <a:r>
              <a:rPr lang="ar-SA" sz="3400" b="1" dirty="0" smtClean="0">
                <a:solidFill>
                  <a:schemeClr val="accent1"/>
                </a:solidFill>
                <a:ea typeface="Times New Roman"/>
              </a:rPr>
              <a:t>الفهرس: </a:t>
            </a:r>
          </a:p>
          <a:p>
            <a:pPr algn="justLow">
              <a:defRPr/>
            </a:pPr>
            <a:r>
              <a:rPr lang="ar-SA" sz="3400" b="1" dirty="0" smtClean="0">
                <a:ea typeface="Times New Roman"/>
              </a:rPr>
              <a:t>- تظهر </a:t>
            </a:r>
            <a:r>
              <a:rPr lang="ar-SA" sz="3400" b="1" dirty="0">
                <a:ea typeface="Times New Roman"/>
              </a:rPr>
              <a:t>أهمية هذا الفهرس في </a:t>
            </a:r>
            <a:r>
              <a:rPr lang="ar-SA" sz="3400" b="1" dirty="0" smtClean="0">
                <a:ea typeface="Times New Roman"/>
              </a:rPr>
              <a:t>ناحيتين ، هما:</a:t>
            </a:r>
            <a:endParaRPr lang="ar-SA" sz="34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1052735"/>
            <a:ext cx="835292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buNone/>
              <a:defRPr/>
            </a:pPr>
            <a:r>
              <a:rPr lang="ar-SA" sz="3400" b="1" dirty="0" smtClean="0">
                <a:ea typeface="Times New Roman"/>
              </a:rPr>
              <a:t>أ-  أن </a:t>
            </a:r>
            <a:r>
              <a:rPr lang="ar-SA" sz="3400" b="1" dirty="0">
                <a:ea typeface="Times New Roman"/>
              </a:rPr>
              <a:t>الخطيب البغدادي يروي أحاديث كثيرة في </a:t>
            </a:r>
            <a:r>
              <a:rPr lang="ar-SA" sz="3400" b="1" dirty="0" smtClean="0">
                <a:ea typeface="Times New Roman"/>
              </a:rPr>
              <a:t>«تاريخه» هذا ، وبعضها غير مروي في مصادر السنة المشهورة.</a:t>
            </a:r>
            <a:endParaRPr lang="ar-SA" sz="3400" b="1" dirty="0">
              <a:ea typeface="Times New Roman"/>
            </a:endParaRP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ea typeface="Times New Roman"/>
              </a:rPr>
              <a:t>ب-  لم </a:t>
            </a:r>
            <a:r>
              <a:rPr lang="ar-SA" sz="3400" b="1" dirty="0">
                <a:ea typeface="Times New Roman"/>
              </a:rPr>
              <a:t>يلتزم الخطيب في </a:t>
            </a:r>
            <a:r>
              <a:rPr lang="ar-SA" sz="3400" b="1" dirty="0" smtClean="0">
                <a:ea typeface="Times New Roman"/>
              </a:rPr>
              <a:t>ذكر هذه الأحاديث </a:t>
            </a:r>
            <a:r>
              <a:rPr lang="ar-SA" sz="3400" b="1" dirty="0">
                <a:ea typeface="Times New Roman"/>
              </a:rPr>
              <a:t>أي </a:t>
            </a:r>
            <a:r>
              <a:rPr lang="ar-SA" sz="3400" b="1" dirty="0" smtClean="0">
                <a:ea typeface="Times New Roman"/>
              </a:rPr>
              <a:t>ترتيب ؛ لأنه أوردها ضمن التراجم ، التي هي موضوع الكتاب.</a:t>
            </a: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ea typeface="Times New Roman"/>
              </a:rPr>
              <a:t>      فيكشف </a:t>
            </a:r>
            <a:r>
              <a:rPr lang="ar-SA" sz="3400" b="1" dirty="0">
                <a:ea typeface="Times New Roman"/>
              </a:rPr>
              <a:t>هذا الفهرس </a:t>
            </a:r>
            <a:r>
              <a:rPr lang="ar-SA" sz="3400" b="1" dirty="0" smtClean="0">
                <a:ea typeface="Times New Roman"/>
              </a:rPr>
              <a:t>عن تلك الأحاديث.</a:t>
            </a:r>
            <a:endParaRPr lang="ar-SA" sz="34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533056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  <a:defRPr/>
            </a:pPr>
            <a:r>
              <a:rPr lang="ar-SA" sz="34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4- </a:t>
            </a: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طريقة تصنيفه </a:t>
            </a:r>
            <a:r>
              <a:rPr lang="ar-SA" sz="34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للفهرس: </a:t>
            </a: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أ- قسم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الأحاديث المفهرسة إلى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قسمين : القولية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والفعلية. </a:t>
            </a:r>
            <a:endParaRPr lang="ar-SA" sz="3400" b="1" dirty="0"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ب-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رتب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الأحاديث القولية على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أحرف المعجم.</a:t>
            </a: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ج-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رتب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الأحاديث الفعلية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على أسماء الصحابة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- رضي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الله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عنهم - ،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    ورتب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أسماء الصحابة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على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أحرف المعجم بما فيها الكنى.</a:t>
            </a: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د- لم يفرد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أسماء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الصحابيات بفصل خاص ، بل أدخل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أسماء الصحابيات مع أسماء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الصحابة -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رضي الله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عنهم - ،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مرتبة على أحرف المعجم.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 </a:t>
            </a:r>
            <a:endParaRPr lang="ar-SA" sz="3400" b="1" dirty="0">
              <a:latin typeface="Traditional Arabic" pitchFamily="18" charset="-7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2279504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65651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هـ- إذا كرر الخطيب الحديث ، وذكره في موضع بغير اللفظ المتداول المعروف ، فإن المؤلف يكرره حسب اللفظ الذي أورده به ، ثم يعيده بلفظه المشهور حسب الحرف الأول منه.</a:t>
            </a: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وفي هذا فوائد مهمة للباحث الذي يرجع إلى الكتاب.</a:t>
            </a: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5- عدد </a:t>
            </a: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أحاديثه: </a:t>
            </a:r>
            <a:endParaRPr lang="ar-SA" sz="3400" b="1" dirty="0" smtClean="0">
              <a:solidFill>
                <a:schemeClr val="accent1"/>
              </a:solidFill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بلغت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(4500) حديثاً.</a:t>
            </a:r>
          </a:p>
          <a:p>
            <a:pPr marL="742950" indent="-742950"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 </a:t>
            </a:r>
          </a:p>
          <a:p>
            <a:pPr marL="742950" indent="-742950" algn="just">
              <a:defRPr/>
            </a:pPr>
            <a:endParaRPr lang="ar-SA" sz="3400" b="1" dirty="0">
              <a:latin typeface="Traditional Arabic" pitchFamily="18" charset="-7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91649594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«البغية في ترتيب أحاديث الحلية»</a:t>
            </a:r>
          </a:p>
          <a:p>
            <a:pPr marL="742950" indent="-742950" algn="just">
              <a:defRPr/>
            </a:pPr>
            <a:r>
              <a:rPr lang="ar-SA" sz="36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 algn="just">
              <a:defRPr/>
            </a:pPr>
            <a:r>
              <a:rPr lang="ar-SA" sz="3600" b="1" dirty="0">
                <a:ea typeface="Times New Roman" pitchFamily="18" charset="0"/>
              </a:rPr>
              <a:t>عبد العزيز بن محمد بن الصديق ، </a:t>
            </a:r>
            <a:r>
              <a:rPr lang="ar-SA" sz="3600" b="1" dirty="0" err="1">
                <a:ea typeface="Times New Roman" pitchFamily="18" charset="0"/>
              </a:rPr>
              <a:t>الغماري</a:t>
            </a:r>
            <a:r>
              <a:rPr lang="ar-SA" sz="3600" b="1" dirty="0">
                <a:ea typeface="Times New Roman" pitchFamily="18" charset="0"/>
              </a:rPr>
              <a:t> ، المغربي.</a:t>
            </a:r>
          </a:p>
          <a:p>
            <a:pPr marL="742950" indent="-742950" algn="just">
              <a:defRPr/>
            </a:pPr>
            <a:r>
              <a:rPr lang="ar-SA" sz="3600" b="1" dirty="0">
                <a:solidFill>
                  <a:schemeClr val="accent1"/>
                </a:solidFill>
                <a:latin typeface="Traditional Arabic" pitchFamily="18" charset="-78"/>
              </a:rPr>
              <a:t>2- وصفه:</a:t>
            </a:r>
          </a:p>
          <a:p>
            <a:pPr marL="742950" indent="-742950" algn="just">
              <a:defRPr/>
            </a:pPr>
            <a:r>
              <a:rPr lang="ar-SA" sz="3600" b="1" dirty="0">
                <a:latin typeface="Traditional Arabic" pitchFamily="18" charset="-78"/>
              </a:rPr>
              <a:t>      هو فهرس للأحاديث الواردة في كتاب: «حلية الأولياء وطبقات الأصفياء» ، لأبي نعيم الأصبهاني، (ت430هـ).</a:t>
            </a:r>
          </a:p>
          <a:p>
            <a:pPr marL="742950" indent="-742950" algn="just">
              <a:defRPr/>
            </a:pPr>
            <a:r>
              <a:rPr lang="ar-SA" sz="3600" b="1" dirty="0">
                <a:latin typeface="Traditional Arabic" pitchFamily="18" charset="-78"/>
              </a:rPr>
              <a:t>       وهو مشابه تمامًا لكتاب: «مفتاح الترتيب» السابق ، إلا في أشياء يسيرة.</a:t>
            </a: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  <a:defRPr/>
            </a:pP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3- طريقة تصنيفه المؤلف للفهرس: 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أ- قسم الأحاديث المفهرسة إلى قسمين : القولية والفعلية. 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ب- رتب الأحاديث القولية على أحرف المعجم.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ج- رتب الأحاديث الفعلية على أسماء الصحابة - رضي الله عنهم - ..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     ورتب أسماء الصحابة على أحرف 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المعجم.</a:t>
            </a:r>
            <a:endParaRPr lang="ar-SA" sz="3400" b="1" dirty="0"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د- لم يفرد أسماء الصحابيات بفصل خاص ، بل أدخل أسماء الصحابيات مع أسماء الصحابة - رضي الله عنهم - ، مرتبة على أحرف المعجم.  </a:t>
            </a:r>
          </a:p>
          <a:p>
            <a:pPr marL="742950" indent="-742950" algn="just">
              <a:defRPr/>
            </a:pPr>
            <a:r>
              <a:rPr lang="ar-SA" sz="3400" b="1" dirty="0">
                <a:solidFill>
                  <a:srgbClr val="7030A0"/>
                </a:solidFill>
                <a:latin typeface="Traditional Arabic" pitchFamily="18" charset="-78"/>
                <a:sym typeface="Wingdings" pitchFamily="2" charset="2"/>
              </a:rPr>
              <a:t>هـ - أفرد الكنى بالذكر مرتبة على أحرف المعجم. </a:t>
            </a: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08720"/>
            <a:ext cx="835292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و- أفرد فهرسة مراسيل التابعين، مرتبًا الأسماء والكنى معًا على أحرف المعجم.</a:t>
            </a:r>
          </a:p>
          <a:p>
            <a:pPr algn="just">
              <a:defRPr/>
            </a:pP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</a:rPr>
              <a:t>4- عدد أحاديثه: 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يقارب (5000) آلاف حديث. </a:t>
            </a:r>
          </a:p>
        </p:txBody>
      </p:sp>
    </p:spTree>
    <p:extLst>
      <p:ext uri="{BB962C8B-B14F-4D97-AF65-F5344CB8AC3E}">
        <p14:creationId xmlns:p14="http://schemas.microsoft.com/office/powerpoint/2010/main" val="1161427121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92696"/>
            <a:ext cx="835292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فهرس لأحاديث صحيح مسلم القولية</a:t>
            </a:r>
          </a:p>
          <a:p>
            <a:pPr>
              <a:defRPr/>
            </a:pPr>
            <a:r>
              <a:rPr lang="ar-SA" sz="40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>
              <a:defRPr/>
            </a:pPr>
            <a:r>
              <a:rPr lang="ar-SA" sz="3600" b="1" dirty="0">
                <a:latin typeface="Traditional Arabic" pitchFamily="18" charset="-78"/>
              </a:rPr>
              <a:t>الأستاذ محمد فؤاد عبد الباقي.</a:t>
            </a:r>
          </a:p>
          <a:p>
            <a:pPr algn="just">
              <a:defRPr/>
            </a:pPr>
            <a:r>
              <a:rPr lang="ar-SA" sz="3600" b="1" dirty="0">
                <a:latin typeface="Traditional Arabic" pitchFamily="18" charset="-78"/>
              </a:rPr>
              <a:t> وقد وضع هذا الفهرس مع خمسة فهارس أخرى لـــ: «صحيح مسلم» ، وهي:</a:t>
            </a:r>
          </a:p>
          <a:p>
            <a:pPr algn="just">
              <a:defRPr/>
            </a:pPr>
            <a:r>
              <a:rPr lang="ar-SA" sz="3600" b="1" dirty="0">
                <a:latin typeface="Traditional Arabic" pitchFamily="18" charset="-78"/>
              </a:rPr>
              <a:t>1- فهرس الموضوعات حسب ترتيبها في الكتاب.</a:t>
            </a:r>
          </a:p>
          <a:p>
            <a:pPr algn="just">
              <a:defRPr/>
            </a:pPr>
            <a:r>
              <a:rPr lang="ar-SA" sz="3600" b="1" dirty="0">
                <a:latin typeface="Traditional Arabic" pitchFamily="18" charset="-78"/>
              </a:rPr>
              <a:t>2- الرقم المسلسل لجميع الأحاديث من غير المكرر.</a:t>
            </a:r>
          </a:p>
          <a:p>
            <a:pPr algn="just">
              <a:defRPr/>
            </a:pPr>
            <a:r>
              <a:rPr lang="ar-SA" sz="3600" b="1" dirty="0">
                <a:latin typeface="Traditional Arabic" pitchFamily="18" charset="-78"/>
              </a:rPr>
              <a:t>3- بيان الأحاديث التي أخرجها مسلم في أكثر من موضع</a:t>
            </a:r>
            <a:r>
              <a:rPr lang="ar-SA" sz="3600" b="1" dirty="0" smtClean="0">
                <a:latin typeface="Traditional Arabic" pitchFamily="18" charset="-78"/>
              </a:rPr>
              <a:t>.</a:t>
            </a:r>
            <a:endParaRPr lang="ar-SA" sz="36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7769778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9183" y="836712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buNone/>
              <a:defRPr/>
            </a:pP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4- </a:t>
            </a: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معجم ألف بائي بأسماء الصحابة رضي الله عنهم ، وبيان أحاديث كل منهم.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5- بيان الأحاديث القولية مرتبة ترتيباً هجائيًّا حسب أوائلها.</a:t>
            </a:r>
          </a:p>
          <a:p>
            <a:pPr marL="742950" indent="-742950" algn="just">
              <a:buNone/>
              <a:defRPr/>
            </a:pPr>
            <a:r>
              <a:rPr lang="ar-SA" sz="3400" b="1" dirty="0">
                <a:latin typeface="Traditional Arabic" pitchFamily="18" charset="-78"/>
                <a:sym typeface="Wingdings" pitchFamily="2" charset="2"/>
              </a:rPr>
              <a:t>6- معجم الألفاظ ، وبخاصة الغريب منها</a:t>
            </a:r>
            <a:r>
              <a:rPr lang="ar-SA" sz="3400" b="1" dirty="0" smtClean="0">
                <a:latin typeface="Traditional Arabic" pitchFamily="18" charset="-78"/>
                <a:sym typeface="Wingdings" pitchFamily="2" charset="2"/>
              </a:rPr>
              <a:t>.</a:t>
            </a:r>
          </a:p>
          <a:p>
            <a:pPr marL="742950" indent="-742950" algn="just">
              <a:defRPr/>
            </a:pP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  <a:sym typeface="Wingdings" pitchFamily="2" charset="2"/>
              </a:rPr>
              <a:t>2- وصفه، وكيفية ترتيبه: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أ- رتب أطراف الأحاديث القولية على ترتيب أحرف المعجم.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ب- ثم ذكر رقم الصفحة التي فيها ذلك الحديث.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ج- اعتمد الطبعة التي حققها بنفسه</a:t>
            </a:r>
            <a:r>
              <a:rPr lang="ar-SA" sz="3400" b="1" dirty="0" smtClean="0">
                <a:latin typeface="Traditional Arabic" pitchFamily="18" charset="-78"/>
              </a:rPr>
              <a:t>.</a:t>
            </a:r>
            <a:endParaRPr lang="ar-SA" sz="34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3450486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7726" y="836712"/>
            <a:ext cx="835292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د- استغرق الفهرس (88) صفحة من الجزء الخامس لصحيح مسلم المخصص للفهارس الستة المذكورة سابقًا</a:t>
            </a:r>
            <a:r>
              <a:rPr lang="ar-SA" sz="3400" b="1" dirty="0" smtClean="0">
                <a:latin typeface="Traditional Arabic" pitchFamily="18" charset="-78"/>
              </a:rPr>
              <a:t>.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و- أفرد فهرسة مراسيل التابعين، مرتبًا الأسماء والكنى معًا على أحرف </a:t>
            </a:r>
            <a:r>
              <a:rPr lang="ar-SA" sz="3400" b="1">
                <a:latin typeface="Traditional Arabic" pitchFamily="18" charset="-78"/>
              </a:rPr>
              <a:t>المعجم</a:t>
            </a:r>
            <a:r>
              <a:rPr lang="ar-SA" sz="3400" b="1" smtClean="0">
                <a:latin typeface="Traditional Arabic" pitchFamily="18" charset="-78"/>
              </a:rPr>
              <a:t>.</a:t>
            </a:r>
            <a:endParaRPr lang="ar-SA" sz="34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918089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7726" y="65958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5- مفتاح «الموطأ»</a:t>
            </a:r>
          </a:p>
          <a:p>
            <a:pPr marL="742950" indent="-742950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</a:p>
          <a:p>
            <a:pPr marL="742950" indent="-742950">
              <a:defRPr/>
            </a:pPr>
            <a:r>
              <a:rPr lang="ar-SA" sz="3200" b="1" dirty="0">
                <a:latin typeface="Traditional Arabic" pitchFamily="18" charset="-78"/>
              </a:rPr>
              <a:t>الأستاذ محمد فؤاد عبد الباقي.</a:t>
            </a:r>
          </a:p>
          <a:p>
            <a:pPr marL="742950" indent="-742950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2- وصفه: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</a:rPr>
              <a:t>- هو فهرس رتب فيه أطراف الأحاديث القولية على ترتيب أحرف المعجم.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</a:rPr>
              <a:t>- ثم ذكر رقم الصفحة التي فيها ذلك الحديث.</a:t>
            </a:r>
          </a:p>
          <a:p>
            <a:pPr algn="just"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- اعتمد المؤلف الطبعة التي حققها نفسه.</a:t>
            </a:r>
          </a:p>
          <a:p>
            <a:pPr marL="742950" indent="-742950" algn="just"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3- عدد أحاديثه:</a:t>
            </a:r>
          </a:p>
          <a:p>
            <a:pPr marL="742950" indent="-742950" algn="just"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- عدد الأحاديث كلها في «الموطأ» : (1812) حديثًا.</a:t>
            </a:r>
          </a:p>
          <a:p>
            <a:pPr marL="742950" indent="-742950" algn="just"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- وعدد الأحاديث القولية التي فهرسها في هذا المفتاح هي (827) حديثًا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33741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7726" y="836712"/>
            <a:ext cx="835292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د- استغرق الفهرس (88) صفحة من الجزء الخامس لصحيح مسلم المخصص للفهارس الستة المذكورة سابقًا</a:t>
            </a:r>
            <a:r>
              <a:rPr lang="ar-SA" sz="3400" b="1" dirty="0" smtClean="0">
                <a:latin typeface="Traditional Arabic" pitchFamily="18" charset="-78"/>
              </a:rPr>
              <a:t>.</a:t>
            </a:r>
          </a:p>
          <a:p>
            <a:pPr algn="just">
              <a:defRPr/>
            </a:pPr>
            <a:r>
              <a:rPr lang="ar-SA" sz="3400" b="1" dirty="0" smtClean="0">
                <a:solidFill>
                  <a:schemeClr val="accent1"/>
                </a:solidFill>
                <a:latin typeface="Traditional Arabic" pitchFamily="18" charset="-78"/>
              </a:rPr>
              <a:t>4- </a:t>
            </a:r>
            <a:r>
              <a:rPr lang="ar-SA" sz="3400" b="1" dirty="0">
                <a:solidFill>
                  <a:schemeClr val="accent1"/>
                </a:solidFill>
                <a:latin typeface="Traditional Arabic" pitchFamily="18" charset="-78"/>
              </a:rPr>
              <a:t>عدد أحاديثه: </a:t>
            </a:r>
          </a:p>
          <a:p>
            <a:pPr algn="just">
              <a:defRPr/>
            </a:pPr>
            <a:r>
              <a:rPr lang="ar-SA" sz="3400" b="1" dirty="0">
                <a:latin typeface="Traditional Arabic" pitchFamily="18" charset="-78"/>
              </a:rPr>
              <a:t>يقارب (5000) آلاف حديث. </a:t>
            </a:r>
          </a:p>
        </p:txBody>
      </p:sp>
    </p:spTree>
    <p:extLst>
      <p:ext uri="{BB962C8B-B14F-4D97-AF65-F5344CB8AC3E}">
        <p14:creationId xmlns:p14="http://schemas.microsoft.com/office/powerpoint/2010/main" val="2059951984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755576" y="672939"/>
            <a:ext cx="7848600" cy="5475287"/>
          </a:xfrm>
        </p:spPr>
        <p:txBody>
          <a:bodyPr>
            <a:normAutofit fontScale="47500" lnSpcReduction="20000"/>
          </a:bodyPr>
          <a:lstStyle/>
          <a:p>
            <a:pPr marL="742950" indent="-742950" algn="ctr" eaLnBrk="1" hangingPunct="1">
              <a:buFont typeface="Wingdings" pitchFamily="2" charset="2"/>
              <a:buNone/>
              <a:defRPr/>
            </a:pPr>
            <a:r>
              <a:rPr lang="ar-SA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5- مفتاح </a:t>
            </a:r>
            <a:r>
              <a:rPr lang="ar-SA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«الموطأ»</a:t>
            </a:r>
            <a:endParaRPr lang="ar-SA" sz="7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  <a:endParaRPr lang="ar-SA" sz="6300" b="1" dirty="0" smtClean="0">
              <a:solidFill>
                <a:schemeClr val="accent1"/>
              </a:solidFill>
              <a:latin typeface="Traditional Arabic" pitchFamily="18" charset="-78"/>
            </a:endParaRPr>
          </a:p>
          <a:p>
            <a:pPr marL="742950" indent="-742950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الأستاذ محمد </a:t>
            </a:r>
            <a:r>
              <a:rPr lang="ar-SA" sz="6300" b="1" dirty="0" smtClean="0">
                <a:latin typeface="Traditional Arabic" pitchFamily="18" charset="-78"/>
              </a:rPr>
              <a:t>فؤاد عبد الباقي.</a:t>
            </a:r>
          </a:p>
          <a:p>
            <a:pPr marL="742950" indent="-742950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solidFill>
                  <a:schemeClr val="accent1"/>
                </a:solidFill>
                <a:latin typeface="Traditional Arabic" pitchFamily="18" charset="-78"/>
              </a:rPr>
              <a:t>2- وصفه: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- هو فهرس رتب فيه أطراف الأحاديث </a:t>
            </a:r>
            <a:r>
              <a:rPr lang="ar-SA" sz="6300" b="1" dirty="0" err="1" smtClean="0">
                <a:latin typeface="Traditional Arabic" pitchFamily="18" charset="-78"/>
              </a:rPr>
              <a:t>القولية</a:t>
            </a:r>
            <a:r>
              <a:rPr lang="ar-SA" sz="6300" b="1" dirty="0" smtClean="0">
                <a:latin typeface="Traditional Arabic" pitchFamily="18" charset="-78"/>
              </a:rPr>
              <a:t> على ترتيب أحرف المعجم.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- ثم ذكر رقم الصفحة التي فيها ذلك الحديث.</a:t>
            </a:r>
          </a:p>
          <a:p>
            <a:pPr algn="just">
              <a:buNone/>
              <a:defRPr/>
            </a:pPr>
            <a:r>
              <a:rPr lang="ar-SA" sz="6300" b="1" dirty="0" smtClean="0">
                <a:latin typeface="Traditional Arabic" pitchFamily="18" charset="-78"/>
              </a:rPr>
              <a:t>- </a:t>
            </a:r>
            <a:r>
              <a:rPr lang="ar-SA" sz="6300" b="1" dirty="0" smtClean="0">
                <a:latin typeface="Traditional Arabic" pitchFamily="18" charset="-78"/>
              </a:rPr>
              <a:t>اعتمد</a:t>
            </a:r>
            <a:r>
              <a:rPr lang="ar-SA" sz="6300" b="1" dirty="0">
                <a:latin typeface="Traditional Arabic" pitchFamily="18" charset="-78"/>
              </a:rPr>
              <a:t> المؤلف</a:t>
            </a:r>
            <a:r>
              <a:rPr lang="ar-SA" sz="6300" b="1" dirty="0" smtClean="0">
                <a:latin typeface="Traditional Arabic" pitchFamily="18" charset="-78"/>
              </a:rPr>
              <a:t> </a:t>
            </a:r>
            <a:r>
              <a:rPr lang="ar-SA" sz="6300" b="1" dirty="0" smtClean="0">
                <a:latin typeface="Traditional Arabic" pitchFamily="18" charset="-78"/>
              </a:rPr>
              <a:t>الطبعة التي حققها </a:t>
            </a:r>
            <a:r>
              <a:rPr lang="ar-SA" sz="6300" b="1" dirty="0" smtClean="0">
                <a:latin typeface="Traditional Arabic" pitchFamily="18" charset="-78"/>
              </a:rPr>
              <a:t>نفسه</a:t>
            </a:r>
            <a:r>
              <a:rPr lang="ar-SA" sz="6300" b="1" dirty="0" smtClean="0">
                <a:latin typeface="Traditional Arabic" pitchFamily="18" charset="-78"/>
              </a:rPr>
              <a:t>.</a:t>
            </a:r>
          </a:p>
          <a:p>
            <a:pPr marL="742950" indent="-742950" algn="just">
              <a:buNone/>
              <a:defRPr/>
            </a:pPr>
            <a:r>
              <a:rPr lang="ar-SA" sz="6300" b="1" dirty="0">
                <a:solidFill>
                  <a:schemeClr val="accent1"/>
                </a:solidFill>
                <a:latin typeface="Traditional Arabic" pitchFamily="18" charset="-78"/>
              </a:rPr>
              <a:t>3- عدد أحاديثه:</a:t>
            </a:r>
          </a:p>
          <a:p>
            <a:pPr marL="742950" indent="-742950" algn="just">
              <a:buNone/>
              <a:defRPr/>
            </a:pPr>
            <a:r>
              <a:rPr lang="ar-SA" sz="6300" b="1" dirty="0">
                <a:latin typeface="Traditional Arabic" pitchFamily="18" charset="-78"/>
              </a:rPr>
              <a:t>- عدد الأحاديث كلها في </a:t>
            </a:r>
            <a:r>
              <a:rPr lang="ar-SA" sz="6300" b="1" dirty="0" smtClean="0">
                <a:latin typeface="Traditional Arabic" pitchFamily="18" charset="-78"/>
              </a:rPr>
              <a:t>«الموطأ» : </a:t>
            </a:r>
            <a:r>
              <a:rPr lang="ar-SA" sz="6300" b="1" dirty="0">
                <a:latin typeface="Traditional Arabic" pitchFamily="18" charset="-78"/>
              </a:rPr>
              <a:t>(1812) حديثًا.</a:t>
            </a:r>
          </a:p>
          <a:p>
            <a:pPr marL="742950" indent="-742950" algn="just">
              <a:buNone/>
              <a:defRPr/>
            </a:pPr>
            <a:r>
              <a:rPr lang="ar-SA" sz="6300" b="1" dirty="0">
                <a:latin typeface="Traditional Arabic" pitchFamily="18" charset="-78"/>
              </a:rPr>
              <a:t>- وعدد الأحاديث القولية التي فهرسها في هذا المفتاح هي (827) حديثًا.</a:t>
            </a:r>
          </a:p>
          <a:p>
            <a:pPr marL="742950" indent="-742950" eaLnBrk="1" hangingPunct="1">
              <a:buFont typeface="Wingdings" pitchFamily="2" charset="2"/>
              <a:buNone/>
              <a:defRPr/>
            </a:pPr>
            <a:endParaRPr lang="ar-SA" sz="4000" b="1" dirty="0" smtClean="0">
              <a:latin typeface="Traditional Arabic" pitchFamily="18" charset="-78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ar-SA" sz="4000" b="1" dirty="0" smtClean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216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464024" y="655522"/>
            <a:ext cx="8243248" cy="5869822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6- مفتاح </a:t>
            </a: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«سنن </a:t>
            </a: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ابن </a:t>
            </a:r>
            <a:r>
              <a:rPr lang="ar-SA" sz="3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ماجه»</a:t>
            </a:r>
            <a:endParaRPr lang="ar-SA" sz="3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solidFill>
                  <a:schemeClr val="accent1"/>
                </a:solidFill>
                <a:latin typeface="Traditional Arabic" pitchFamily="18" charset="-78"/>
              </a:rPr>
              <a:t>1- مؤلفه: </a:t>
            </a:r>
            <a:endParaRPr lang="ar-SA" sz="3800" b="1" dirty="0" smtClean="0">
              <a:solidFill>
                <a:schemeClr val="accent1"/>
              </a:solidFill>
              <a:latin typeface="Traditional Arabic" pitchFamily="18" charset="-78"/>
            </a:endParaRPr>
          </a:p>
          <a:p>
            <a:pPr marL="742950" indent="-742950">
              <a:buNone/>
              <a:defRPr/>
            </a:pPr>
            <a:r>
              <a:rPr lang="ar-SA" sz="3800" b="1" dirty="0">
                <a:latin typeface="Traditional Arabic" pitchFamily="18" charset="-78"/>
              </a:rPr>
              <a:t>الأستاذ محمد فؤاد عبد الباقي.</a:t>
            </a:r>
          </a:p>
          <a:p>
            <a:pPr marL="742950" indent="-742950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solidFill>
                  <a:schemeClr val="accent1"/>
                </a:solidFill>
                <a:latin typeface="Traditional Arabic" pitchFamily="18" charset="-78"/>
              </a:rPr>
              <a:t>2- </a:t>
            </a:r>
            <a:r>
              <a:rPr lang="ar-SA" sz="3800" b="1" dirty="0" smtClean="0">
                <a:solidFill>
                  <a:schemeClr val="accent1"/>
                </a:solidFill>
                <a:latin typeface="Traditional Arabic" pitchFamily="18" charset="-78"/>
              </a:rPr>
              <a:t>وصفه: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latin typeface="Traditional Arabic" pitchFamily="18" charset="-78"/>
              </a:rPr>
              <a:t>- هو فهرس رتب فيه أطراف الأحاديث القولية </a:t>
            </a:r>
            <a:r>
              <a:rPr lang="ar-SA" sz="3800" b="1" dirty="0" smtClean="0">
                <a:latin typeface="Traditional Arabic" pitchFamily="18" charset="-78"/>
              </a:rPr>
              <a:t>في: «سنن ابن ماجه» ، على </a:t>
            </a:r>
            <a:r>
              <a:rPr lang="ar-SA" sz="3800" b="1" dirty="0" smtClean="0">
                <a:latin typeface="Traditional Arabic" pitchFamily="18" charset="-78"/>
              </a:rPr>
              <a:t>ترتيب أحرف المعجم.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ar-SA" sz="3800" b="1" dirty="0" smtClean="0">
                <a:latin typeface="Traditional Arabic" pitchFamily="18" charset="-78"/>
              </a:rPr>
              <a:t>- ثم ذكر رقم الصفحة التي فيها ذلك الحديث.</a:t>
            </a:r>
          </a:p>
          <a:p>
            <a:pPr algn="just">
              <a:buNone/>
              <a:defRPr/>
            </a:pPr>
            <a:r>
              <a:rPr lang="ar-SA" sz="3800" b="1" dirty="0" smtClean="0">
                <a:latin typeface="Traditional Arabic" pitchFamily="18" charset="-78"/>
              </a:rPr>
              <a:t>- </a:t>
            </a:r>
            <a:r>
              <a:rPr lang="ar-SA" sz="3800" b="1" dirty="0" smtClean="0">
                <a:latin typeface="Traditional Arabic" pitchFamily="18" charset="-78"/>
              </a:rPr>
              <a:t>وقد اعتمد</a:t>
            </a:r>
            <a:r>
              <a:rPr lang="ar-SA" sz="3800" b="1" dirty="0">
                <a:latin typeface="Traditional Arabic" pitchFamily="18" charset="-78"/>
              </a:rPr>
              <a:t> المؤلف</a:t>
            </a:r>
            <a:r>
              <a:rPr lang="ar-SA" sz="3800" b="1" dirty="0" smtClean="0">
                <a:latin typeface="Traditional Arabic" pitchFamily="18" charset="-78"/>
              </a:rPr>
              <a:t> </a:t>
            </a:r>
            <a:r>
              <a:rPr lang="ar-SA" sz="3800" b="1" dirty="0" smtClean="0">
                <a:latin typeface="Traditional Arabic" pitchFamily="18" charset="-78"/>
              </a:rPr>
              <a:t>الطبعة التي حققها </a:t>
            </a:r>
            <a:r>
              <a:rPr lang="ar-SA" sz="3800" b="1" dirty="0" smtClean="0">
                <a:latin typeface="Traditional Arabic" pitchFamily="18" charset="-78"/>
              </a:rPr>
              <a:t>بنفسه</a:t>
            </a:r>
            <a:r>
              <a:rPr lang="ar-SA" sz="3800" b="1" dirty="0" smtClean="0">
                <a:latin typeface="Traditional Arabic" pitchFamily="18" charset="-78"/>
              </a:rPr>
              <a:t>.</a:t>
            </a:r>
          </a:p>
          <a:p>
            <a:pPr marL="742950" indent="-742950" algn="just">
              <a:buNone/>
              <a:defRPr/>
            </a:pPr>
            <a:r>
              <a:rPr lang="ar-SA" sz="3800" b="1" dirty="0">
                <a:solidFill>
                  <a:schemeClr val="accent1"/>
                </a:solidFill>
                <a:latin typeface="Traditional Arabic" pitchFamily="18" charset="-78"/>
              </a:rPr>
              <a:t>3- عدد أحاديثه:</a:t>
            </a:r>
          </a:p>
          <a:p>
            <a:pPr marL="742950" indent="-742950" algn="just">
              <a:buNone/>
              <a:defRPr/>
            </a:pPr>
            <a:r>
              <a:rPr lang="ar-SA" sz="3800" b="1" dirty="0">
                <a:latin typeface="Traditional Arabic" pitchFamily="18" charset="-78"/>
              </a:rPr>
              <a:t>- عدد الأحاديث كلها في </a:t>
            </a:r>
            <a:r>
              <a:rPr lang="ar-SA" sz="3800" b="1" dirty="0" smtClean="0">
                <a:latin typeface="Traditional Arabic" pitchFamily="18" charset="-78"/>
              </a:rPr>
              <a:t>«سنن </a:t>
            </a:r>
            <a:r>
              <a:rPr lang="ar-SA" sz="3800" b="1" dirty="0">
                <a:latin typeface="Traditional Arabic" pitchFamily="18" charset="-78"/>
              </a:rPr>
              <a:t>ابن </a:t>
            </a:r>
            <a:r>
              <a:rPr lang="ar-SA" sz="3800" b="1" dirty="0" smtClean="0">
                <a:latin typeface="Traditional Arabic" pitchFamily="18" charset="-78"/>
              </a:rPr>
              <a:t>ماجه» : (</a:t>
            </a:r>
            <a:r>
              <a:rPr lang="ar-SA" sz="3800" b="1" dirty="0">
                <a:latin typeface="Traditional Arabic" pitchFamily="18" charset="-78"/>
              </a:rPr>
              <a:t>4341) حديثًا.</a:t>
            </a:r>
          </a:p>
          <a:p>
            <a:pPr marL="742950" indent="-742950" algn="just">
              <a:buNone/>
              <a:defRPr/>
            </a:pPr>
            <a:r>
              <a:rPr lang="ar-SA" sz="3800" b="1" dirty="0">
                <a:latin typeface="Traditional Arabic" pitchFamily="18" charset="-78"/>
              </a:rPr>
              <a:t>- وعدد الأحاديث القولية التي فهرسها في هذا </a:t>
            </a:r>
            <a:r>
              <a:rPr lang="ar-SA" sz="3800" b="1" dirty="0" smtClean="0">
                <a:latin typeface="Traditional Arabic" pitchFamily="18" charset="-78"/>
              </a:rPr>
              <a:t>المفتاح: (3100</a:t>
            </a:r>
            <a:r>
              <a:rPr lang="ar-SA" sz="3800" b="1" dirty="0">
                <a:latin typeface="Traditional Arabic" pitchFamily="18" charset="-78"/>
              </a:rPr>
              <a:t>) </a:t>
            </a:r>
            <a:r>
              <a:rPr lang="ar-SA" sz="3800" b="1" dirty="0" smtClean="0">
                <a:latin typeface="Traditional Arabic" pitchFamily="18" charset="-78"/>
              </a:rPr>
              <a:t>حديثًا</a:t>
            </a:r>
            <a:r>
              <a:rPr lang="ar-SA" sz="3400" b="1" dirty="0" smtClean="0">
                <a:latin typeface="Traditional Arabic" pitchFamily="18" charset="-78"/>
              </a:rPr>
              <a:t>.</a:t>
            </a:r>
            <a:endParaRPr lang="ar-SA" sz="3400" b="1" dirty="0" smtClean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348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61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TC102455610[[fn=الخريف]]</Template>
  <TotalTime>5226</TotalTime>
  <Words>3362</Words>
  <Application>Microsoft Office PowerPoint</Application>
  <PresentationFormat>عرض على الشاشة (3:4)‏</PresentationFormat>
  <Paragraphs>353</Paragraphs>
  <Slides>52</Slides>
  <Notes>13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52</vt:i4>
      </vt:variant>
    </vt:vector>
  </HeadingPairs>
  <TitlesOfParts>
    <vt:vector size="53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345</cp:revision>
  <dcterms:created xsi:type="dcterms:W3CDTF">2013-03-29T21:45:20Z</dcterms:created>
  <dcterms:modified xsi:type="dcterms:W3CDTF">2014-11-01T10:03:33Z</dcterms:modified>
</cp:coreProperties>
</file>