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267" r:id="rId4"/>
    <p:sldId id="259" r:id="rId5"/>
    <p:sldId id="287" r:id="rId6"/>
    <p:sldId id="290" r:id="rId7"/>
    <p:sldId id="297" r:id="rId8"/>
    <p:sldId id="300" r:id="rId9"/>
    <p:sldId id="301" r:id="rId10"/>
    <p:sldId id="266" r:id="rId11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009900"/>
    <a:srgbClr val="000000"/>
    <a:srgbClr val="709256"/>
    <a:srgbClr val="AD9968"/>
    <a:srgbClr val="3B84AF"/>
    <a:srgbClr val="FF3300"/>
    <a:srgbClr val="FF0066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481" autoAdjust="0"/>
    <p:restoredTop sz="94664" autoAdjust="0"/>
  </p:normalViewPr>
  <p:slideViewPr>
    <p:cSldViewPr>
      <p:cViewPr>
        <p:scale>
          <a:sx n="100" d="100"/>
          <a:sy n="100" d="100"/>
        </p:scale>
        <p:origin x="-276" y="144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9/28/2011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05643335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9" name="Slide Number Placeholder 3"/>
          <p:cNvSpPr>
            <a:spLocks noGrp="1"/>
          </p:cNvSpPr>
          <p:nvPr userDrawn="1">
            <p:ph type="sldNum" sz="quarter" idx="10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‹#›</a:t>
            </a:fld>
            <a:endParaRPr lang="en-US" dirty="0" smtClean="0">
              <a:cs typeface="Arial" pitchFamily="34" charset="0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2" name="Group 7"/>
          <p:cNvGrpSpPr>
            <a:grpSpLocks/>
          </p:cNvGrpSpPr>
          <p:nvPr userDrawn="1"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 descr="logo EDE.png"/>
          <p:cNvPicPr>
            <a:picLocks noChangeAspect="1"/>
          </p:cNvPicPr>
          <p:nvPr userDrawn="1"/>
        </p:nvPicPr>
        <p:blipFill>
          <a:blip r:embed="rId14" cstate="print"/>
          <a:stretch>
            <a:fillRect/>
          </a:stretch>
        </p:blipFill>
        <p:spPr>
          <a:xfrm>
            <a:off x="304800" y="5791200"/>
            <a:ext cx="838200" cy="938645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</a:t>
            </a:r>
            <a:r>
              <a:rPr lang="ar-EG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ل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كتروني والتعل</a:t>
            </a:r>
            <a:r>
              <a:rPr lang="ar-EG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ي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1" name="Slide Number Placeholder 3"/>
          <p:cNvSpPr txBox="1">
            <a:spLocks/>
          </p:cNvSpPr>
          <p:nvPr userDrawn="1"/>
        </p:nvSpPr>
        <p:spPr bwMode="auto">
          <a:xfrm>
            <a:off x="4876800" y="6356350"/>
            <a:ext cx="4826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1D16D93-8795-4AD6-9A1F-54CC01E741BE}" type="slidenum">
              <a:rPr kumimoji="0" lang="ar-SA" sz="18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pPr marL="0" marR="0" lvl="0" indent="0" algn="r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8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sldNum="0"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smtClean="0">
              <a:cs typeface="+mn-cs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solidFill>
            <a:srgbClr val="7092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822950" y="46482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457200" y="2819400"/>
            <a:ext cx="5099050" cy="220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ar-EG" sz="3700" b="1" dirty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اسم </a:t>
            </a:r>
            <a:r>
              <a:rPr lang="ar-EG" sz="3700" b="1" dirty="0" smtClean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المقرر</a:t>
            </a:r>
            <a:endParaRPr lang="ar-SA" sz="3700" b="1" dirty="0">
              <a:solidFill>
                <a:schemeClr val="accent1">
                  <a:lumMod val="50000"/>
                </a:schemeClr>
              </a:solidFill>
              <a:latin typeface="AYM Wadiy S_U normal."/>
              <a:cs typeface="Times New Roman" pitchFamily="18" charset="0"/>
            </a:endParaRPr>
          </a:p>
          <a:p>
            <a:pPr algn="ctr"/>
            <a:r>
              <a:rPr lang="ar-SA" sz="2800" dirty="0" smtClean="0"/>
              <a:t> </a:t>
            </a:r>
            <a:r>
              <a:rPr lang="en-US" sz="2800" dirty="0" smtClean="0"/>
              <a:t>     </a:t>
            </a:r>
            <a:r>
              <a:rPr lang="ar-SA" sz="28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تخريج الأحاديث والآثار</a:t>
            </a:r>
          </a:p>
          <a:p>
            <a:pPr algn="ctr"/>
            <a:r>
              <a:rPr lang="ar-SA" sz="2800" dirty="0" smtClean="0"/>
              <a:t>     </a:t>
            </a:r>
            <a:r>
              <a:rPr lang="ar-SA" sz="2800" b="1" dirty="0" smtClean="0">
                <a:solidFill>
                  <a:schemeClr val="bg2">
                    <a:lumMod val="25000"/>
                  </a:schemeClr>
                </a:solidFill>
                <a:latin typeface="Calibri" pitchFamily="34" charset="0"/>
                <a:cs typeface="Times New Roman" pitchFamily="18" charset="0"/>
              </a:rPr>
              <a:t>د/ جمال فرحات </a:t>
            </a:r>
            <a:r>
              <a:rPr lang="ar-SA" sz="2800" b="1" dirty="0" err="1" smtClean="0">
                <a:solidFill>
                  <a:schemeClr val="bg2">
                    <a:lumMod val="25000"/>
                  </a:schemeClr>
                </a:solidFill>
                <a:latin typeface="Calibri" pitchFamily="34" charset="0"/>
                <a:cs typeface="Times New Roman" pitchFamily="18" charset="0"/>
              </a:rPr>
              <a:t>صاولي</a:t>
            </a:r>
            <a:endParaRPr lang="en-US" sz="2800" b="1" dirty="0">
              <a:solidFill>
                <a:schemeClr val="bg2">
                  <a:lumMod val="25000"/>
                </a:schemeClr>
              </a:solidFill>
              <a:latin typeface="Calibri" pitchFamily="34" charset="0"/>
              <a:cs typeface="Times New Roman" pitchFamily="18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pPr eaLnBrk="1" hangingPunct="1"/>
            <a:r>
              <a:rPr lang="ar-SA" spc="-150" dirty="0" smtClean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  <a:t>المحاضرة الرابعة</a:t>
            </a:r>
            <a:endParaRPr lang="en-US" spc="-150" dirty="0" smtClean="0">
              <a:solidFill>
                <a:srgbClr val="376092"/>
              </a:solidFill>
              <a:latin typeface="ae_AlMateen" pitchFamily="2" charset="-78"/>
              <a:cs typeface="ae_AlMateen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eaLnBrk="1" hangingPunct="1">
              <a:defRPr/>
            </a:pPr>
            <a:r>
              <a:rPr lang="ar-SA" dirty="0" smtClean="0">
                <a:solidFill>
                  <a:srgbClr val="C00000"/>
                </a:solidFill>
              </a:rPr>
              <a:t>عناصر المحاضرة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>
          <a:xfrm>
            <a:off x="495300" y="1600200"/>
            <a:ext cx="8915400" cy="4495800"/>
          </a:xfrm>
        </p:spPr>
        <p:txBody>
          <a:bodyPr/>
          <a:lstStyle/>
          <a:p>
            <a:pPr rtl="1" eaLnBrk="1" hangingPunct="1">
              <a:buFont typeface="Arial" pitchFamily="34" charset="0"/>
              <a:buChar char="•"/>
            </a:pPr>
            <a:r>
              <a:rPr lang="ar-SA" sz="2800" b="1" dirty="0" smtClean="0">
                <a:solidFill>
                  <a:srgbClr val="FF0000"/>
                </a:solidFill>
              </a:rPr>
              <a:t>وظــائف المــخــرج ( صيــاغة التخريـــــج </a:t>
            </a:r>
            <a:r>
              <a:rPr lang="ar-SA" sz="2800" b="1" dirty="0" smtClean="0">
                <a:solidFill>
                  <a:srgbClr val="FF0000"/>
                </a:solidFill>
              </a:rPr>
              <a:t>)، وفيه:</a:t>
            </a:r>
          </a:p>
          <a:p>
            <a:pPr rtl="1" eaLnBrk="1" hangingPunct="1"/>
            <a:endParaRPr lang="ar-SA" sz="700" b="1" dirty="0" smtClean="0">
              <a:solidFill>
                <a:srgbClr val="009900"/>
              </a:solidFill>
            </a:endParaRPr>
          </a:p>
          <a:p>
            <a:pPr algn="just" rtl="1"/>
            <a:r>
              <a:rPr lang="ar-SA" sz="2400" b="1" dirty="0" smtClean="0"/>
              <a:t>1- تحديد الطريقة المناسبة التي يتوصل </a:t>
            </a:r>
            <a:r>
              <a:rPr lang="ar-SA" sz="2400" b="1" dirty="0" err="1" smtClean="0"/>
              <a:t>بها</a:t>
            </a:r>
            <a:r>
              <a:rPr lang="ar-SA" sz="2400" b="1" dirty="0" smtClean="0"/>
              <a:t> إلى الحديث المُراد تخريجه.</a:t>
            </a:r>
            <a:endParaRPr lang="en-US" sz="2400" b="1" dirty="0" smtClean="0"/>
          </a:p>
          <a:p>
            <a:pPr lvl="0" algn="just" rtl="1"/>
            <a:r>
              <a:rPr lang="ar-SA" sz="2400" b="1" dirty="0" smtClean="0"/>
              <a:t>2- استخدام العبارة الاصطلاحية المناسبة للتعبير عن </a:t>
            </a:r>
            <a:r>
              <a:rPr lang="ar-SA" sz="2400" b="1" dirty="0" smtClean="0"/>
              <a:t>المصدر .</a:t>
            </a:r>
          </a:p>
          <a:p>
            <a:r>
              <a:rPr lang="ar-SA" sz="2400" b="1" dirty="0" smtClean="0"/>
              <a:t>3 – عزو الحديث إلى مصدره أو مصادره .</a:t>
            </a:r>
          </a:p>
          <a:p>
            <a:r>
              <a:rPr lang="ar-SA" sz="2400" b="1" dirty="0" smtClean="0"/>
              <a:t>4 - المــقــارنــة بيـن الألــفـاظ </a:t>
            </a:r>
            <a:r>
              <a:rPr lang="ar-SA" sz="2400" b="1" dirty="0" smtClean="0"/>
              <a:t>.</a:t>
            </a:r>
            <a:endParaRPr lang="en-US" sz="2400" b="1" dirty="0" smtClean="0"/>
          </a:p>
          <a:p>
            <a:pPr algn="just" rtl="1"/>
            <a:r>
              <a:rPr lang="ar-SA" sz="2400" b="1" dirty="0" smtClean="0"/>
              <a:t>5- </a:t>
            </a:r>
            <a:r>
              <a:rPr lang="ar-SA" sz="2400" b="1" dirty="0" smtClean="0"/>
              <a:t>ذكر اسم صاحب المتن ( راوي الحديث</a:t>
            </a:r>
            <a:r>
              <a:rPr lang="ar-SA" sz="2400" b="1" dirty="0" smtClean="0"/>
              <a:t>).</a:t>
            </a:r>
            <a:endParaRPr lang="ar-SA" sz="2400" b="1" dirty="0" smtClean="0"/>
          </a:p>
          <a:p>
            <a:pPr algn="just" rtl="1"/>
            <a:r>
              <a:rPr lang="ar-SA" sz="2400" b="1" dirty="0" smtClean="0"/>
              <a:t>6- بيان درجة </a:t>
            </a:r>
            <a:r>
              <a:rPr lang="ar-SA" sz="2400" b="1" dirty="0" smtClean="0"/>
              <a:t>الحديث.</a:t>
            </a:r>
            <a:endParaRPr lang="ar-SA" sz="2400" b="1" dirty="0" smtClean="0"/>
          </a:p>
          <a:p>
            <a:r>
              <a:rPr lang="ar-SA" sz="2400" b="1" dirty="0" smtClean="0"/>
              <a:t>7- </a:t>
            </a:r>
            <a:r>
              <a:rPr lang="ar-SA" sz="2400" b="1" dirty="0" smtClean="0"/>
              <a:t>توثيق </a:t>
            </a:r>
            <a:r>
              <a:rPr lang="ar-SA" sz="2400" b="1" dirty="0" smtClean="0"/>
              <a:t>المعلومات.</a:t>
            </a:r>
            <a:endParaRPr lang="ar-SA" sz="2400" b="1" dirty="0" smtClean="0"/>
          </a:p>
          <a:p>
            <a:r>
              <a:rPr lang="ar-SA" sz="2400" b="1" dirty="0" smtClean="0"/>
              <a:t>8- ترتيب المصادر.</a:t>
            </a:r>
            <a:r>
              <a:rPr lang="en-GB" sz="2400" b="1" dirty="0" smtClean="0">
                <a:solidFill>
                  <a:srgbClr val="009900"/>
                </a:solidFill>
              </a:rPr>
              <a:t>  </a:t>
            </a:r>
            <a:r>
              <a:rPr lang="en-US" sz="2400" b="1" dirty="0" smtClean="0">
                <a:solidFill>
                  <a:srgbClr val="009900"/>
                </a:solidFill>
              </a:rPr>
              <a:t>     </a:t>
            </a:r>
            <a:r>
              <a:rPr lang="en-GB" sz="2400" b="1" dirty="0" smtClean="0">
                <a:solidFill>
                  <a:srgbClr val="009900"/>
                </a:solidFill>
              </a:rPr>
              <a:t>     </a:t>
            </a:r>
            <a:endParaRPr lang="ar-EG" sz="2400" b="1" dirty="0" smtClean="0">
              <a:solidFill>
                <a:srgbClr val="0099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eaLnBrk="1" hangingPunct="1"/>
            <a:r>
              <a:rPr lang="ar-SA" dirty="0" smtClean="0">
                <a:solidFill>
                  <a:srgbClr val="C00000"/>
                </a:solidFill>
                <a:cs typeface="Arial" pitchFamily="34" charset="0"/>
              </a:rPr>
              <a:t>وظائف المُخرِّج (كيفية صياغة التخريج)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idx="1"/>
          </p:nvPr>
        </p:nvSpPr>
        <p:spPr>
          <a:xfrm>
            <a:off x="381000" y="1600200"/>
            <a:ext cx="9220200" cy="4525963"/>
          </a:xfrm>
        </p:spPr>
        <p:txBody>
          <a:bodyPr/>
          <a:lstStyle/>
          <a:p>
            <a:pPr algn="just" rtl="1"/>
            <a:r>
              <a:rPr lang="ar-SA" sz="2000" b="1" dirty="0" smtClean="0">
                <a:cs typeface="Arabic Transparent" pitchFamily="2" charset="-78"/>
              </a:rPr>
              <a:t>للتخريج عدة وظائف مهمة ينبغي لمُخرِّج الحديث أن يلتزم </a:t>
            </a:r>
            <a:r>
              <a:rPr lang="ar-SA" sz="2000" b="1" dirty="0" err="1" smtClean="0">
                <a:cs typeface="Arabic Transparent" pitchFamily="2" charset="-78"/>
              </a:rPr>
              <a:t>بها</a:t>
            </a:r>
            <a:r>
              <a:rPr lang="ar-SA" sz="2000" b="1" dirty="0" smtClean="0">
                <a:cs typeface="Arabic Transparent" pitchFamily="2" charset="-78"/>
              </a:rPr>
              <a:t>، وهذه الوظائف منها </a:t>
            </a:r>
            <a:r>
              <a:rPr lang="ar-SA" sz="2000" b="1" dirty="0" err="1" smtClean="0">
                <a:cs typeface="Arabic Transparent" pitchFamily="2" charset="-78"/>
              </a:rPr>
              <a:t>مايتعلق</a:t>
            </a:r>
            <a:r>
              <a:rPr lang="ar-SA" sz="2000" b="1" dirty="0" smtClean="0">
                <a:cs typeface="Arabic Transparent" pitchFamily="2" charset="-78"/>
              </a:rPr>
              <a:t> بالمتن والإسناد، ومنها ما يتعلق بالمصدر، ومنها ما يتعلق بالحكم على الحديث، </a:t>
            </a:r>
            <a:r>
              <a:rPr lang="ar-SA" sz="2000" b="1" dirty="0" smtClean="0">
                <a:cs typeface="Arabic Transparent" pitchFamily="2" charset="-78"/>
              </a:rPr>
              <a:t>وهي كالتالي:</a:t>
            </a:r>
            <a:endParaRPr lang="ar-SA" sz="2000" b="1" dirty="0" smtClean="0">
              <a:cs typeface="Arabic Transparent" pitchFamily="2" charset="-78"/>
            </a:endParaRPr>
          </a:p>
          <a:p>
            <a:pPr algn="just" rtl="1"/>
            <a:r>
              <a:rPr lang="ar-SA" sz="2400" b="1" dirty="0" smtClean="0">
                <a:solidFill>
                  <a:srgbClr val="009900"/>
                </a:solidFill>
              </a:rPr>
              <a:t>1- تحديد الطريقة المناسبة التي يتوصل </a:t>
            </a:r>
            <a:r>
              <a:rPr lang="ar-SA" sz="2400" b="1" dirty="0" err="1" smtClean="0">
                <a:solidFill>
                  <a:srgbClr val="009900"/>
                </a:solidFill>
              </a:rPr>
              <a:t>بها</a:t>
            </a:r>
            <a:r>
              <a:rPr lang="ar-SA" sz="2400" b="1" dirty="0" smtClean="0">
                <a:solidFill>
                  <a:srgbClr val="009900"/>
                </a:solidFill>
              </a:rPr>
              <a:t> إلى الحديث المُراد تخريجه.</a:t>
            </a:r>
            <a:endParaRPr lang="en-US" sz="2400" b="1" dirty="0" smtClean="0">
              <a:solidFill>
                <a:srgbClr val="009900"/>
              </a:solidFill>
            </a:endParaRPr>
          </a:p>
          <a:p>
            <a:pPr lvl="0" algn="just" rtl="1"/>
            <a:r>
              <a:rPr lang="ar-SA" sz="2400" b="1" dirty="0" smtClean="0">
                <a:solidFill>
                  <a:srgbClr val="009900"/>
                </a:solidFill>
              </a:rPr>
              <a:t>2- استخدام العبارة الاصطلاحية المناسبة للتعبير عن المصدر :</a:t>
            </a:r>
            <a:endParaRPr lang="en-US" sz="2400" b="1" dirty="0" smtClean="0">
              <a:solidFill>
                <a:srgbClr val="009900"/>
              </a:solidFill>
            </a:endParaRPr>
          </a:p>
          <a:p>
            <a:pPr marL="0" lvl="0" indent="0" rtl="1">
              <a:spcBef>
                <a:spcPct val="0"/>
              </a:spcBef>
            </a:pPr>
            <a:r>
              <a:rPr lang="ar-SA" sz="2000" b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ea typeface="Calibri" pitchFamily="34" charset="0"/>
                <a:cs typeface="Akhbar MT" pitchFamily="2" charset="-78"/>
              </a:rPr>
              <a:t>فإذا كان المصدر :</a:t>
            </a:r>
            <a:endParaRPr lang="en-US" sz="900" b="1" dirty="0" smtClean="0">
              <a:solidFill>
                <a:srgbClr val="00B0F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khbar MT" pitchFamily="2" charset="-78"/>
            </a:endParaRPr>
          </a:p>
          <a:p>
            <a:pPr marL="0" lvl="0" indent="0" rtl="1">
              <a:spcBef>
                <a:spcPct val="0"/>
              </a:spcBef>
              <a:buFontTx/>
              <a:buChar char="•"/>
            </a:pPr>
            <a:r>
              <a:rPr lang="ar-SA" sz="2000" b="1" dirty="0" smtClean="0">
                <a:solidFill>
                  <a:srgbClr val="4F622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ea typeface="Calibri" pitchFamily="34" charset="0"/>
                <a:cs typeface="Akhbar MT" pitchFamily="2" charset="-78"/>
              </a:rPr>
              <a:t>أصليا :</a:t>
            </a:r>
            <a:r>
              <a:rPr lang="ar-SA" sz="2000" b="1" dirty="0" smtClean="0">
                <a:solidFill>
                  <a:srgbClr val="24406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ea typeface="Calibri" pitchFamily="34" charset="0"/>
                <a:cs typeface="Akhbar MT" pitchFamily="2" charset="-78"/>
              </a:rPr>
              <a:t> </a:t>
            </a:r>
            <a:r>
              <a:rPr lang="ar-SA" sz="20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ea typeface="Calibri" pitchFamily="34" charset="0"/>
                <a:cs typeface="Akhbar MT" pitchFamily="2" charset="-78"/>
              </a:rPr>
              <a:t>فيقال عند تخريج الحديث </a:t>
            </a:r>
            <a:r>
              <a:rPr lang="ar-SA" sz="2000" b="1" dirty="0" smtClean="0">
                <a:solidFill>
                  <a:srgbClr val="4F622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ea typeface="Calibri" pitchFamily="34" charset="0"/>
                <a:cs typeface="Akhbar MT" pitchFamily="2" charset="-78"/>
              </a:rPr>
              <a:t>" </a:t>
            </a:r>
            <a:r>
              <a:rPr lang="ar-SA" sz="2000" b="1" dirty="0" smtClean="0">
                <a:solidFill>
                  <a:srgbClr val="63242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ea typeface="Calibri" pitchFamily="34" charset="0"/>
                <a:cs typeface="Akhbar MT" pitchFamily="2" charset="-78"/>
              </a:rPr>
              <a:t>أخرجه, خرجه, رواه</a:t>
            </a:r>
            <a:r>
              <a:rPr lang="ar-SA" sz="2000" b="1" dirty="0" smtClean="0">
                <a:solidFill>
                  <a:srgbClr val="4F622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ea typeface="Calibri" pitchFamily="34" charset="0"/>
                <a:cs typeface="Akhbar MT" pitchFamily="2" charset="-78"/>
              </a:rPr>
              <a:t> " </a:t>
            </a:r>
            <a:r>
              <a:rPr lang="ar-SA" sz="2000" b="1" dirty="0" smtClean="0">
                <a:solidFill>
                  <a:srgbClr val="4F622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ea typeface="Calibri" pitchFamily="34" charset="0"/>
                <a:cs typeface="Arial" pitchFamily="34" charset="0"/>
              </a:rPr>
              <a:t>. </a:t>
            </a:r>
            <a:endParaRPr lang="en-US" sz="2000" b="1" dirty="0" smtClean="0">
              <a:solidFill>
                <a:srgbClr val="4F6228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ea typeface="Calibri" pitchFamily="34" charset="0"/>
              <a:cs typeface="Arial" pitchFamily="34" charset="0"/>
            </a:endParaRPr>
          </a:p>
          <a:p>
            <a:pPr marL="0" lvl="0" indent="0" rtl="1">
              <a:spcBef>
                <a:spcPct val="0"/>
              </a:spcBef>
              <a:buFontTx/>
              <a:buChar char="•"/>
            </a:pPr>
            <a:r>
              <a:rPr lang="ar-SA" sz="2000" b="1" dirty="0" smtClean="0">
                <a:solidFill>
                  <a:srgbClr val="4F622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ea typeface="Calibri" pitchFamily="34" charset="0"/>
                <a:cs typeface="Akhbar MT" pitchFamily="2" charset="-78"/>
              </a:rPr>
              <a:t>فرعياً : </a:t>
            </a:r>
            <a:r>
              <a:rPr lang="ar-SA" sz="2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ea typeface="Calibri" pitchFamily="34" charset="0"/>
                <a:cs typeface="Akhbar MT" pitchFamily="2" charset="-78"/>
              </a:rPr>
              <a:t>فيقال</a:t>
            </a:r>
            <a:r>
              <a:rPr lang="ar-SA" sz="24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ea typeface="Calibri" pitchFamily="34" charset="0"/>
                <a:cs typeface="Akhbar MT" pitchFamily="2" charset="-78"/>
              </a:rPr>
              <a:t> </a:t>
            </a:r>
            <a:r>
              <a:rPr lang="ar-SA" sz="20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ea typeface="Calibri" pitchFamily="34" charset="0"/>
                <a:cs typeface="Akhbar MT" pitchFamily="2" charset="-78"/>
              </a:rPr>
              <a:t>عند تخريج الحديث </a:t>
            </a:r>
            <a:r>
              <a:rPr lang="ar-SA" sz="2000" b="1" dirty="0" smtClean="0">
                <a:solidFill>
                  <a:srgbClr val="4F622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ea typeface="Calibri" pitchFamily="34" charset="0"/>
                <a:cs typeface="Akhbar MT" pitchFamily="2" charset="-78"/>
              </a:rPr>
              <a:t>" </a:t>
            </a:r>
            <a:r>
              <a:rPr lang="ar-SA" sz="2000" b="1" dirty="0" smtClean="0">
                <a:solidFill>
                  <a:srgbClr val="63242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ea typeface="Calibri" pitchFamily="34" charset="0"/>
                <a:cs typeface="Akhbar MT" pitchFamily="2" charset="-78"/>
              </a:rPr>
              <a:t>ذ كره , أورده</a:t>
            </a:r>
            <a:r>
              <a:rPr lang="ar-SA" sz="2000" b="1" dirty="0" smtClean="0">
                <a:solidFill>
                  <a:srgbClr val="4F622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ea typeface="Calibri" pitchFamily="34" charset="0"/>
                <a:cs typeface="Akhbar MT" pitchFamily="2" charset="-78"/>
              </a:rPr>
              <a:t> " </a:t>
            </a:r>
            <a:r>
              <a:rPr lang="ar-SA" sz="2000" b="1" dirty="0" smtClean="0">
                <a:solidFill>
                  <a:srgbClr val="4F622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ea typeface="Calibri" pitchFamily="34" charset="0"/>
                <a:cs typeface="Arial" pitchFamily="34" charset="0"/>
              </a:rPr>
              <a:t>. </a:t>
            </a:r>
            <a:endParaRPr lang="en-US" sz="9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lvl="0" algn="just" rtl="1"/>
            <a:r>
              <a:rPr lang="ar-SA" sz="2000" b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ea typeface="Calibri" pitchFamily="34" charset="0"/>
                <a:cs typeface="Akhbar MT" pitchFamily="2" charset="-78"/>
              </a:rPr>
              <a:t>و لا نعزو إلى المصدر الفرعي إلا إذا كان المصدر الأصلي مفقودا أو كان مخطوطا يتعذر الحصول عليه . </a:t>
            </a:r>
            <a:endParaRPr lang="en-US" sz="900" b="1" dirty="0" smtClean="0">
              <a:solidFill>
                <a:srgbClr val="00B0F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khbar MT" pitchFamily="2" charset="-78"/>
            </a:endParaRPr>
          </a:p>
          <a:p>
            <a:pPr lvl="0"/>
            <a:r>
              <a:rPr lang="ar-SA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khbar MT" pitchFamily="2" charset="-78"/>
              </a:rPr>
              <a:t>والمصادر الفرعية نوعــــان:</a:t>
            </a:r>
          </a:p>
          <a:p>
            <a:pPr lvl="0"/>
            <a:r>
              <a:rPr lang="ar-SA" sz="2000" b="1" dirty="0" smtClean="0">
                <a:solidFill>
                  <a:srgbClr val="FF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khbar MT" pitchFamily="2" charset="-78"/>
              </a:rPr>
              <a:t>1- مصادر فرعيه احتفظت بالسند وهذه مهمة جداً كـكـتـاب المطالب العالية وكـتـاب إتـحاف المهرة بأطراف العشرة كلاهما لابن حجر العسقلاني</a:t>
            </a:r>
            <a:r>
              <a:rPr lang="ar-SA" sz="20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khbar MT" pitchFamily="2" charset="-78"/>
              </a:rPr>
              <a:t>. </a:t>
            </a:r>
            <a:endParaRPr lang="en-US" sz="2000" b="1" dirty="0" smtClean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khbar MT" pitchFamily="2" charset="-78"/>
            </a:endParaRPr>
          </a:p>
          <a:p>
            <a:pPr lvl="0" algn="just" rtl="1"/>
            <a:r>
              <a:rPr lang="ar-SA" sz="2000" b="1" dirty="0" smtClean="0">
                <a:solidFill>
                  <a:srgbClr val="FF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khbar MT" pitchFamily="2" charset="-78"/>
              </a:rPr>
              <a:t>2- مصادر فرعية لم تحتفظ بالسند كـكـتـاب مجمع </a:t>
            </a:r>
            <a:r>
              <a:rPr lang="ar-SA" sz="2000" b="1" dirty="0" err="1" smtClean="0">
                <a:solidFill>
                  <a:srgbClr val="FF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khbar MT" pitchFamily="2" charset="-78"/>
              </a:rPr>
              <a:t>الزوائد</a:t>
            </a:r>
            <a:r>
              <a:rPr lang="ar-SA" sz="2000" b="1" dirty="0" smtClean="0">
                <a:solidFill>
                  <a:srgbClr val="FF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khbar MT" pitchFamily="2" charset="-78"/>
              </a:rPr>
              <a:t> ومنبع الفوائد لنور الدين الهيثمي .</a:t>
            </a:r>
          </a:p>
          <a:p>
            <a:pPr algn="just" rtl="1"/>
            <a:endParaRPr lang="ar-SA" sz="2400" b="1" dirty="0" smtClean="0">
              <a:cs typeface="Arabic Transparent" pitchFamily="2" charset="-78"/>
            </a:endParaRPr>
          </a:p>
          <a:p>
            <a:pPr algn="just" rtl="1"/>
            <a:endParaRPr lang="en-US" sz="2400" b="1" dirty="0">
              <a:cs typeface="Arabic Transparent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 idx="4294967295"/>
          </p:nvPr>
        </p:nvSpPr>
        <p:spPr>
          <a:xfrm>
            <a:off x="533400" y="304800"/>
            <a:ext cx="8915400" cy="1143000"/>
          </a:xfr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eaLnBrk="1" hangingPunct="1"/>
            <a:r>
              <a:rPr lang="ar-SA" dirty="0" smtClean="0">
                <a:solidFill>
                  <a:srgbClr val="C00000"/>
                </a:solidFill>
                <a:cs typeface="Arial" pitchFamily="34" charset="0"/>
              </a:rPr>
              <a:t>تــــــابــــــــــــــع</a:t>
            </a:r>
          </a:p>
        </p:txBody>
      </p:sp>
      <p:sp>
        <p:nvSpPr>
          <p:cNvPr id="9219" name="Content Placeholder 2"/>
          <p:cNvSpPr>
            <a:spLocks noGrp="1"/>
          </p:cNvSpPr>
          <p:nvPr>
            <p:ph idx="4294967295"/>
          </p:nvPr>
        </p:nvSpPr>
        <p:spPr>
          <a:xfrm>
            <a:off x="381000" y="1524000"/>
            <a:ext cx="9144000" cy="4495800"/>
          </a:xfrm>
        </p:spPr>
        <p:txBody>
          <a:bodyPr/>
          <a:lstStyle/>
          <a:p>
            <a:pPr algn="just" rtl="1">
              <a:buNone/>
            </a:pPr>
            <a:r>
              <a:rPr lang="ar-SA" sz="2400" b="1" dirty="0" smtClean="0">
                <a:solidFill>
                  <a:srgbClr val="009900"/>
                </a:solidFill>
              </a:rPr>
              <a:t>3 – عزو الحديث إلى مصدره أو مصادره:</a:t>
            </a:r>
            <a:endParaRPr lang="en-US" sz="2400" b="1" dirty="0" smtClean="0">
              <a:solidFill>
                <a:srgbClr val="009900"/>
              </a:solidFill>
            </a:endParaRPr>
          </a:p>
          <a:p>
            <a:pPr algn="r">
              <a:buNone/>
            </a:pPr>
            <a:r>
              <a:rPr lang="ar-SA" sz="2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khbar MT" pitchFamily="2" charset="-78"/>
              </a:rPr>
              <a:t>ينبغي عند </a:t>
            </a:r>
            <a:r>
              <a:rPr lang="ar-SA" sz="22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khbar MT" pitchFamily="2" charset="-78"/>
              </a:rPr>
              <a:t>عزو</a:t>
            </a:r>
            <a:r>
              <a:rPr lang="ar-SA" sz="2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khbar MT" pitchFamily="2" charset="-78"/>
              </a:rPr>
              <a:t> الحديث إلى مصدره مراعاة ما يلي:</a:t>
            </a:r>
          </a:p>
          <a:p>
            <a:pPr algn="r">
              <a:buNone/>
            </a:pPr>
            <a:r>
              <a:rPr lang="ar-SA" sz="2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khbar MT" pitchFamily="2" charset="-78"/>
              </a:rPr>
              <a:t> </a:t>
            </a:r>
            <a:r>
              <a:rPr lang="ar-SA" sz="22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khbar MT" pitchFamily="2" charset="-78"/>
              </a:rPr>
              <a:t>أ - ذِكر اسم صاحب المصدر </a:t>
            </a:r>
            <a:r>
              <a:rPr lang="ar-SA" sz="2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khbar MT" pitchFamily="2" charset="-78"/>
              </a:rPr>
              <a:t>: كالبخاري مثلا، أو مسلم، أو  أبو داود. </a:t>
            </a:r>
            <a:endParaRPr lang="en-US" sz="2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khbar MT" pitchFamily="2" charset="-78"/>
            </a:endParaRPr>
          </a:p>
          <a:p>
            <a:pPr>
              <a:buNone/>
            </a:pPr>
            <a:r>
              <a:rPr lang="ar-SA" sz="2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khbar MT" pitchFamily="2" charset="-78"/>
              </a:rPr>
              <a:t> </a:t>
            </a:r>
            <a:r>
              <a:rPr lang="ar-SA" sz="22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khbar MT" pitchFamily="2" charset="-78"/>
              </a:rPr>
              <a:t>ب - ذِكر اسم كتابه: </a:t>
            </a:r>
            <a:r>
              <a:rPr lang="ar-SA" sz="2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khbar MT" pitchFamily="2" charset="-78"/>
              </a:rPr>
              <a:t>كصحيح البخاري مثلا، أو صحيح مسلم، أو سنن أبي داود. </a:t>
            </a:r>
            <a:endParaRPr lang="en-US" sz="2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khbar MT" pitchFamily="2" charset="-78"/>
            </a:endParaRPr>
          </a:p>
          <a:p>
            <a:pPr eaLnBrk="1" hangingPunct="1">
              <a:buFont typeface="Arial" pitchFamily="34" charset="0"/>
              <a:buNone/>
            </a:pPr>
            <a:r>
              <a:rPr lang="ar-SA" sz="2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khbar MT" pitchFamily="2" charset="-78"/>
              </a:rPr>
              <a:t> </a:t>
            </a:r>
            <a:r>
              <a:rPr lang="ar-SA" sz="22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khbar MT" pitchFamily="2" charset="-78"/>
              </a:rPr>
              <a:t>ج </a:t>
            </a:r>
            <a:r>
              <a:rPr lang="ar-SA" sz="2200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khbar MT" pitchFamily="2" charset="-78"/>
              </a:rPr>
              <a:t>–</a:t>
            </a:r>
            <a:r>
              <a:rPr lang="ar-SA" sz="22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khbar MT" pitchFamily="2" charset="-78"/>
              </a:rPr>
              <a:t> ذِكر العنوان الوارد فيه (اسم الكتاب والباب </a:t>
            </a:r>
            <a:r>
              <a:rPr lang="ar-SA" sz="2200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khbar MT" pitchFamily="2" charset="-78"/>
              </a:rPr>
              <a:t>–</a:t>
            </a:r>
            <a:r>
              <a:rPr lang="ar-SA" sz="22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khbar MT" pitchFamily="2" charset="-78"/>
              </a:rPr>
              <a:t> الترجمة -): </a:t>
            </a:r>
            <a:r>
              <a:rPr lang="ar-SA" sz="2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khbar MT" pitchFamily="2" charset="-78"/>
              </a:rPr>
              <a:t>ككتاب الصلاة باب استقبال القبلة، أو كتاب </a:t>
            </a:r>
          </a:p>
          <a:p>
            <a:pPr eaLnBrk="1" hangingPunct="1">
              <a:buFont typeface="Arial" pitchFamily="34" charset="0"/>
              <a:buNone/>
            </a:pPr>
            <a:r>
              <a:rPr lang="ar-SA" sz="2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khbar MT" pitchFamily="2" charset="-78"/>
              </a:rPr>
              <a:t>الحج باب الوقوف بعرفة، أو كتاب الطهارة، باب </a:t>
            </a:r>
            <a:r>
              <a:rPr lang="ar-SA" sz="2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khbar MT" pitchFamily="2" charset="-78"/>
              </a:rPr>
              <a:t>الوضوء. </a:t>
            </a:r>
            <a:endParaRPr lang="ar-SA" sz="2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khbar MT" pitchFamily="2" charset="-78"/>
            </a:endParaRPr>
          </a:p>
          <a:p>
            <a:pPr eaLnBrk="1" hangingPunct="1">
              <a:buFont typeface="Arial" pitchFamily="34" charset="0"/>
              <a:buNone/>
            </a:pPr>
            <a:r>
              <a:rPr lang="ar-SA" sz="2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khbar MT" pitchFamily="2" charset="-78"/>
              </a:rPr>
              <a:t>هذا بالنسبة للكتب المرتبة على أبواب الفقه، كالكتب الستة، أما الكتب المرتبة على أسماء الصحابة </a:t>
            </a:r>
            <a:r>
              <a:rPr lang="ar-SA" sz="2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khbar MT" pitchFamily="2" charset="-78"/>
              </a:rPr>
              <a:t>– </a:t>
            </a:r>
            <a:r>
              <a:rPr lang="ar-SA" sz="2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khbar MT" pitchFamily="2" charset="-78"/>
              </a:rPr>
              <a:t>كمسند الإمام أحمد </a:t>
            </a:r>
            <a:r>
              <a:rPr lang="ar-SA" sz="2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khbar MT" pitchFamily="2" charset="-78"/>
              </a:rPr>
              <a:t>– </a:t>
            </a:r>
            <a:r>
              <a:rPr lang="ar-SA" sz="2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khbar MT" pitchFamily="2" charset="-78"/>
              </a:rPr>
              <a:t>فلابد من ذكر اسم المؤلف ثم اسم كتابه ثم اسم مُسند الراوي الوارد فيه الحديث</a:t>
            </a:r>
          </a:p>
          <a:p>
            <a:pPr eaLnBrk="1" hangingPunct="1">
              <a:buFont typeface="Arial" pitchFamily="34" charset="0"/>
              <a:buNone/>
            </a:pPr>
            <a:r>
              <a:rPr lang="ar-SA" sz="22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khbar MT" pitchFamily="2" charset="-78"/>
              </a:rPr>
              <a:t>مثال: </a:t>
            </a:r>
            <a:r>
              <a:rPr lang="ar-SA" sz="2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khbar MT" pitchFamily="2" charset="-78"/>
              </a:rPr>
              <a:t>رواه أحمد في مسنده (2/122) في مسند أبي هريرة </a:t>
            </a:r>
          </a:p>
          <a:p>
            <a:pPr eaLnBrk="1" hangingPunct="1">
              <a:buFont typeface="Arial" pitchFamily="34" charset="0"/>
              <a:buNone/>
            </a:pPr>
            <a:r>
              <a:rPr lang="ar-SA" sz="22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khbar MT" pitchFamily="2" charset="-78"/>
              </a:rPr>
              <a:t>د – ذِكر الجزء والصفحة، وكذلك رقم الحديث إن كان متوفرا في الكتاب المطبوع</a:t>
            </a:r>
          </a:p>
          <a:p>
            <a:pPr eaLnBrk="1" hangingPunct="1">
              <a:buNone/>
            </a:pPr>
            <a:r>
              <a:rPr lang="ar-SA" sz="22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khbar MT" pitchFamily="2" charset="-78"/>
              </a:rPr>
              <a:t>مثال: </a:t>
            </a:r>
            <a:r>
              <a:rPr lang="ar-SA" sz="2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khbar MT" pitchFamily="2" charset="-78"/>
              </a:rPr>
              <a:t>" أخرجه أبو داود في سننه في كتاب الصلاة , باب سترة المصلي </a:t>
            </a:r>
            <a:r>
              <a:rPr lang="ar-SA" sz="2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khbar MT" pitchFamily="2" charset="-78"/>
              </a:rPr>
              <a:t>(125/2 </a:t>
            </a:r>
            <a:r>
              <a:rPr lang="ar-SA" sz="2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khbar MT" pitchFamily="2" charset="-78"/>
              </a:rPr>
              <a:t>رقم 614) من حديث أبي هريرة".</a:t>
            </a:r>
            <a:endParaRPr lang="en-US" sz="2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khbar MT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 idx="4294967295"/>
          </p:nvPr>
        </p:nvSpPr>
        <p:spPr>
          <a:xfrm>
            <a:off x="533400" y="304800"/>
            <a:ext cx="8915400" cy="1143000"/>
          </a:xfr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eaLnBrk="1" hangingPunct="1"/>
            <a:r>
              <a:rPr lang="ar-SA" b="1" dirty="0" smtClean="0">
                <a:solidFill>
                  <a:srgbClr val="FF0000"/>
                </a:solidFill>
                <a:cs typeface="Arial" pitchFamily="34" charset="0"/>
              </a:rPr>
              <a:t>تـــابـــــــــــع</a:t>
            </a:r>
          </a:p>
        </p:txBody>
      </p:sp>
      <p:sp>
        <p:nvSpPr>
          <p:cNvPr id="9219" name="Content Placeholder 2"/>
          <p:cNvSpPr>
            <a:spLocks noGrp="1"/>
          </p:cNvSpPr>
          <p:nvPr>
            <p:ph idx="4294967295"/>
          </p:nvPr>
        </p:nvSpPr>
        <p:spPr>
          <a:xfrm>
            <a:off x="381000" y="1524000"/>
            <a:ext cx="9144000" cy="4648200"/>
          </a:xfrm>
        </p:spPr>
        <p:txBody>
          <a:bodyPr/>
          <a:lstStyle/>
          <a:p>
            <a:pPr lvl="0" algn="just" rtl="1">
              <a:buNone/>
            </a:pPr>
            <a:r>
              <a:rPr lang="ar-SA" sz="2800" b="1" dirty="0" smtClean="0">
                <a:solidFill>
                  <a:srgbClr val="009900"/>
                </a:solidFill>
              </a:rPr>
              <a:t>4 - المــقــارنــة بيـن الألــفـاظ :</a:t>
            </a:r>
            <a:endParaRPr lang="en-US" sz="2800" b="1" dirty="0" smtClean="0">
              <a:solidFill>
                <a:srgbClr val="009900"/>
              </a:solidFill>
            </a:endParaRPr>
          </a:p>
          <a:p>
            <a:pPr marL="0" lvl="0" indent="0" rtl="1">
              <a:spcBef>
                <a:spcPct val="0"/>
              </a:spcBef>
              <a:buNone/>
            </a:pPr>
            <a:r>
              <a:rPr lang="ar-SA" sz="2400" b="1" dirty="0" smtClean="0">
                <a:solidFill>
                  <a:srgbClr val="FF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Calibri" pitchFamily="34" charset="0"/>
                <a:cs typeface="Akhbar MT" pitchFamily="2" charset="-78"/>
              </a:rPr>
              <a:t>   </a:t>
            </a:r>
            <a:r>
              <a:rPr lang="ar-SA" sz="2200" b="1" dirty="0" smtClean="0">
                <a:solidFill>
                  <a:srgbClr val="FF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Calibri" pitchFamily="34" charset="0"/>
                <a:cs typeface="Akhbar MT" pitchFamily="2" charset="-78"/>
              </a:rPr>
              <a:t>وذلك باستخدام العبارات الاصطلاحية للمطابقة بين ألفاظ الحديث المراد تخريجه وبين اللفظ الذي وجدناه في المصدر . </a:t>
            </a:r>
            <a:endParaRPr lang="en-US" sz="2200" b="1" dirty="0" smtClean="0">
              <a:solidFill>
                <a:srgbClr val="FF66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khbar MT" pitchFamily="2" charset="-78"/>
            </a:endParaRPr>
          </a:p>
          <a:p>
            <a:pPr marL="0" lvl="0" indent="0" rtl="1">
              <a:spcBef>
                <a:spcPct val="0"/>
              </a:spcBef>
            </a:pPr>
            <a:r>
              <a:rPr lang="ar-SA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khbar MT" pitchFamily="2" charset="-78"/>
              </a:rPr>
              <a:t> </a:t>
            </a:r>
            <a:r>
              <a:rPr lang="ar-SA" sz="2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khbar MT" pitchFamily="2" charset="-78"/>
              </a:rPr>
              <a:t>فإذا كان متن اللفظ الأصلي مطابقا مطابقة تامة للمتن الذي وجدناه، فإننا نقول : </a:t>
            </a:r>
            <a:endParaRPr lang="en-US" sz="2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khbar MT" pitchFamily="2" charset="-78"/>
            </a:endParaRPr>
          </a:p>
          <a:p>
            <a:pPr marL="0" lvl="0" indent="0" rtl="1">
              <a:spcBef>
                <a:spcPct val="0"/>
              </a:spcBef>
              <a:buNone/>
            </a:pPr>
            <a:r>
              <a:rPr lang="ar-SA" sz="2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khbar MT" pitchFamily="2" charset="-78"/>
              </a:rPr>
              <a:t>” أخرجه أبو داود في سننه فـي كتاب الصلاة , باب سترة المصلي ( 2/ 152 رقم 614 ) من حديث أبي هريرة </a:t>
            </a:r>
            <a:r>
              <a:rPr lang="ar-SA" sz="2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khbar MT" pitchFamily="2" charset="-78"/>
              </a:rPr>
              <a:t>بلفظه </a:t>
            </a:r>
            <a:r>
              <a:rPr lang="ar-SA" sz="2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khbar MT" pitchFamily="2" charset="-78"/>
              </a:rPr>
              <a:t>“</a:t>
            </a:r>
          </a:p>
          <a:p>
            <a:pPr marL="0" indent="0" rtl="1">
              <a:spcBef>
                <a:spcPct val="0"/>
              </a:spcBef>
            </a:pPr>
            <a:r>
              <a:rPr lang="ar-SA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Calibri" pitchFamily="34" charset="0"/>
                <a:cs typeface="Akhbar MT" pitchFamily="2" charset="-78"/>
              </a:rPr>
              <a:t> و</a:t>
            </a:r>
            <a:r>
              <a:rPr lang="ar-SA" sz="2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khbar MT" pitchFamily="2" charset="-78"/>
              </a:rPr>
              <a:t>إذا كان معـظم ألفاظ المتن الأصلي موجودة في المصدر المراد التخريج منه فنقول:</a:t>
            </a:r>
          </a:p>
          <a:p>
            <a:pPr marL="0" indent="0" rtl="1">
              <a:spcBef>
                <a:spcPct val="0"/>
              </a:spcBef>
              <a:buNone/>
            </a:pPr>
            <a:r>
              <a:rPr lang="ar-SA" sz="2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khbar MT" pitchFamily="2" charset="-78"/>
              </a:rPr>
              <a:t>” أخرجه أبو داود في سننه في كتاب الصلاة, باب سترة المصلي (2/ 152 رقم 614) من حديث أبي هريرة </a:t>
            </a:r>
            <a:r>
              <a:rPr lang="ar-SA" sz="2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khbar MT" pitchFamily="2" charset="-78"/>
              </a:rPr>
              <a:t>بنحوه </a:t>
            </a:r>
            <a:r>
              <a:rPr lang="ar-SA" sz="2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khbar MT" pitchFamily="2" charset="-78"/>
              </a:rPr>
              <a:t>“.</a:t>
            </a:r>
          </a:p>
          <a:p>
            <a:pPr marL="0" lvl="0" indent="0">
              <a:spcBef>
                <a:spcPct val="0"/>
              </a:spcBef>
              <a:buNone/>
            </a:pPr>
            <a:r>
              <a:rPr lang="ar-SA" sz="2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khbar MT" pitchFamily="2" charset="-78"/>
              </a:rPr>
              <a:t>أو نقول : ” أخرجه أبو داود في سننه في كتاب الصلاة , باب سترة المصلي  (2 / 152 رقم 614 ) من حديث أبي هريرة </a:t>
            </a:r>
          </a:p>
          <a:p>
            <a:pPr marL="0" lvl="0" indent="0">
              <a:spcBef>
                <a:spcPct val="0"/>
              </a:spcBef>
              <a:buNone/>
            </a:pPr>
            <a:r>
              <a:rPr lang="ar-SA" sz="2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khbar MT" pitchFamily="2" charset="-78"/>
              </a:rPr>
              <a:t>بألفاظ متقاربة، </a:t>
            </a:r>
            <a:r>
              <a:rPr lang="ar-SA" sz="2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khbar MT" pitchFamily="2" charset="-78"/>
              </a:rPr>
              <a:t>و تستخدم هذه العبارة إذا كان الإختلاف بسيطاً بين المتنين .</a:t>
            </a:r>
          </a:p>
          <a:p>
            <a:pPr marL="0" lvl="0" indent="0" rtl="1">
              <a:spcBef>
                <a:spcPct val="0"/>
              </a:spcBef>
            </a:pPr>
            <a:r>
              <a:rPr lang="ar-SA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khbar MT" pitchFamily="2" charset="-78"/>
              </a:rPr>
              <a:t> </a:t>
            </a:r>
            <a:r>
              <a:rPr lang="ar-SA" sz="2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khbar MT" pitchFamily="2" charset="-78"/>
              </a:rPr>
              <a:t>وإذا وجدنا المتن المراد تخريجه ولكن وجدناه ضمن حديث طويل ووجدنا اللفظ  في وسط الحديث فنقول:” أخرجه أبو داود في سننه في كتاب الصلاة , باب سترة المصلي ( 2/ </a:t>
            </a:r>
            <a:r>
              <a:rPr lang="ar-SA" sz="2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khbar MT" pitchFamily="2" charset="-78"/>
              </a:rPr>
              <a:t>152 </a:t>
            </a:r>
            <a:r>
              <a:rPr lang="ar-SA" sz="2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khbar MT" pitchFamily="2" charset="-78"/>
              </a:rPr>
              <a:t>رقم 614) من حديث أبي هريرة </a:t>
            </a:r>
            <a:r>
              <a:rPr lang="ar-SA" sz="2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khbar MT" pitchFamily="2" charset="-78"/>
              </a:rPr>
              <a:t>في أثناء حديث طويـل </a:t>
            </a:r>
            <a:r>
              <a:rPr lang="ar-SA" sz="2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khbar MT" pitchFamily="2" charset="-78"/>
              </a:rPr>
              <a:t>” . </a:t>
            </a:r>
          </a:p>
          <a:p>
            <a:pPr marL="0" indent="0" rtl="1">
              <a:spcBef>
                <a:spcPct val="0"/>
              </a:spcBef>
            </a:pPr>
            <a:r>
              <a:rPr lang="ar-SA" sz="2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khbar MT" pitchFamily="2" charset="-78"/>
              </a:rPr>
              <a:t> إذا كان الاختلاف في أكثر الألفاظ، أو اختلفت تماماً ولكن المعنى واحد نقول: «</a:t>
            </a:r>
            <a:r>
              <a:rPr lang="ar-SA" sz="2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khbar MT" pitchFamily="2" charset="-78"/>
              </a:rPr>
              <a:t>أخرجه البخاري بمعناه</a:t>
            </a:r>
            <a:r>
              <a:rPr lang="ar-SA" sz="2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khbar MT" pitchFamily="2" charset="-78"/>
              </a:rPr>
              <a:t>». </a:t>
            </a:r>
          </a:p>
          <a:p>
            <a:pPr eaLnBrk="1" hangingPunct="1">
              <a:buFont typeface="Arial" pitchFamily="34" charset="0"/>
              <a:buNone/>
            </a:pPr>
            <a:endParaRPr lang="en-US" sz="2600" b="1" dirty="0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953500" cy="1096962"/>
          </a:xfr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eaLnBrk="1" hangingPunct="1"/>
            <a:r>
              <a:rPr lang="ar-SA" b="1" dirty="0" smtClean="0">
                <a:solidFill>
                  <a:srgbClr val="FF0000"/>
                </a:solidFill>
                <a:cs typeface="Arial" pitchFamily="34" charset="0"/>
              </a:rPr>
              <a:t>تــــــابـــــــــــع</a:t>
            </a:r>
          </a:p>
        </p:txBody>
      </p:sp>
      <p:sp>
        <p:nvSpPr>
          <p:cNvPr id="5" name="عنصر نائب للمحتوى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algn="just" rtl="1">
              <a:buFont typeface="Arial" pitchFamily="34" charset="0"/>
              <a:buChar char="•"/>
            </a:pPr>
            <a:r>
              <a:rPr lang="ar-SA" sz="2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khbar MT" pitchFamily="2" charset="-78"/>
              </a:rPr>
              <a:t> إذا وجدنا أن الحديث الذي نريد تخريجه يوجد جانب منه دون الجانب الآخر «كحديث إنما الأعمال بالنيات» نقول: </a:t>
            </a:r>
            <a:r>
              <a:rPr lang="ar-SA" sz="2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khbar MT" pitchFamily="2" charset="-78"/>
              </a:rPr>
              <a:t>«أخرجه البخاري مختصرا»</a:t>
            </a:r>
            <a:r>
              <a:rPr lang="ar-SA" sz="2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khbar MT" pitchFamily="2" charset="-78"/>
              </a:rPr>
              <a:t>.</a:t>
            </a:r>
            <a:r>
              <a:rPr lang="ar-SA" sz="2400" dirty="0" smtClean="0"/>
              <a:t> </a:t>
            </a:r>
            <a:r>
              <a:rPr lang="ar-SA" sz="2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khbar MT" pitchFamily="2" charset="-78"/>
              </a:rPr>
              <a:t>وإذا كان الحديث يوجد نصفه الأول فقط  نقول: «</a:t>
            </a:r>
            <a:r>
              <a:rPr lang="ar-SA" sz="2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khbar MT" pitchFamily="2" charset="-78"/>
              </a:rPr>
              <a:t>أخرج البخاري صدره، أو شطره الأول</a:t>
            </a:r>
            <a:r>
              <a:rPr lang="ar-SA" sz="2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khbar MT" pitchFamily="2" charset="-78"/>
              </a:rPr>
              <a:t>» وإذا كان يوجد نصفه الثاني فقط  نقول: «</a:t>
            </a:r>
            <a:r>
              <a:rPr lang="ar-SA" sz="2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khbar MT" pitchFamily="2" charset="-78"/>
              </a:rPr>
              <a:t>أخرج البخاري شطره الثاني</a:t>
            </a:r>
            <a:r>
              <a:rPr lang="ar-SA" sz="2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khbar MT" pitchFamily="2" charset="-78"/>
              </a:rPr>
              <a:t>».</a:t>
            </a:r>
            <a:endParaRPr lang="en-US" sz="2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khbar MT" pitchFamily="2" charset="-78"/>
            </a:endParaRPr>
          </a:p>
          <a:p>
            <a:pPr algn="just" rtl="1">
              <a:buFont typeface="Arial" pitchFamily="34" charset="0"/>
              <a:buChar char="•"/>
            </a:pPr>
            <a:r>
              <a:rPr lang="ar-SA" sz="2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khbar MT" pitchFamily="2" charset="-78"/>
              </a:rPr>
              <a:t>إذا </a:t>
            </a:r>
            <a:r>
              <a:rPr lang="ar-SA" sz="2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khbar MT" pitchFamily="2" charset="-78"/>
              </a:rPr>
              <a:t>اشتمل</a:t>
            </a:r>
            <a:r>
              <a:rPr lang="ar-SA" sz="2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khbar MT" pitchFamily="2" charset="-78"/>
              </a:rPr>
              <a:t> الحديث في المصدر </a:t>
            </a:r>
            <a:r>
              <a:rPr lang="ar-SA" sz="2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khbar MT" pitchFamily="2" charset="-78"/>
              </a:rPr>
              <a:t>المخرَّج </a:t>
            </a:r>
            <a:r>
              <a:rPr lang="ar-SA" sz="2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khbar MT" pitchFamily="2" charset="-78"/>
              </a:rPr>
              <a:t>منه على زيادة في أوله أو في آخره أو في وسطه نقول: «</a:t>
            </a:r>
            <a:r>
              <a:rPr lang="ar-SA" sz="2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khbar MT" pitchFamily="2" charset="-78"/>
              </a:rPr>
              <a:t>أخرجه البخاري بزيادة في آخره، أو في أوله، أو في وسطه</a:t>
            </a:r>
            <a:r>
              <a:rPr lang="ar-SA" sz="2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khbar MT" pitchFamily="2" charset="-78"/>
              </a:rPr>
              <a:t>» ثم نذكر هذه الزيادة. </a:t>
            </a:r>
            <a:endParaRPr lang="en-US" sz="2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khbar MT" pitchFamily="2" charset="-78"/>
            </a:endParaRPr>
          </a:p>
          <a:p>
            <a:pPr algn="just" rtl="1">
              <a:buFont typeface="Arial" pitchFamily="34" charset="0"/>
              <a:buChar char="•"/>
            </a:pPr>
            <a:r>
              <a:rPr lang="ar-SA" sz="2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khbar MT" pitchFamily="2" charset="-78"/>
              </a:rPr>
              <a:t>إذا </a:t>
            </a:r>
            <a:r>
              <a:rPr lang="ar-SA" sz="2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khbar MT" pitchFamily="2" charset="-78"/>
              </a:rPr>
              <a:t>اشتمل</a:t>
            </a:r>
            <a:r>
              <a:rPr lang="ar-SA" sz="2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khbar MT" pitchFamily="2" charset="-78"/>
              </a:rPr>
              <a:t> الحديث في المصدر </a:t>
            </a:r>
            <a:r>
              <a:rPr lang="ar-SA" sz="2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khbar MT" pitchFamily="2" charset="-78"/>
              </a:rPr>
              <a:t>المخرَِّج </a:t>
            </a:r>
            <a:r>
              <a:rPr lang="ar-SA" sz="2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khbar MT" pitchFamily="2" charset="-78"/>
              </a:rPr>
              <a:t>منه على </a:t>
            </a:r>
            <a:r>
              <a:rPr lang="ar-SA" sz="2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khbar MT" pitchFamily="2" charset="-78"/>
              </a:rPr>
              <a:t>تقديم أو تأخير </a:t>
            </a:r>
            <a:r>
              <a:rPr lang="ar-SA" sz="2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khbar MT" pitchFamily="2" charset="-78"/>
              </a:rPr>
              <a:t>نقول: «</a:t>
            </a:r>
            <a:r>
              <a:rPr lang="ar-SA" sz="2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khbar MT" pitchFamily="2" charset="-78"/>
              </a:rPr>
              <a:t>أخرجه البخاري </a:t>
            </a:r>
            <a:r>
              <a:rPr lang="ar-SA" sz="2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khbar MT" pitchFamily="2" charset="-78"/>
              </a:rPr>
              <a:t>مع تقديم أو تأخير</a:t>
            </a:r>
            <a:r>
              <a:rPr lang="ar-SA" sz="2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khbar MT" pitchFamily="2" charset="-78"/>
              </a:rPr>
              <a:t>»</a:t>
            </a:r>
            <a:r>
              <a:rPr lang="ar-SA" sz="2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khbar MT" pitchFamily="2" charset="-78"/>
              </a:rPr>
              <a:t> فإذا كان التقديم </a:t>
            </a:r>
            <a:r>
              <a:rPr lang="ar-SA" sz="2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khbar MT" pitchFamily="2" charset="-78"/>
              </a:rPr>
              <a:t>أو التأخير </a:t>
            </a:r>
            <a:r>
              <a:rPr lang="ar-SA" sz="2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khbar MT" pitchFamily="2" charset="-78"/>
              </a:rPr>
              <a:t>يغير المعنى، فإنك تقول: «الحديث بهذا السياق لم أجده، لكن الموجود ما أخرجه البخاري...» ثم </a:t>
            </a:r>
            <a:r>
              <a:rPr lang="ar-SA" sz="2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khbar MT" pitchFamily="2" charset="-78"/>
              </a:rPr>
              <a:t>تذكره.</a:t>
            </a:r>
            <a:endParaRPr lang="ar-SA" sz="2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khbar MT" pitchFamily="2" charset="-78"/>
            </a:endParaRPr>
          </a:p>
          <a:p>
            <a:pPr algn="just" rtl="1">
              <a:buFont typeface="Arial" pitchFamily="34" charset="0"/>
              <a:buChar char="•"/>
            </a:pPr>
            <a:r>
              <a:rPr lang="ar-SA" sz="2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khbar MT" pitchFamily="2" charset="-78"/>
              </a:rPr>
              <a:t>إذا كان الحديث موجودا في المصدر المُخرج منه لكنه مفرقا في عدّة مواطن – كما يفعل البخاري – فإنك تقول: «</a:t>
            </a:r>
            <a:r>
              <a:rPr lang="ar-SA" sz="2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khbar MT" pitchFamily="2" charset="-78"/>
              </a:rPr>
              <a:t>أخرجه البخاري مفرقا</a:t>
            </a:r>
            <a:r>
              <a:rPr lang="ar-SA" sz="2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khbar MT" pitchFamily="2" charset="-78"/>
              </a:rPr>
              <a:t>» ثم تُعدِّد تلك المواطن.</a:t>
            </a:r>
            <a:endParaRPr lang="en-US" sz="2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khbar MT" pitchFamily="2" charset="-78"/>
            </a:endParaRPr>
          </a:p>
          <a:p>
            <a:pPr algn="just" rtl="1"/>
            <a:endParaRPr lang="en-US" sz="2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khbar MT" pitchFamily="2" charset="-78"/>
            </a:endParaRPr>
          </a:p>
          <a:p>
            <a:pPr lvl="0" algn="just" rtl="1">
              <a:buFont typeface="Arial" pitchFamily="34" charset="0"/>
              <a:buChar char="•"/>
            </a:pPr>
            <a:endParaRPr lang="ar-SA" sz="2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khbar MT" pitchFamily="2" charset="-78"/>
            </a:endParaRPr>
          </a:p>
          <a:p>
            <a:pPr lvl="0" algn="just" rtl="1">
              <a:buFont typeface="Arial" pitchFamily="34" charset="0"/>
              <a:buChar char="•"/>
            </a:pPr>
            <a:endParaRPr lang="ar-SA" sz="2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khbar MT" pitchFamily="2" charset="-78"/>
            </a:endParaRPr>
          </a:p>
          <a:p>
            <a:pPr lvl="0" algn="just" rtl="1">
              <a:buFont typeface="Arial" pitchFamily="34" charset="0"/>
              <a:buChar char="•"/>
            </a:pPr>
            <a:endParaRPr lang="en-US" sz="2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khbar MT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953500" cy="1096962"/>
          </a:xfr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eaLnBrk="1" hangingPunct="1"/>
            <a:r>
              <a:rPr lang="ar-SA" b="1" dirty="0" smtClean="0">
                <a:solidFill>
                  <a:srgbClr val="FF0000"/>
                </a:solidFill>
                <a:cs typeface="Arial" pitchFamily="34" charset="0"/>
              </a:rPr>
              <a:t>تــــــابـــــــــــع</a:t>
            </a:r>
          </a:p>
        </p:txBody>
      </p:sp>
      <p:sp>
        <p:nvSpPr>
          <p:cNvPr id="5" name="عنصر نائب للمحتوى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 rtl="1"/>
            <a:r>
              <a:rPr lang="ar-SA" sz="2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khbar MT" pitchFamily="2" charset="-78"/>
              </a:rPr>
              <a:t> </a:t>
            </a:r>
            <a:r>
              <a:rPr lang="ar-SA" sz="2400" b="1" dirty="0" smtClean="0">
                <a:solidFill>
                  <a:srgbClr val="009900"/>
                </a:solidFill>
              </a:rPr>
              <a:t>5- ذكر اسم صاحب المتن </a:t>
            </a:r>
            <a:r>
              <a:rPr lang="ar-SA" sz="2400" b="1" dirty="0" smtClean="0">
                <a:solidFill>
                  <a:srgbClr val="009900"/>
                </a:solidFill>
              </a:rPr>
              <a:t>( راوي </a:t>
            </a:r>
            <a:r>
              <a:rPr lang="ar-SA" sz="2400" b="1" dirty="0" smtClean="0">
                <a:solidFill>
                  <a:srgbClr val="009900"/>
                </a:solidFill>
              </a:rPr>
              <a:t>الحديث</a:t>
            </a:r>
            <a:r>
              <a:rPr lang="ar-SA" sz="2400" b="1" dirty="0" smtClean="0">
                <a:solidFill>
                  <a:srgbClr val="009900"/>
                </a:solidFill>
              </a:rPr>
              <a:t>)</a:t>
            </a:r>
          </a:p>
          <a:p>
            <a:pPr algn="just" rtl="1"/>
            <a:r>
              <a:rPr lang="ar-SA" sz="2400" b="1" dirty="0" smtClean="0">
                <a:solidFill>
                  <a:srgbClr val="009900"/>
                </a:solidFill>
              </a:rPr>
              <a:t>6- بيان درجة الحديث، ويكون ذلك:</a:t>
            </a:r>
          </a:p>
          <a:p>
            <a:pPr algn="just" rtl="1">
              <a:buFont typeface="Arial" pitchFamily="34" charset="0"/>
              <a:buChar char="•"/>
            </a:pPr>
            <a:r>
              <a:rPr lang="ar-SA" sz="2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khbar MT" pitchFamily="2" charset="-78"/>
              </a:rPr>
              <a:t>إما </a:t>
            </a:r>
            <a:r>
              <a:rPr lang="ar-SA" sz="2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khbar MT" pitchFamily="2" charset="-78"/>
              </a:rPr>
              <a:t>بالعزو</a:t>
            </a:r>
            <a:r>
              <a:rPr lang="ar-SA" sz="2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khbar MT" pitchFamily="2" charset="-78"/>
              </a:rPr>
              <a:t> إلى المصادر التي التزمت برواية الصحيح فقط، كالبخاري ومسلم في صحيحيهما</a:t>
            </a:r>
            <a:r>
              <a:rPr lang="ar-SA" sz="2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khbar MT" pitchFamily="2" charset="-78"/>
              </a:rPr>
              <a:t>.</a:t>
            </a:r>
          </a:p>
          <a:p>
            <a:pPr algn="just" rtl="1">
              <a:buFont typeface="Arial" pitchFamily="34" charset="0"/>
              <a:buChar char="•"/>
            </a:pPr>
            <a:r>
              <a:rPr lang="ar-SA" sz="2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khbar MT" pitchFamily="2" charset="-78"/>
              </a:rPr>
              <a:t>أو بنقل كلام العلماء على الحديث صحة أو ضعفا، ونجد ذلك إما في نفس المصدر الذي روى الحديث </a:t>
            </a:r>
            <a:r>
              <a:rPr lang="ar-SA" sz="2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khbar MT" pitchFamily="2" charset="-78"/>
              </a:rPr>
              <a:t>ـ</a:t>
            </a:r>
            <a:r>
              <a:rPr lang="ar-SA" sz="2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khbar MT" pitchFamily="2" charset="-78"/>
              </a:rPr>
              <a:t> كسنن الترمذي </a:t>
            </a:r>
            <a:r>
              <a:rPr lang="ar-SA" sz="2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khbar MT" pitchFamily="2" charset="-78"/>
              </a:rPr>
              <a:t>ـ</a:t>
            </a:r>
            <a:r>
              <a:rPr lang="ar-SA" sz="2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khbar MT" pitchFamily="2" charset="-78"/>
              </a:rPr>
              <a:t>  أو في كتب التخريج التي اعتنت بذكر الحكم على الأحاديث، وسبق أن ذكرناها في المحاضرة الثالثة.</a:t>
            </a:r>
          </a:p>
          <a:p>
            <a:pPr algn="just" rtl="1">
              <a:buFont typeface="Arial" pitchFamily="34" charset="0"/>
              <a:buChar char="•"/>
            </a:pPr>
            <a:r>
              <a:rPr lang="ar-SA" sz="2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khbar MT" pitchFamily="2" charset="-78"/>
              </a:rPr>
              <a:t>أو بالاجتهاد في الحكم على الحديث </a:t>
            </a:r>
            <a:r>
              <a:rPr lang="ar-SA" sz="2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khbar MT" pitchFamily="2" charset="-78"/>
              </a:rPr>
              <a:t>ـ</a:t>
            </a:r>
            <a:r>
              <a:rPr lang="ar-SA" sz="2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khbar MT" pitchFamily="2" charset="-78"/>
              </a:rPr>
              <a:t> في حالة عدم وجود حكم للعلماء عليه </a:t>
            </a:r>
            <a:r>
              <a:rPr lang="ar-SA" sz="2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khbar MT" pitchFamily="2" charset="-78"/>
              </a:rPr>
              <a:t>ـ</a:t>
            </a:r>
            <a:r>
              <a:rPr lang="ar-SA" sz="2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khbar MT" pitchFamily="2" charset="-78"/>
              </a:rPr>
              <a:t> بدراسة سنده وفق القواعد التي وضعها علماء الحديث. </a:t>
            </a:r>
            <a:endParaRPr lang="en-US" sz="2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khbar MT" pitchFamily="2" charset="-78"/>
            </a:endParaRPr>
          </a:p>
          <a:p>
            <a:pPr algn="just" rtl="1"/>
            <a:r>
              <a:rPr lang="ar-SA" sz="2400" b="1" dirty="0" smtClean="0">
                <a:solidFill>
                  <a:srgbClr val="009900"/>
                </a:solidFill>
              </a:rPr>
              <a:t>7- توثيق المعلومات:</a:t>
            </a:r>
            <a:endParaRPr lang="ar-SA" sz="2400" b="1" dirty="0" smtClean="0">
              <a:solidFill>
                <a:srgbClr val="009900"/>
              </a:solidFill>
            </a:endParaRPr>
          </a:p>
          <a:p>
            <a:pPr rtl="1"/>
            <a:r>
              <a:rPr lang="ar-SA" sz="2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khbar MT" pitchFamily="2" charset="-78"/>
              </a:rPr>
              <a:t>وذلك بذكر اسم الكتاب كاملا واسم المؤلف كاملا واسم المحقق وبيانات النشر ( اسم الناشر، بلد النشر، تاريخ </a:t>
            </a:r>
            <a:r>
              <a:rPr lang="ar-SA" sz="2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khbar MT" pitchFamily="2" charset="-78"/>
              </a:rPr>
              <a:t>الطبعة).</a:t>
            </a:r>
            <a:endParaRPr lang="en-US" sz="2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khbar MT" pitchFamily="2" charset="-78"/>
            </a:endParaRPr>
          </a:p>
          <a:p>
            <a:pPr rtl="1"/>
            <a:r>
              <a:rPr lang="ar-SA" sz="2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khbar MT" pitchFamily="2" charset="-78"/>
              </a:rPr>
              <a:t>مثال </a:t>
            </a:r>
            <a:r>
              <a:rPr lang="ar-SA" sz="2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khbar MT" pitchFamily="2" charset="-78"/>
              </a:rPr>
              <a:t>ذلك: </a:t>
            </a:r>
            <a:r>
              <a:rPr lang="ar-SA" sz="2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khbar MT" pitchFamily="2" charset="-78"/>
              </a:rPr>
              <a:t>المسند</a:t>
            </a:r>
            <a:r>
              <a:rPr lang="ar-SA" sz="2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khbar MT" pitchFamily="2" charset="-78"/>
              </a:rPr>
              <a:t>، للإمام أحمد بن حنبل </a:t>
            </a:r>
            <a:r>
              <a:rPr lang="ar-SA" sz="2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khbar MT" pitchFamily="2" charset="-78"/>
              </a:rPr>
              <a:t>الشيباني</a:t>
            </a:r>
            <a:r>
              <a:rPr lang="ar-SA" sz="2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khbar MT" pitchFamily="2" charset="-78"/>
              </a:rPr>
              <a:t> ، حققه مجموعة من الباحثين، مؤسسة </a:t>
            </a:r>
            <a:r>
              <a:rPr lang="ar-SA" sz="2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khbar MT" pitchFamily="2" charset="-78"/>
              </a:rPr>
              <a:t>الرسالة، بيروت، الطبعة </a:t>
            </a:r>
            <a:r>
              <a:rPr lang="ar-SA" sz="2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khbar MT" pitchFamily="2" charset="-78"/>
              </a:rPr>
              <a:t>الثانية </a:t>
            </a:r>
            <a:r>
              <a:rPr lang="ar-SA" sz="2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khbar MT" pitchFamily="2" charset="-78"/>
              </a:rPr>
              <a:t>1428هـ).</a:t>
            </a:r>
            <a:endParaRPr lang="en-US" sz="2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khbar MT" pitchFamily="2" charset="-78"/>
            </a:endParaRPr>
          </a:p>
          <a:p>
            <a:pPr algn="just" rtl="1"/>
            <a:endParaRPr lang="en-US" sz="2400" b="1" dirty="0" smtClean="0">
              <a:solidFill>
                <a:srgbClr val="009900"/>
              </a:solidFill>
            </a:endParaRPr>
          </a:p>
          <a:p>
            <a:pPr algn="just"/>
            <a:endParaRPr lang="en-US" sz="2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khbar MT" pitchFamily="2" charset="-78"/>
            </a:endParaRPr>
          </a:p>
          <a:p>
            <a:pPr lvl="0" algn="just" rtl="1">
              <a:buFont typeface="Arial" pitchFamily="34" charset="0"/>
              <a:buChar char="•"/>
            </a:pPr>
            <a:endParaRPr lang="ar-SA" sz="2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khbar MT" pitchFamily="2" charset="-78"/>
            </a:endParaRPr>
          </a:p>
          <a:p>
            <a:pPr lvl="0" algn="just" rtl="1">
              <a:buFont typeface="Arial" pitchFamily="34" charset="0"/>
              <a:buChar char="•"/>
            </a:pPr>
            <a:endParaRPr lang="ar-SA" sz="2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khbar MT" pitchFamily="2" charset="-78"/>
            </a:endParaRPr>
          </a:p>
          <a:p>
            <a:pPr lvl="0" algn="just" rtl="1">
              <a:buFont typeface="Arial" pitchFamily="34" charset="0"/>
              <a:buChar char="•"/>
            </a:pPr>
            <a:endParaRPr lang="en-US" sz="2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khbar MT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953500" cy="1096962"/>
          </a:xfr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eaLnBrk="1" hangingPunct="1"/>
            <a:r>
              <a:rPr lang="ar-SA" b="1" dirty="0" smtClean="0">
                <a:solidFill>
                  <a:srgbClr val="FF0000"/>
                </a:solidFill>
                <a:cs typeface="Arial" pitchFamily="34" charset="0"/>
              </a:rPr>
              <a:t>تــــــابـــــــــــع</a:t>
            </a:r>
          </a:p>
        </p:txBody>
      </p:sp>
      <p:sp>
        <p:nvSpPr>
          <p:cNvPr id="5" name="عنصر نائب للمحتوى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r>
              <a:rPr lang="ar-SA" sz="2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khbar MT" pitchFamily="2" charset="-78"/>
              </a:rPr>
              <a:t> </a:t>
            </a:r>
            <a:r>
              <a:rPr lang="ar-SA" sz="2800" b="1" dirty="0" smtClean="0">
                <a:solidFill>
                  <a:srgbClr val="009900"/>
                </a:solidFill>
              </a:rPr>
              <a:t>8- </a:t>
            </a:r>
            <a:r>
              <a:rPr lang="ar-SA" sz="2800" b="1" dirty="0" smtClean="0">
                <a:solidFill>
                  <a:srgbClr val="009900"/>
                </a:solidFill>
              </a:rPr>
              <a:t>ترتيب </a:t>
            </a:r>
            <a:r>
              <a:rPr lang="ar-SA" sz="2800" b="1" dirty="0" smtClean="0">
                <a:solidFill>
                  <a:srgbClr val="009900"/>
                </a:solidFill>
              </a:rPr>
              <a:t>المصادر: </a:t>
            </a:r>
            <a:endParaRPr lang="en-US" sz="2800" b="1" dirty="0" smtClean="0">
              <a:solidFill>
                <a:srgbClr val="009900"/>
              </a:solidFill>
            </a:endParaRPr>
          </a:p>
          <a:p>
            <a:pPr rtl="1"/>
            <a:r>
              <a:rPr lang="ar-SA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khbar MT" pitchFamily="2" charset="-78"/>
              </a:rPr>
              <a:t>وفيه عدّة مناهج، والأكثر  على ترتيب المصادر بحسب القوة والشهرة :</a:t>
            </a:r>
            <a:endParaRPr lang="en-US" sz="28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khbar MT" pitchFamily="2" charset="-78"/>
            </a:endParaRPr>
          </a:p>
          <a:p>
            <a:pPr rtl="1"/>
            <a:r>
              <a:rPr lang="ar-SA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khbar MT" pitchFamily="2" charset="-78"/>
              </a:rPr>
              <a:t>أي ترتيب المصادر بذكر الصحيحين </a:t>
            </a:r>
            <a:r>
              <a:rPr lang="ar-SA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khbar MT" pitchFamily="2" charset="-78"/>
              </a:rPr>
              <a:t>أولا (البخاري ثم مسلم)، </a:t>
            </a:r>
            <a:r>
              <a:rPr lang="ar-SA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khbar MT" pitchFamily="2" charset="-78"/>
              </a:rPr>
              <a:t>ثم </a:t>
            </a:r>
            <a:r>
              <a:rPr lang="ar-SA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khbar MT" pitchFamily="2" charset="-78"/>
              </a:rPr>
              <a:t>بقية الكتب </a:t>
            </a:r>
            <a:r>
              <a:rPr lang="ar-SA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khbar MT" pitchFamily="2" charset="-78"/>
              </a:rPr>
              <a:t>الستة ( أبو داود ثم الترمذي ثم النسائي ثم ابن ماجه ) ثم مسند الإمام </a:t>
            </a:r>
            <a:r>
              <a:rPr lang="ar-SA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khbar MT" pitchFamily="2" charset="-78"/>
              </a:rPr>
              <a:t>أحمد، هذا </a:t>
            </a:r>
            <a:r>
              <a:rPr lang="ar-SA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khbar MT" pitchFamily="2" charset="-78"/>
              </a:rPr>
              <a:t>هو المشهور ..</a:t>
            </a:r>
            <a:endParaRPr lang="en-US" sz="28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khbar MT" pitchFamily="2" charset="-78"/>
            </a:endParaRPr>
          </a:p>
          <a:p>
            <a:pPr algn="just" rtl="1"/>
            <a:r>
              <a:rPr lang="ar-SA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khbar MT" pitchFamily="2" charset="-78"/>
              </a:rPr>
              <a:t>وبعضهم يرتب المصادر حسب تاريخ وفيات المؤلفين، وبعضهم على حسب  المتابعات التامة فالقاصرة فما دونها، بغضّ النظر عن الشهرة أو الترتيب التاريخي.</a:t>
            </a:r>
            <a:endParaRPr lang="en-US" sz="28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khbar MT" pitchFamily="2" charset="-78"/>
            </a:endParaRPr>
          </a:p>
          <a:p>
            <a:pPr algn="just" rtl="1"/>
            <a:r>
              <a:rPr lang="ar-SA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khbar MT" pitchFamily="2" charset="-78"/>
              </a:rPr>
              <a:t>واختلاف مناهج العلماء في ترتيب مصادر التخريج لا يضرّ؛ لأنه لا مشاحّة في الاصطلاح إذا بيّن الباحث منهجه، والتزم به . </a:t>
            </a:r>
            <a:endParaRPr lang="en-US" sz="28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khbar MT" pitchFamily="2" charset="-78"/>
            </a:endParaRPr>
          </a:p>
          <a:p>
            <a:pPr algn="just" rtl="1"/>
            <a:endParaRPr lang="en-US" sz="2400" b="1" dirty="0" smtClean="0">
              <a:solidFill>
                <a:srgbClr val="009900"/>
              </a:solidFill>
            </a:endParaRPr>
          </a:p>
          <a:p>
            <a:pPr algn="just"/>
            <a:endParaRPr lang="en-US" sz="2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khbar MT" pitchFamily="2" charset="-78"/>
            </a:endParaRPr>
          </a:p>
          <a:p>
            <a:pPr lvl="0" algn="just" rtl="1">
              <a:buFont typeface="Arial" pitchFamily="34" charset="0"/>
              <a:buChar char="•"/>
            </a:pPr>
            <a:endParaRPr lang="ar-SA" sz="2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khbar MT" pitchFamily="2" charset="-78"/>
            </a:endParaRPr>
          </a:p>
          <a:p>
            <a:pPr lvl="0" algn="just" rtl="1">
              <a:buFont typeface="Arial" pitchFamily="34" charset="0"/>
              <a:buChar char="•"/>
            </a:pPr>
            <a:endParaRPr lang="ar-SA" sz="2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khbar MT" pitchFamily="2" charset="-78"/>
            </a:endParaRPr>
          </a:p>
          <a:p>
            <a:pPr lvl="0" algn="just" rtl="1">
              <a:buFont typeface="Arial" pitchFamily="34" charset="0"/>
              <a:buChar char="•"/>
            </a:pPr>
            <a:endParaRPr lang="en-US" sz="2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khbar MT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467475" y="1981200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14400" y="2133600"/>
            <a:ext cx="2109419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2962</TotalTime>
  <Words>1073</Words>
  <Application>Microsoft Office PowerPoint</Application>
  <PresentationFormat>A4 Paper (210x297 mm)‎</PresentationFormat>
  <Paragraphs>81</Paragraphs>
  <Slides>10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10</vt:i4>
      </vt:variant>
    </vt:vector>
  </HeadingPairs>
  <TitlesOfParts>
    <vt:vector size="11" baseType="lpstr">
      <vt:lpstr>Office Theme</vt:lpstr>
      <vt:lpstr>الشريحة 1</vt:lpstr>
      <vt:lpstr>المحاضرة الرابعة</vt:lpstr>
      <vt:lpstr>عناصر المحاضرة</vt:lpstr>
      <vt:lpstr>وظائف المُخرِّج (كيفية صياغة التخريج)</vt:lpstr>
      <vt:lpstr>تــــــابــــــــــــــع</vt:lpstr>
      <vt:lpstr>تـــابـــــــــــع</vt:lpstr>
      <vt:lpstr>تــــــابـــــــــــع</vt:lpstr>
      <vt:lpstr>تــــــابـــــــــــع</vt:lpstr>
      <vt:lpstr>تــــــابـــــــــــع</vt:lpstr>
      <vt:lpstr>الشريحة 10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user</cp:lastModifiedBy>
  <cp:revision>132</cp:revision>
  <dcterms:created xsi:type="dcterms:W3CDTF">2009-10-14T19:14:34Z</dcterms:created>
  <dcterms:modified xsi:type="dcterms:W3CDTF">2011-09-28T20:02:06Z</dcterms:modified>
</cp:coreProperties>
</file>