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307" r:id="rId4"/>
    <p:sldId id="302" r:id="rId5"/>
    <p:sldId id="259" r:id="rId6"/>
    <p:sldId id="290" r:id="rId7"/>
    <p:sldId id="308" r:id="rId8"/>
    <p:sldId id="287" r:id="rId9"/>
    <p:sldId id="306" r:id="rId10"/>
    <p:sldId id="297" r:id="rId11"/>
    <p:sldId id="310" r:id="rId12"/>
    <p:sldId id="309" r:id="rId13"/>
    <p:sldId id="311" r:id="rId14"/>
    <p:sldId id="312"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B84AF"/>
    <a:srgbClr val="009900"/>
    <a:srgbClr val="709256"/>
    <a:srgbClr val="AD9968"/>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100" d="100"/>
          <a:sy n="100" d="100"/>
        </p:scale>
        <p:origin x="-276" y="78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10/14/2011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22098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 </a:t>
            </a:r>
            <a:r>
              <a:rPr lang="en-US" sz="2800" b="1" dirty="0" smtClean="0">
                <a:solidFill>
                  <a:srgbClr val="7F7F7F"/>
                </a:solidFill>
                <a:latin typeface="Calibri" pitchFamily="34" charset="0"/>
                <a:cs typeface="Times New Roman" pitchFamily="18" charset="0"/>
              </a:rPr>
              <a:t>     </a:t>
            </a:r>
            <a:r>
              <a:rPr lang="ar-SA" sz="2800" b="1" dirty="0" smtClean="0">
                <a:solidFill>
                  <a:srgbClr val="7F7F7F"/>
                </a:solidFill>
                <a:latin typeface="Calibri" pitchFamily="34" charset="0"/>
                <a:cs typeface="Times New Roman" pitchFamily="18" charset="0"/>
              </a:rPr>
              <a:t>تخريج الأحاديث والآثار</a:t>
            </a:r>
          </a:p>
          <a:p>
            <a:pPr algn="ctr"/>
            <a:r>
              <a:rPr lang="ar-SA" sz="2600" b="1" dirty="0" smtClean="0">
                <a:solidFill>
                  <a:schemeClr val="bg2">
                    <a:lumMod val="25000"/>
                  </a:schemeClr>
                </a:solidFill>
                <a:latin typeface="Calibri" pitchFamily="34" charset="0"/>
                <a:cs typeface="Times New Roman" pitchFamily="18" charset="0"/>
              </a:rPr>
              <a:t>     د/ جمال فرحات </a:t>
            </a:r>
            <a:r>
              <a:rPr lang="ar-SA" sz="2600" b="1" dirty="0" err="1" smtClean="0">
                <a:solidFill>
                  <a:schemeClr val="bg2">
                    <a:lumMod val="25000"/>
                  </a:schemeClr>
                </a:solidFill>
                <a:latin typeface="Calibri" pitchFamily="34" charset="0"/>
                <a:cs typeface="Times New Roman" pitchFamily="18" charset="0"/>
              </a:rPr>
              <a:t>صاولي</a:t>
            </a:r>
            <a:endParaRPr lang="en-US" sz="2600" b="1" dirty="0">
              <a:solidFill>
                <a:schemeClr val="bg2">
                  <a:lumMod val="25000"/>
                </a:schemeClr>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b="1" spc="-150" dirty="0" smtClean="0">
                <a:solidFill>
                  <a:srgbClr val="376092"/>
                </a:solidFill>
                <a:latin typeface="ae_AlMateen" pitchFamily="2" charset="-78"/>
                <a:cs typeface="+mj-cs"/>
              </a:rPr>
              <a:t>المحاضرة السادسة</a:t>
            </a:r>
            <a:endParaRPr lang="en-US" b="1" spc="-150" dirty="0" smtClean="0">
              <a:solidFill>
                <a:srgbClr val="376092"/>
              </a:solidFill>
              <a:latin typeface="ae_AlMateen" pitchFamily="2" charset="-78"/>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sz="4000" b="1" smtClean="0">
                <a:solidFill>
                  <a:srgbClr val="FF0000"/>
                </a:solidFill>
                <a:cs typeface="Arial" pitchFamily="34" charset="0"/>
              </a:rPr>
              <a:t>           تابع </a:t>
            </a:r>
            <a:r>
              <a:rPr lang="ar-SA" sz="4000" b="1" dirty="0" smtClean="0">
                <a:solidFill>
                  <a:srgbClr val="FF0000"/>
                </a:solidFill>
                <a:cs typeface="Arial" pitchFamily="34" charset="0"/>
              </a:rPr>
              <a:t>للطريقة الأولى </a:t>
            </a:r>
            <a:r>
              <a:rPr lang="ar-SA" sz="4000" b="1" smtClean="0">
                <a:solidFill>
                  <a:srgbClr val="FF0000"/>
                </a:solidFill>
                <a:cs typeface="Arial" pitchFamily="34" charset="0"/>
              </a:rPr>
              <a:t>في التخريج  </a:t>
            </a:r>
            <a:endParaRPr lang="ar-SA" sz="4000" b="1" dirty="0" smtClean="0">
              <a:solidFill>
                <a:srgbClr val="FF0000"/>
              </a:solidFill>
              <a:cs typeface="Arial" pitchFamily="34" charset="0"/>
            </a:endParaRPr>
          </a:p>
        </p:txBody>
      </p:sp>
      <p:sp>
        <p:nvSpPr>
          <p:cNvPr id="7" name="TextBox 6"/>
          <p:cNvSpPr txBox="1"/>
          <p:nvPr/>
        </p:nvSpPr>
        <p:spPr>
          <a:xfrm>
            <a:off x="685800" y="2133600"/>
            <a:ext cx="8839200" cy="2400657"/>
          </a:xfrm>
          <a:prstGeom prst="rect">
            <a:avLst/>
          </a:prstGeom>
          <a:noFill/>
        </p:spPr>
        <p:txBody>
          <a:bodyPr wrap="square" rtlCol="1">
            <a:spAutoFit/>
          </a:bodyPr>
          <a:lstStyle/>
          <a:p>
            <a:pPr algn="ctr"/>
            <a:r>
              <a:rPr lang="ar-SA" sz="4800" kern="10" dirty="0" smtClean="0">
                <a:ln w="9525">
                  <a:noFill/>
                  <a:round/>
                  <a:headEnd/>
                  <a:tailEnd/>
                </a:ln>
                <a:solidFill>
                  <a:srgbClr val="009900"/>
                </a:solidFill>
                <a:cs typeface="DecoType Naskh Extensions"/>
              </a:rPr>
              <a:t>           </a:t>
            </a:r>
            <a:r>
              <a:rPr lang="ar-SA" sz="4800" b="1" kern="10" dirty="0" smtClean="0">
                <a:ln w="9525">
                  <a:noFill/>
                  <a:round/>
                  <a:headEnd/>
                  <a:tailEnd/>
                </a:ln>
                <a:solidFill>
                  <a:srgbClr val="009900"/>
                </a:solidFill>
                <a:cs typeface="DecoType Naskh Extensions"/>
              </a:rPr>
              <a:t>التخريج عن طريق معرفة الراوي الأعلى</a:t>
            </a:r>
          </a:p>
          <a:p>
            <a:pPr algn="ctr"/>
            <a:r>
              <a:rPr lang="ar-SA" sz="4800" kern="10" dirty="0" smtClean="0">
                <a:ln w="9525">
                  <a:noFill/>
                  <a:round/>
                  <a:headEnd/>
                  <a:tailEnd/>
                </a:ln>
                <a:solidFill>
                  <a:srgbClr val="009900"/>
                </a:solidFill>
                <a:cs typeface="DecoType Naskh Extensions"/>
              </a:rPr>
              <a:t>                    </a:t>
            </a:r>
            <a:r>
              <a:rPr lang="ar-SA" sz="4800" b="1" kern="10" dirty="0" smtClean="0">
                <a:ln w="9525">
                  <a:noFill/>
                  <a:round/>
                  <a:headEnd/>
                  <a:tailEnd/>
                </a:ln>
                <a:solidFill>
                  <a:srgbClr val="009900"/>
                </a:solidFill>
                <a:cs typeface="DecoType Naskh Extensions"/>
              </a:rPr>
              <a:t>(صحابي أو من دونه)  </a:t>
            </a:r>
            <a:endParaRPr lang="en-US" sz="4800" b="1" kern="10" dirty="0" smtClean="0">
              <a:ln w="9525">
                <a:noFill/>
                <a:round/>
                <a:headEnd/>
                <a:tailEnd/>
              </a:ln>
              <a:solidFill>
                <a:srgbClr val="009900"/>
              </a:solidFill>
              <a:cs typeface="DecoType Naskh Extensions"/>
            </a:endParaRPr>
          </a:p>
          <a:p>
            <a:pPr lvl="0"/>
            <a:endParaRPr lang="en-US" dirty="0" smtClean="0"/>
          </a:p>
          <a:p>
            <a:endParaRPr lang="en-US" dirty="0" smtClean="0"/>
          </a:p>
          <a:p>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Line 10"/>
          <p:cNvSpPr>
            <a:spLocks noChangeShapeType="1"/>
          </p:cNvSpPr>
          <p:nvPr/>
        </p:nvSpPr>
        <p:spPr bwMode="auto">
          <a:xfrm>
            <a:off x="7616825" y="1196975"/>
            <a:ext cx="0" cy="342900"/>
          </a:xfrm>
          <a:prstGeom prst="line">
            <a:avLst/>
          </a:prstGeom>
          <a:noFill/>
          <a:ln w="9525">
            <a:solidFill>
              <a:srgbClr val="000000"/>
            </a:solidFill>
            <a:round/>
            <a:headEnd/>
            <a:tailEnd type="triangle" w="med" len="med"/>
          </a:ln>
        </p:spPr>
        <p:txBody>
          <a:bodyPr/>
          <a:lstStyle/>
          <a:p>
            <a:endParaRPr lang="en-US"/>
          </a:p>
        </p:txBody>
      </p:sp>
      <p:sp>
        <p:nvSpPr>
          <p:cNvPr id="5123" name="Line 14"/>
          <p:cNvSpPr>
            <a:spLocks noChangeShapeType="1"/>
          </p:cNvSpPr>
          <p:nvPr/>
        </p:nvSpPr>
        <p:spPr bwMode="auto">
          <a:xfrm>
            <a:off x="9398000" y="1196975"/>
            <a:ext cx="0" cy="342900"/>
          </a:xfrm>
          <a:prstGeom prst="line">
            <a:avLst/>
          </a:prstGeom>
          <a:noFill/>
          <a:ln w="9525">
            <a:solidFill>
              <a:srgbClr val="000000"/>
            </a:solidFill>
            <a:round/>
            <a:headEnd/>
            <a:tailEnd type="triangle" w="med" len="med"/>
          </a:ln>
        </p:spPr>
        <p:txBody>
          <a:bodyPr/>
          <a:lstStyle/>
          <a:p>
            <a:endParaRPr lang="en-US"/>
          </a:p>
        </p:txBody>
      </p:sp>
      <p:sp>
        <p:nvSpPr>
          <p:cNvPr id="5124" name="Line 13"/>
          <p:cNvSpPr>
            <a:spLocks noChangeShapeType="1"/>
          </p:cNvSpPr>
          <p:nvPr/>
        </p:nvSpPr>
        <p:spPr bwMode="auto">
          <a:xfrm>
            <a:off x="5529263" y="1196975"/>
            <a:ext cx="0" cy="342900"/>
          </a:xfrm>
          <a:prstGeom prst="line">
            <a:avLst/>
          </a:prstGeom>
          <a:noFill/>
          <a:ln w="9525">
            <a:solidFill>
              <a:srgbClr val="000000"/>
            </a:solidFill>
            <a:round/>
            <a:headEnd/>
            <a:tailEnd type="triangle" w="med" len="med"/>
          </a:ln>
        </p:spPr>
        <p:txBody>
          <a:bodyPr/>
          <a:lstStyle/>
          <a:p>
            <a:endParaRPr lang="en-US"/>
          </a:p>
        </p:txBody>
      </p:sp>
      <p:sp>
        <p:nvSpPr>
          <p:cNvPr id="5125" name="Line 11"/>
          <p:cNvSpPr>
            <a:spLocks noChangeShapeType="1"/>
          </p:cNvSpPr>
          <p:nvPr/>
        </p:nvSpPr>
        <p:spPr bwMode="auto">
          <a:xfrm>
            <a:off x="741363" y="1196975"/>
            <a:ext cx="0" cy="342900"/>
          </a:xfrm>
          <a:prstGeom prst="line">
            <a:avLst/>
          </a:prstGeom>
          <a:noFill/>
          <a:ln w="9525">
            <a:solidFill>
              <a:srgbClr val="000000"/>
            </a:solidFill>
            <a:round/>
            <a:headEnd/>
            <a:tailEnd type="triangle" w="med" len="med"/>
          </a:ln>
        </p:spPr>
        <p:txBody>
          <a:bodyPr/>
          <a:lstStyle/>
          <a:p>
            <a:endParaRPr lang="en-US"/>
          </a:p>
        </p:txBody>
      </p:sp>
      <p:sp>
        <p:nvSpPr>
          <p:cNvPr id="5126" name="Line 12"/>
          <p:cNvSpPr>
            <a:spLocks noChangeShapeType="1"/>
          </p:cNvSpPr>
          <p:nvPr/>
        </p:nvSpPr>
        <p:spPr bwMode="auto">
          <a:xfrm>
            <a:off x="3224213" y="1196975"/>
            <a:ext cx="0" cy="342900"/>
          </a:xfrm>
          <a:prstGeom prst="line">
            <a:avLst/>
          </a:prstGeom>
          <a:noFill/>
          <a:ln w="9525">
            <a:solidFill>
              <a:srgbClr val="000000"/>
            </a:solidFill>
            <a:round/>
            <a:headEnd/>
            <a:tailEnd type="triangle" w="med" len="med"/>
          </a:ln>
        </p:spPr>
        <p:txBody>
          <a:bodyPr/>
          <a:lstStyle/>
          <a:p>
            <a:endParaRPr lang="en-US"/>
          </a:p>
        </p:txBody>
      </p:sp>
      <p:sp>
        <p:nvSpPr>
          <p:cNvPr id="5127" name="Text Box 8"/>
          <p:cNvSpPr txBox="1">
            <a:spLocks noChangeArrowheads="1"/>
          </p:cNvSpPr>
          <p:nvPr/>
        </p:nvSpPr>
        <p:spPr bwMode="auto">
          <a:xfrm>
            <a:off x="6621463" y="1557338"/>
            <a:ext cx="1860550" cy="3527425"/>
          </a:xfrm>
          <a:prstGeom prst="rect">
            <a:avLst/>
          </a:prstGeom>
          <a:solidFill>
            <a:srgbClr val="FFFFFF"/>
          </a:solidFill>
          <a:ln w="9525">
            <a:solidFill>
              <a:srgbClr val="000000"/>
            </a:solidFill>
            <a:miter lim="800000"/>
            <a:headEnd/>
            <a:tailEnd/>
          </a:ln>
        </p:spPr>
        <p:txBody>
          <a:bodyPr/>
          <a:lstStyle/>
          <a:p>
            <a:pPr>
              <a:tabLst>
                <a:tab pos="254000" algn="l"/>
              </a:tabLst>
            </a:pPr>
            <a:r>
              <a:rPr lang="ar-SA" sz="1600" b="1" dirty="0">
                <a:solidFill>
                  <a:srgbClr val="CC6600"/>
                </a:solidFill>
                <a:cs typeface="Times New Roman" pitchFamily="18" charset="0"/>
              </a:rPr>
              <a:t>الكتب التي نرجع </a:t>
            </a:r>
            <a:r>
              <a:rPr lang="ar-SA" sz="1400" dirty="0">
                <a:solidFill>
                  <a:srgbClr val="CC6600"/>
                </a:solidFill>
              </a:rPr>
              <a:t> </a:t>
            </a:r>
            <a:r>
              <a:rPr lang="ar-SA" sz="1600" b="1" dirty="0">
                <a:solidFill>
                  <a:srgbClr val="CC6600"/>
                </a:solidFill>
                <a:cs typeface="Times New Roman" pitchFamily="18" charset="0"/>
              </a:rPr>
              <a:t>إليها ونستعين </a:t>
            </a:r>
            <a:r>
              <a:rPr lang="ar-SA" sz="1600" b="1" dirty="0" err="1">
                <a:solidFill>
                  <a:srgbClr val="CC6600"/>
                </a:solidFill>
                <a:cs typeface="Times New Roman" pitchFamily="18" charset="0"/>
              </a:rPr>
              <a:t>بها</a:t>
            </a:r>
            <a:r>
              <a:rPr lang="ar-SA" sz="1400" dirty="0">
                <a:solidFill>
                  <a:srgbClr val="CC6600"/>
                </a:solidFill>
              </a:rPr>
              <a:t> </a:t>
            </a:r>
            <a:r>
              <a:rPr lang="ar-SA" sz="1600" b="1" dirty="0">
                <a:solidFill>
                  <a:srgbClr val="CC6600"/>
                </a:solidFill>
                <a:cs typeface="Times New Roman" pitchFamily="18" charset="0"/>
              </a:rPr>
              <a:t>في التخريج</a:t>
            </a:r>
            <a:endParaRPr lang="en-US" sz="1400" dirty="0">
              <a:solidFill>
                <a:srgbClr val="CC6600"/>
              </a:solidFill>
            </a:endParaRPr>
          </a:p>
          <a:p>
            <a:pPr eaLnBrk="0" hangingPunct="0">
              <a:tabLst>
                <a:tab pos="254000" algn="l"/>
              </a:tabLst>
            </a:pPr>
            <a:r>
              <a:rPr lang="ar-SA" sz="1600" b="1" dirty="0">
                <a:solidFill>
                  <a:srgbClr val="CC6600"/>
                </a:solidFill>
                <a:cs typeface="Times New Roman" pitchFamily="18" charset="0"/>
              </a:rPr>
              <a:t>بهذه الطريقة:</a:t>
            </a:r>
            <a:endParaRPr lang="en-US" sz="1400" dirty="0">
              <a:solidFill>
                <a:srgbClr val="CC6600"/>
              </a:solidFill>
            </a:endParaRPr>
          </a:p>
          <a:p>
            <a:pPr eaLnBrk="0" hangingPunct="0">
              <a:tabLst>
                <a:tab pos="254000" algn="l"/>
              </a:tabLst>
            </a:pPr>
            <a:r>
              <a:rPr lang="ar-SA" sz="1600" b="1" dirty="0" smtClean="0">
                <a:cs typeface="Times New Roman" pitchFamily="18" charset="0"/>
              </a:rPr>
              <a:t>1- كتب </a:t>
            </a:r>
            <a:r>
              <a:rPr lang="ar-SA" sz="1600" b="1" dirty="0" err="1" smtClean="0">
                <a:cs typeface="Times New Roman" pitchFamily="18" charset="0"/>
              </a:rPr>
              <a:t>المسانيد</a:t>
            </a:r>
            <a:endParaRPr lang="en-US" sz="1400" dirty="0"/>
          </a:p>
          <a:p>
            <a:pPr eaLnBrk="0" hangingPunct="0">
              <a:tabLst>
                <a:tab pos="254000" algn="l"/>
              </a:tabLst>
            </a:pPr>
            <a:r>
              <a:rPr lang="ar-SA" sz="1600" b="1" dirty="0" smtClean="0">
                <a:cs typeface="Times New Roman" pitchFamily="18" charset="0"/>
              </a:rPr>
              <a:t>2- كتب المعاجم</a:t>
            </a:r>
            <a:endParaRPr lang="en-US" sz="1400" dirty="0"/>
          </a:p>
          <a:p>
            <a:pPr eaLnBrk="0" hangingPunct="0">
              <a:tabLst>
                <a:tab pos="254000" algn="l"/>
              </a:tabLst>
            </a:pPr>
            <a:r>
              <a:rPr lang="ar-SA" sz="1600" b="1" dirty="0" smtClean="0">
                <a:cs typeface="Times New Roman" pitchFamily="18" charset="0"/>
              </a:rPr>
              <a:t>3- كتب الأطراف</a:t>
            </a:r>
            <a:endParaRPr lang="en-US" sz="1400" dirty="0"/>
          </a:p>
          <a:p>
            <a:pPr eaLnBrk="0" hangingPunct="0">
              <a:tabLst>
                <a:tab pos="254000" algn="l"/>
              </a:tabLst>
            </a:pPr>
            <a:r>
              <a:rPr lang="ar-SA" sz="1600" b="1" dirty="0" smtClean="0">
                <a:cs typeface="Times New Roman" pitchFamily="18" charset="0"/>
              </a:rPr>
              <a:t>4- الفهارس المُرتبة </a:t>
            </a:r>
            <a:r>
              <a:rPr lang="ar-SA" sz="1600" b="1" dirty="0">
                <a:cs typeface="Times New Roman" pitchFamily="18" charset="0"/>
              </a:rPr>
              <a:t>للأحاديث على أسماء الصحابة</a:t>
            </a:r>
            <a:r>
              <a:rPr lang="ar-SA" sz="1600" b="1" dirty="0" smtClean="0">
                <a:cs typeface="Times New Roman" pitchFamily="18" charset="0"/>
              </a:rPr>
              <a:t>.</a:t>
            </a:r>
            <a:r>
              <a:rPr lang="ar-SA" sz="1400" b="1" dirty="0" smtClean="0">
                <a:cs typeface="Times New Roman" pitchFamily="18" charset="0"/>
              </a:rPr>
              <a:t> (*)</a:t>
            </a:r>
            <a:r>
              <a:rPr lang="ar-SA" sz="1100" b="1" dirty="0" smtClean="0">
                <a:cs typeface="Times New Roman" pitchFamily="18" charset="0"/>
              </a:rPr>
              <a:t> </a:t>
            </a:r>
            <a:endParaRPr lang="en-US" sz="1400" dirty="0"/>
          </a:p>
          <a:p>
            <a:pPr eaLnBrk="0" hangingPunct="0">
              <a:tabLst>
                <a:tab pos="254000" algn="l"/>
              </a:tabLst>
            </a:pPr>
            <a:r>
              <a:rPr lang="ar-SA" sz="1600" b="1" dirty="0" smtClean="0">
                <a:cs typeface="Times New Roman" pitchFamily="18" charset="0"/>
              </a:rPr>
              <a:t>5- كتب </a:t>
            </a:r>
            <a:r>
              <a:rPr lang="ar-SA" sz="1600" b="1" dirty="0">
                <a:cs typeface="Times New Roman" pitchFamily="18" charset="0"/>
              </a:rPr>
              <a:t>تراجم الصحابة. </a:t>
            </a:r>
            <a:endParaRPr lang="en-US" sz="1400" dirty="0"/>
          </a:p>
          <a:p>
            <a:pPr eaLnBrk="0" hangingPunct="0">
              <a:tabLst>
                <a:tab pos="254000" algn="l"/>
              </a:tabLst>
            </a:pPr>
            <a:r>
              <a:rPr lang="ar-SA" sz="1600" b="1" dirty="0" smtClean="0">
                <a:cs typeface="Times New Roman" pitchFamily="18" charset="0"/>
              </a:rPr>
              <a:t>6- الكتب المُصنفة </a:t>
            </a:r>
            <a:r>
              <a:rPr lang="ar-SA" sz="1600" b="1" dirty="0">
                <a:cs typeface="Times New Roman" pitchFamily="18" charset="0"/>
              </a:rPr>
              <a:t>في أحاديث صحابي معين.</a:t>
            </a:r>
            <a:endParaRPr lang="ar-SA" dirty="0"/>
          </a:p>
        </p:txBody>
      </p:sp>
      <p:sp>
        <p:nvSpPr>
          <p:cNvPr id="5128" name="Text Box 5"/>
          <p:cNvSpPr txBox="1">
            <a:spLocks noChangeArrowheads="1"/>
          </p:cNvSpPr>
          <p:nvPr/>
        </p:nvSpPr>
        <p:spPr bwMode="auto">
          <a:xfrm>
            <a:off x="4638675" y="1557338"/>
            <a:ext cx="1898650" cy="3600450"/>
          </a:xfrm>
          <a:prstGeom prst="rect">
            <a:avLst/>
          </a:prstGeom>
          <a:solidFill>
            <a:srgbClr val="FFFFFF"/>
          </a:solidFill>
          <a:ln w="9525">
            <a:solidFill>
              <a:srgbClr val="000000"/>
            </a:solidFill>
            <a:miter lim="800000"/>
            <a:headEnd/>
            <a:tailEnd/>
          </a:ln>
        </p:spPr>
        <p:txBody>
          <a:bodyPr/>
          <a:lstStyle/>
          <a:p>
            <a:r>
              <a:rPr lang="ar-SA" sz="1600" b="1" dirty="0">
                <a:solidFill>
                  <a:srgbClr val="CC6600"/>
                </a:solidFill>
                <a:cs typeface="Times New Roman" pitchFamily="18" charset="0"/>
              </a:rPr>
              <a:t>1- </a:t>
            </a:r>
            <a:r>
              <a:rPr lang="ar-SA" sz="1600" b="1" dirty="0" err="1">
                <a:solidFill>
                  <a:srgbClr val="CC6600"/>
                </a:solidFill>
                <a:cs typeface="Times New Roman" pitchFamily="18" charset="0"/>
              </a:rPr>
              <a:t>المسانيد</a:t>
            </a:r>
            <a:r>
              <a:rPr lang="ar-SA" sz="1600" b="1" dirty="0">
                <a:solidFill>
                  <a:srgbClr val="0000FF"/>
                </a:solidFill>
                <a:cs typeface="Times New Roman" pitchFamily="18" charset="0"/>
              </a:rPr>
              <a:t> </a:t>
            </a:r>
            <a:r>
              <a:rPr lang="ar-SA" sz="1600" b="1" dirty="0">
                <a:cs typeface="Times New Roman" pitchFamily="18" charset="0"/>
              </a:rPr>
              <a:t>(**)</a:t>
            </a:r>
            <a:endParaRPr lang="en-US" sz="1400" dirty="0"/>
          </a:p>
          <a:p>
            <a:pPr eaLnBrk="0" hangingPunct="0"/>
            <a:r>
              <a:rPr lang="ar-SA" sz="1600" b="1" dirty="0">
                <a:cs typeface="Times New Roman" pitchFamily="18" charset="0"/>
              </a:rPr>
              <a:t>أ- تعريفها :</a:t>
            </a:r>
            <a:endParaRPr lang="en-US" sz="1400" dirty="0"/>
          </a:p>
          <a:p>
            <a:pPr eaLnBrk="0" hangingPunct="0"/>
            <a:r>
              <a:rPr lang="ar-SA" sz="1600" b="1" dirty="0">
                <a:cs typeface="Times New Roman" pitchFamily="18" charset="0"/>
              </a:rPr>
              <a:t>ب - عددها </a:t>
            </a:r>
            <a:r>
              <a:rPr lang="ar-SA" sz="1600" b="1" dirty="0" smtClean="0">
                <a:cs typeface="Times New Roman" pitchFamily="18" charset="0"/>
              </a:rPr>
              <a:t>وأهمها :</a:t>
            </a:r>
            <a:endParaRPr lang="en-US" sz="1400" dirty="0"/>
          </a:p>
          <a:p>
            <a:pPr eaLnBrk="0" hangingPunct="0"/>
            <a:r>
              <a:rPr lang="ar-SA" sz="1600" b="1" dirty="0">
                <a:cs typeface="Times New Roman" pitchFamily="18" charset="0"/>
              </a:rPr>
              <a:t>ج - ترتيبها :</a:t>
            </a:r>
            <a:endParaRPr lang="en-US" sz="1400" dirty="0"/>
          </a:p>
          <a:p>
            <a:pPr eaLnBrk="0" hangingPunct="0"/>
            <a:r>
              <a:rPr lang="ar-SA" sz="1600" b="1" dirty="0">
                <a:cs typeface="Times New Roman" pitchFamily="18" charset="0"/>
              </a:rPr>
              <a:t>د - هل استوعبت أحاديث </a:t>
            </a:r>
            <a:endParaRPr lang="en-US" sz="1400" dirty="0"/>
          </a:p>
          <a:p>
            <a:pPr eaLnBrk="0" hangingPunct="0"/>
            <a:r>
              <a:rPr lang="ar-SA" sz="1600" b="1" dirty="0">
                <a:cs typeface="Times New Roman" pitchFamily="18" charset="0"/>
              </a:rPr>
              <a:t>كل صحابي ؟</a:t>
            </a:r>
            <a:endParaRPr lang="en-US" sz="1400" dirty="0"/>
          </a:p>
          <a:p>
            <a:pPr eaLnBrk="0" hangingPunct="0"/>
            <a:r>
              <a:rPr lang="ar-SA" sz="1600" b="1" dirty="0">
                <a:cs typeface="Times New Roman" pitchFamily="18" charset="0"/>
              </a:rPr>
              <a:t>هـ - طريقة الوصول إلى</a:t>
            </a:r>
            <a:r>
              <a:rPr lang="ar-SA" sz="1200" dirty="0">
                <a:cs typeface="Times New Roman" pitchFamily="18" charset="0"/>
              </a:rPr>
              <a:t> </a:t>
            </a:r>
            <a:r>
              <a:rPr lang="ar-SA" sz="1600" b="1" dirty="0">
                <a:cs typeface="Times New Roman" pitchFamily="18" charset="0"/>
              </a:rPr>
              <a:t>الحديث في كتب </a:t>
            </a:r>
            <a:r>
              <a:rPr lang="ar-SA" sz="1600" b="1" dirty="0" smtClean="0">
                <a:cs typeface="Times New Roman" pitchFamily="18" charset="0"/>
              </a:rPr>
              <a:t>المسانيد</a:t>
            </a:r>
            <a:endParaRPr lang="en-US" sz="1400" dirty="0"/>
          </a:p>
          <a:p>
            <a:pPr eaLnBrk="0" hangingPunct="0"/>
            <a:r>
              <a:rPr lang="ar-SA" sz="1600" b="1" dirty="0">
                <a:cs typeface="Times New Roman" pitchFamily="18" charset="0"/>
              </a:rPr>
              <a:t>و -  صياغة </a:t>
            </a:r>
            <a:r>
              <a:rPr lang="ar-SA" sz="1600" b="1" dirty="0" smtClean="0">
                <a:cs typeface="Times New Roman" pitchFamily="18" charset="0"/>
              </a:rPr>
              <a:t>التخريج</a:t>
            </a:r>
            <a:endParaRPr lang="en-US" sz="1400" dirty="0"/>
          </a:p>
          <a:p>
            <a:pPr eaLnBrk="0" hangingPunct="0"/>
            <a:r>
              <a:rPr lang="ar-SA" sz="1600" b="1" dirty="0" smtClean="0">
                <a:solidFill>
                  <a:srgbClr val="CC6600"/>
                </a:solidFill>
                <a:cs typeface="Times New Roman" pitchFamily="18" charset="0"/>
              </a:rPr>
              <a:t>2- </a:t>
            </a:r>
            <a:r>
              <a:rPr lang="ar-SA" sz="1600" b="1" dirty="0">
                <a:solidFill>
                  <a:srgbClr val="CC6600"/>
                </a:solidFill>
                <a:cs typeface="Times New Roman" pitchFamily="18" charset="0"/>
              </a:rPr>
              <a:t>التعريف بأهم كتب</a:t>
            </a:r>
            <a:endParaRPr lang="en-US" sz="1400" dirty="0">
              <a:solidFill>
                <a:srgbClr val="CC6600"/>
              </a:solidFill>
            </a:endParaRPr>
          </a:p>
          <a:p>
            <a:pPr eaLnBrk="0" hangingPunct="0"/>
            <a:r>
              <a:rPr lang="ar-SA" sz="1600" b="1" dirty="0">
                <a:solidFill>
                  <a:srgbClr val="CC6600"/>
                </a:solidFill>
                <a:cs typeface="Times New Roman" pitchFamily="18" charset="0"/>
              </a:rPr>
              <a:t> </a:t>
            </a:r>
            <a:r>
              <a:rPr lang="ar-SA" sz="1600" b="1" dirty="0" err="1">
                <a:solidFill>
                  <a:srgbClr val="CC6600"/>
                </a:solidFill>
                <a:cs typeface="Times New Roman" pitchFamily="18" charset="0"/>
              </a:rPr>
              <a:t>المسانيد</a:t>
            </a:r>
            <a:r>
              <a:rPr lang="ar-SA" sz="1600" b="1" dirty="0">
                <a:solidFill>
                  <a:srgbClr val="CC6600"/>
                </a:solidFill>
                <a:cs typeface="Times New Roman" pitchFamily="18" charset="0"/>
              </a:rPr>
              <a:t>:</a:t>
            </a:r>
            <a:endParaRPr lang="en-US" sz="1400" dirty="0">
              <a:solidFill>
                <a:srgbClr val="CC6600"/>
              </a:solidFill>
            </a:endParaRPr>
          </a:p>
          <a:p>
            <a:pPr eaLnBrk="0" hangingPunct="0"/>
            <a:r>
              <a:rPr lang="ar-SA" sz="1600" b="1" dirty="0">
                <a:cs typeface="Times New Roman" pitchFamily="18" charset="0"/>
              </a:rPr>
              <a:t>1- مسند أحمد</a:t>
            </a:r>
            <a:endParaRPr lang="en-US" sz="1400" dirty="0"/>
          </a:p>
          <a:p>
            <a:pPr eaLnBrk="0" hangingPunct="0"/>
            <a:r>
              <a:rPr lang="ar-SA" sz="1600" b="1" dirty="0">
                <a:cs typeface="Times New Roman" pitchFamily="18" charset="0"/>
              </a:rPr>
              <a:t>2-  مسند </a:t>
            </a:r>
            <a:r>
              <a:rPr lang="ar-SA" sz="1600" b="1" dirty="0" err="1">
                <a:cs typeface="Times New Roman" pitchFamily="18" charset="0"/>
              </a:rPr>
              <a:t>الحميدي</a:t>
            </a:r>
            <a:endParaRPr lang="en-US" sz="1400" dirty="0"/>
          </a:p>
          <a:p>
            <a:pPr eaLnBrk="0" hangingPunct="0"/>
            <a:r>
              <a:rPr lang="ar-SA" sz="1600" b="1" dirty="0">
                <a:cs typeface="Times New Roman" pitchFamily="18" charset="0"/>
              </a:rPr>
              <a:t>3- مسند </a:t>
            </a:r>
            <a:r>
              <a:rPr lang="ar-SA" sz="1600" b="1" dirty="0" err="1">
                <a:cs typeface="Times New Roman" pitchFamily="18" charset="0"/>
              </a:rPr>
              <a:t>الطيالسي</a:t>
            </a:r>
            <a:endParaRPr lang="en-US" sz="1400" dirty="0"/>
          </a:p>
          <a:p>
            <a:pPr algn="l" rtl="0" eaLnBrk="0" hangingPunct="0"/>
            <a:endParaRPr lang="en-US" dirty="0"/>
          </a:p>
        </p:txBody>
      </p:sp>
      <p:sp>
        <p:nvSpPr>
          <p:cNvPr id="5129" name="Text Box 7"/>
          <p:cNvSpPr txBox="1">
            <a:spLocks noChangeArrowheads="1"/>
          </p:cNvSpPr>
          <p:nvPr/>
        </p:nvSpPr>
        <p:spPr bwMode="auto">
          <a:xfrm>
            <a:off x="2103438" y="1557338"/>
            <a:ext cx="2417762" cy="3573462"/>
          </a:xfrm>
          <a:prstGeom prst="rect">
            <a:avLst/>
          </a:prstGeom>
          <a:solidFill>
            <a:srgbClr val="FFFFFF"/>
          </a:solidFill>
          <a:ln w="9525">
            <a:solidFill>
              <a:srgbClr val="000000"/>
            </a:solidFill>
            <a:miter lim="800000"/>
            <a:headEnd/>
            <a:tailEnd/>
          </a:ln>
        </p:spPr>
        <p:txBody>
          <a:bodyPr/>
          <a:lstStyle/>
          <a:p>
            <a:pPr eaLnBrk="0" hangingPunct="0"/>
            <a:r>
              <a:rPr lang="ar-SA" sz="1600" b="1" dirty="0">
                <a:solidFill>
                  <a:srgbClr val="CC6600"/>
                </a:solidFill>
                <a:cs typeface="Times New Roman" pitchFamily="18" charset="0"/>
              </a:rPr>
              <a:t>2- المعاجم:</a:t>
            </a:r>
            <a:r>
              <a:rPr lang="ar-SA" sz="1600" b="1" dirty="0">
                <a:solidFill>
                  <a:srgbClr val="0000FF"/>
                </a:solidFill>
                <a:cs typeface="Times New Roman" pitchFamily="18" charset="0"/>
              </a:rPr>
              <a:t>     </a:t>
            </a:r>
            <a:endParaRPr lang="en-US" sz="1400" dirty="0"/>
          </a:p>
          <a:p>
            <a:pPr eaLnBrk="0" hangingPunct="0"/>
            <a:r>
              <a:rPr lang="ar-SA" sz="1600" b="1" dirty="0">
                <a:cs typeface="Times New Roman" pitchFamily="18" charset="0"/>
              </a:rPr>
              <a:t>أ- تعريفها :</a:t>
            </a:r>
            <a:endParaRPr lang="en-US" sz="1400" dirty="0"/>
          </a:p>
          <a:p>
            <a:pPr eaLnBrk="0" hangingPunct="0"/>
            <a:r>
              <a:rPr lang="ar-SA" sz="1600" b="1" dirty="0">
                <a:cs typeface="Times New Roman" pitchFamily="18" charset="0"/>
              </a:rPr>
              <a:t>ب - أشهرها :  </a:t>
            </a:r>
            <a:endParaRPr lang="en-US" sz="1400" dirty="0"/>
          </a:p>
          <a:p>
            <a:pPr eaLnBrk="0" hangingPunct="0"/>
            <a:r>
              <a:rPr lang="ar-SA" sz="1600" b="1" dirty="0">
                <a:cs typeface="Times New Roman" pitchFamily="18" charset="0"/>
              </a:rPr>
              <a:t>1- المعجم الكبير للطبراني   </a:t>
            </a:r>
            <a:endParaRPr lang="en-US" sz="1400" dirty="0"/>
          </a:p>
          <a:p>
            <a:pPr eaLnBrk="0" hangingPunct="0"/>
            <a:r>
              <a:rPr lang="ar-SA" sz="1600" b="1" dirty="0">
                <a:cs typeface="Times New Roman" pitchFamily="18" charset="0"/>
              </a:rPr>
              <a:t>2- المعجم </a:t>
            </a:r>
            <a:r>
              <a:rPr lang="ar-SA" sz="1600" b="1" dirty="0" smtClean="0">
                <a:cs typeface="Times New Roman" pitchFamily="18" charset="0"/>
              </a:rPr>
              <a:t>الأوسط</a:t>
            </a:r>
            <a:r>
              <a:rPr lang="ar-SA" sz="1400" b="1" dirty="0" smtClean="0">
                <a:cs typeface="Times New Roman" pitchFamily="18" charset="0"/>
              </a:rPr>
              <a:t> </a:t>
            </a:r>
            <a:r>
              <a:rPr lang="ar-SA" sz="1600" b="1" dirty="0" smtClean="0">
                <a:cs typeface="Times New Roman" pitchFamily="18" charset="0"/>
              </a:rPr>
              <a:t>للطبراني</a:t>
            </a:r>
            <a:endParaRPr lang="en-US" sz="1600" b="1" dirty="0">
              <a:cs typeface="Times New Roman" pitchFamily="18" charset="0"/>
            </a:endParaRPr>
          </a:p>
          <a:p>
            <a:pPr eaLnBrk="0" hangingPunct="0"/>
            <a:r>
              <a:rPr lang="ar-SA" sz="1600" b="1" dirty="0">
                <a:cs typeface="Times New Roman" pitchFamily="18" charset="0"/>
              </a:rPr>
              <a:t>3 - المعجم الصغير </a:t>
            </a:r>
            <a:r>
              <a:rPr lang="ar-SA" sz="1600" b="1" dirty="0" smtClean="0">
                <a:cs typeface="Times New Roman" pitchFamily="18" charset="0"/>
              </a:rPr>
              <a:t>للطبراني</a:t>
            </a:r>
            <a:endParaRPr lang="en-US" sz="1400" dirty="0"/>
          </a:p>
          <a:p>
            <a:pPr eaLnBrk="0" hangingPunct="0"/>
            <a:r>
              <a:rPr lang="ar-SA" sz="1600" b="1" dirty="0">
                <a:cs typeface="Times New Roman" pitchFamily="18" charset="0"/>
              </a:rPr>
              <a:t>4- معجم الصحابة لابن </a:t>
            </a:r>
            <a:r>
              <a:rPr lang="ar-SA" sz="1600" b="1" dirty="0" smtClean="0">
                <a:cs typeface="Times New Roman" pitchFamily="18" charset="0"/>
              </a:rPr>
              <a:t>قانع.</a:t>
            </a:r>
            <a:endParaRPr lang="en-US" sz="1400" dirty="0"/>
          </a:p>
          <a:p>
            <a:pPr eaLnBrk="0" hangingPunct="0"/>
            <a:r>
              <a:rPr lang="ar-SA" sz="1600" b="1" dirty="0">
                <a:cs typeface="Times New Roman" pitchFamily="18" charset="0"/>
              </a:rPr>
              <a:t>5- معجم الصحابة </a:t>
            </a:r>
            <a:r>
              <a:rPr lang="ar-SA" sz="1600" b="1" dirty="0" err="1" smtClean="0">
                <a:cs typeface="Times New Roman" pitchFamily="18" charset="0"/>
              </a:rPr>
              <a:t>للبغـوي</a:t>
            </a:r>
            <a:r>
              <a:rPr lang="ar-SA" sz="1600" b="1" dirty="0" smtClean="0">
                <a:cs typeface="Times New Roman" pitchFamily="18" charset="0"/>
              </a:rPr>
              <a:t>.</a:t>
            </a:r>
            <a:endParaRPr lang="en-US" sz="1400" dirty="0"/>
          </a:p>
          <a:p>
            <a:pPr eaLnBrk="0" hangingPunct="0"/>
            <a:r>
              <a:rPr lang="ar-SA" sz="1600" b="1" dirty="0">
                <a:cs typeface="Times New Roman" pitchFamily="18" charset="0"/>
              </a:rPr>
              <a:t>6- معرفة الصحابة لأبي </a:t>
            </a:r>
            <a:r>
              <a:rPr lang="ar-SA" sz="1600" b="1" dirty="0" smtClean="0">
                <a:cs typeface="Times New Roman" pitchFamily="18" charset="0"/>
              </a:rPr>
              <a:t>نعيم.</a:t>
            </a:r>
            <a:endParaRPr lang="en-US" sz="1400" dirty="0"/>
          </a:p>
          <a:p>
            <a:pPr eaLnBrk="0" hangingPunct="0"/>
            <a:r>
              <a:rPr lang="ar-SA" sz="1600" b="1" dirty="0">
                <a:cs typeface="Times New Roman" pitchFamily="18" charset="0"/>
              </a:rPr>
              <a:t>7- الآحاد </a:t>
            </a:r>
            <a:r>
              <a:rPr lang="ar-SA" sz="1600" b="1" dirty="0" err="1">
                <a:cs typeface="Times New Roman" pitchFamily="18" charset="0"/>
              </a:rPr>
              <a:t>والمثاني</a:t>
            </a:r>
            <a:r>
              <a:rPr lang="ar-SA" sz="1600" b="1" dirty="0">
                <a:cs typeface="Times New Roman" pitchFamily="18" charset="0"/>
              </a:rPr>
              <a:t> لابن أبي </a:t>
            </a:r>
            <a:r>
              <a:rPr lang="ar-SA" sz="1600" b="1" dirty="0" smtClean="0">
                <a:cs typeface="Times New Roman" pitchFamily="18" charset="0"/>
              </a:rPr>
              <a:t>عاصم.</a:t>
            </a:r>
            <a:endParaRPr lang="en-US" sz="1400" dirty="0"/>
          </a:p>
          <a:p>
            <a:pPr eaLnBrk="0" hangingPunct="0"/>
            <a:r>
              <a:rPr lang="ar-SA" sz="1600" b="1" dirty="0">
                <a:cs typeface="Times New Roman" pitchFamily="18" charset="0"/>
              </a:rPr>
              <a:t>ج- طريقة الوصول إلى</a:t>
            </a:r>
            <a:r>
              <a:rPr lang="ar-SA" sz="1200" dirty="0">
                <a:cs typeface="Times New Roman" pitchFamily="18" charset="0"/>
              </a:rPr>
              <a:t> </a:t>
            </a:r>
            <a:r>
              <a:rPr lang="ar-SA" sz="1600" b="1" dirty="0">
                <a:cs typeface="Times New Roman" pitchFamily="18" charset="0"/>
              </a:rPr>
              <a:t>الحديث</a:t>
            </a:r>
            <a:endParaRPr lang="en-US" sz="1400" dirty="0"/>
          </a:p>
          <a:p>
            <a:pPr eaLnBrk="0" hangingPunct="0"/>
            <a:r>
              <a:rPr lang="ar-SA" sz="1600" b="1" dirty="0">
                <a:cs typeface="Times New Roman" pitchFamily="18" charset="0"/>
              </a:rPr>
              <a:t> في كتب </a:t>
            </a:r>
            <a:r>
              <a:rPr lang="ar-SA" sz="1600" b="1" dirty="0" smtClean="0">
                <a:cs typeface="Times New Roman" pitchFamily="18" charset="0"/>
              </a:rPr>
              <a:t>المعاجم:</a:t>
            </a:r>
            <a:endParaRPr lang="en-US" sz="1400" dirty="0"/>
          </a:p>
          <a:p>
            <a:pPr eaLnBrk="0" hangingPunct="0"/>
            <a:r>
              <a:rPr lang="ar-SA" sz="1600" b="1" dirty="0">
                <a:cs typeface="Times New Roman" pitchFamily="18" charset="0"/>
              </a:rPr>
              <a:t>د-  صياغة </a:t>
            </a:r>
            <a:r>
              <a:rPr lang="ar-SA" sz="1600" b="1" dirty="0" smtClean="0">
                <a:cs typeface="Times New Roman" pitchFamily="18" charset="0"/>
              </a:rPr>
              <a:t>التخريج:</a:t>
            </a:r>
            <a:endParaRPr lang="en-US" sz="1400" dirty="0"/>
          </a:p>
        </p:txBody>
      </p:sp>
      <p:sp>
        <p:nvSpPr>
          <p:cNvPr id="5130" name="Text Box 6"/>
          <p:cNvSpPr txBox="1">
            <a:spLocks noChangeArrowheads="1"/>
          </p:cNvSpPr>
          <p:nvPr/>
        </p:nvSpPr>
        <p:spPr bwMode="auto">
          <a:xfrm>
            <a:off x="0" y="1576388"/>
            <a:ext cx="2057400" cy="3605212"/>
          </a:xfrm>
          <a:prstGeom prst="rect">
            <a:avLst/>
          </a:prstGeom>
          <a:solidFill>
            <a:srgbClr val="FFFFFF"/>
          </a:solidFill>
          <a:ln w="9525">
            <a:solidFill>
              <a:srgbClr val="000000"/>
            </a:solidFill>
            <a:miter lim="800000"/>
            <a:headEnd/>
            <a:tailEnd/>
          </a:ln>
        </p:spPr>
        <p:txBody>
          <a:bodyPr/>
          <a:lstStyle/>
          <a:p>
            <a:r>
              <a:rPr lang="ar-SA" sz="1600" b="1" dirty="0">
                <a:solidFill>
                  <a:srgbClr val="CC6600"/>
                </a:solidFill>
                <a:cs typeface="Times New Roman" pitchFamily="18" charset="0"/>
              </a:rPr>
              <a:t>3- الأطراف</a:t>
            </a:r>
            <a:endParaRPr lang="en-US" sz="1400" dirty="0">
              <a:solidFill>
                <a:srgbClr val="CC6600"/>
              </a:solidFill>
            </a:endParaRPr>
          </a:p>
          <a:p>
            <a:pPr eaLnBrk="0" hangingPunct="0"/>
            <a:r>
              <a:rPr lang="ar-SA" sz="1600" b="1" dirty="0">
                <a:cs typeface="Times New Roman" pitchFamily="18" charset="0"/>
              </a:rPr>
              <a:t>أ- تعريفها:</a:t>
            </a:r>
            <a:endParaRPr lang="en-US" sz="1400" dirty="0"/>
          </a:p>
          <a:p>
            <a:pPr eaLnBrk="0" hangingPunct="0"/>
            <a:r>
              <a:rPr lang="ar-SA" sz="1600" b="1" dirty="0">
                <a:cs typeface="Times New Roman" pitchFamily="18" charset="0"/>
              </a:rPr>
              <a:t>ب- منهجها </a:t>
            </a:r>
            <a:r>
              <a:rPr lang="ar-SA" sz="1600" b="1" dirty="0" err="1">
                <a:cs typeface="Times New Roman" pitchFamily="18" charset="0"/>
              </a:rPr>
              <a:t>و</a:t>
            </a:r>
            <a:r>
              <a:rPr lang="ar-SA" sz="1600" b="1" dirty="0">
                <a:cs typeface="Times New Roman" pitchFamily="18" charset="0"/>
              </a:rPr>
              <a:t> طريقتها</a:t>
            </a:r>
            <a:endParaRPr lang="en-US" sz="1400" dirty="0"/>
          </a:p>
          <a:p>
            <a:pPr eaLnBrk="0" hangingPunct="0"/>
            <a:r>
              <a:rPr lang="ar-SA" sz="1600" b="1" dirty="0" smtClean="0">
                <a:cs typeface="Times New Roman" pitchFamily="18" charset="0"/>
              </a:rPr>
              <a:t>ج- </a:t>
            </a:r>
            <a:r>
              <a:rPr lang="ar-SA" sz="1600" b="1" dirty="0">
                <a:cs typeface="Times New Roman" pitchFamily="18" charset="0"/>
              </a:rPr>
              <a:t>ترتيبها:</a:t>
            </a:r>
            <a:endParaRPr lang="en-US" sz="1400" dirty="0"/>
          </a:p>
          <a:p>
            <a:pPr eaLnBrk="0" hangingPunct="0"/>
            <a:r>
              <a:rPr lang="ar-SA" sz="1600" b="1" dirty="0">
                <a:cs typeface="Times New Roman" pitchFamily="18" charset="0"/>
              </a:rPr>
              <a:t>1- </a:t>
            </a:r>
            <a:r>
              <a:rPr lang="ar-SA" sz="1600" b="1" dirty="0" smtClean="0">
                <a:cs typeface="Times New Roman" pitchFamily="18" charset="0"/>
              </a:rPr>
              <a:t>التزمت </a:t>
            </a:r>
            <a:r>
              <a:rPr lang="ar-SA" sz="1600" b="1" dirty="0">
                <a:cs typeface="Times New Roman" pitchFamily="18" charset="0"/>
              </a:rPr>
              <a:t>بذكر أطراف كتب معينة غالبا.</a:t>
            </a:r>
            <a:endParaRPr lang="en-US" sz="1400" dirty="0"/>
          </a:p>
          <a:p>
            <a:pPr eaLnBrk="0" hangingPunct="0"/>
            <a:r>
              <a:rPr lang="ar-SA" sz="1600" b="1" dirty="0">
                <a:cs typeface="Times New Roman" pitchFamily="18" charset="0"/>
              </a:rPr>
              <a:t>2- رتبت الصحابة هجائيا .</a:t>
            </a:r>
            <a:endParaRPr lang="en-US" sz="1400" dirty="0"/>
          </a:p>
          <a:p>
            <a:pPr eaLnBrk="0" hangingPunct="0"/>
            <a:r>
              <a:rPr lang="ar-SA" sz="1600" b="1" dirty="0">
                <a:cs typeface="Times New Roman" pitchFamily="18" charset="0"/>
              </a:rPr>
              <a:t>3- جمعت أسانيد كل حديث في موضع واحد.</a:t>
            </a:r>
            <a:endParaRPr lang="en-US" sz="1400" dirty="0"/>
          </a:p>
          <a:p>
            <a:pPr eaLnBrk="0" hangingPunct="0"/>
            <a:r>
              <a:rPr lang="ar-SA" sz="1600" b="1" dirty="0" smtClean="0">
                <a:cs typeface="Times New Roman" pitchFamily="18" charset="0"/>
              </a:rPr>
              <a:t>د- </a:t>
            </a:r>
            <a:r>
              <a:rPr lang="ar-SA" sz="1600" b="1" dirty="0">
                <a:cs typeface="Times New Roman" pitchFamily="18" charset="0"/>
              </a:rPr>
              <a:t>أهم كتب </a:t>
            </a:r>
            <a:r>
              <a:rPr lang="ar-SA" sz="1600" b="1" dirty="0" smtClean="0">
                <a:cs typeface="Times New Roman" pitchFamily="18" charset="0"/>
              </a:rPr>
              <a:t>الأطراف</a:t>
            </a:r>
            <a:endParaRPr lang="en-US" sz="1400" dirty="0"/>
          </a:p>
          <a:p>
            <a:pPr eaLnBrk="0" hangingPunct="0"/>
            <a:r>
              <a:rPr lang="ar-SA" sz="1600" b="1" dirty="0" smtClean="0">
                <a:cs typeface="Times New Roman" pitchFamily="18" charset="0"/>
              </a:rPr>
              <a:t>هـ - </a:t>
            </a:r>
            <a:r>
              <a:rPr lang="ar-SA" sz="1600" b="1" dirty="0">
                <a:cs typeface="Times New Roman" pitchFamily="18" charset="0"/>
              </a:rPr>
              <a:t>فوائدها</a:t>
            </a:r>
            <a:r>
              <a:rPr lang="ar-SA" sz="1600" b="1" dirty="0" smtClean="0">
                <a:cs typeface="Times New Roman" pitchFamily="18" charset="0"/>
              </a:rPr>
              <a:t>:</a:t>
            </a:r>
            <a:endParaRPr lang="en-US" sz="1400" dirty="0"/>
          </a:p>
          <a:p>
            <a:pPr eaLnBrk="0" hangingPunct="0"/>
            <a:r>
              <a:rPr lang="ar-SA" sz="1600" b="1" dirty="0" smtClean="0">
                <a:cs typeface="Times New Roman" pitchFamily="18" charset="0"/>
              </a:rPr>
              <a:t>و- </a:t>
            </a:r>
            <a:r>
              <a:rPr lang="ar-SA" sz="1600" b="1" dirty="0">
                <a:cs typeface="Times New Roman" pitchFamily="18" charset="0"/>
              </a:rPr>
              <a:t>كتاب تحفة </a:t>
            </a:r>
            <a:r>
              <a:rPr lang="ar-SA" sz="1600" b="1" dirty="0" smtClean="0">
                <a:cs typeface="Times New Roman" pitchFamily="18" charset="0"/>
              </a:rPr>
              <a:t>الأشراف </a:t>
            </a:r>
            <a:r>
              <a:rPr lang="ar-SA" sz="1600" b="1" dirty="0">
                <a:cs typeface="Times New Roman" pitchFamily="18" charset="0"/>
              </a:rPr>
              <a:t>للمزي</a:t>
            </a:r>
            <a:endParaRPr lang="en-US" sz="1400" dirty="0"/>
          </a:p>
          <a:p>
            <a:pPr eaLnBrk="0" hangingPunct="0"/>
            <a:r>
              <a:rPr lang="ar-SA" sz="1600" b="1" dirty="0">
                <a:cs typeface="Times New Roman" pitchFamily="18" charset="0"/>
              </a:rPr>
              <a:t>ز- ذخائر المواريث</a:t>
            </a:r>
            <a:endParaRPr lang="ar-SA" dirty="0"/>
          </a:p>
        </p:txBody>
      </p:sp>
      <p:sp>
        <p:nvSpPr>
          <p:cNvPr id="5131" name="Text Box 4"/>
          <p:cNvSpPr txBox="1">
            <a:spLocks noChangeArrowheads="1"/>
          </p:cNvSpPr>
          <p:nvPr/>
        </p:nvSpPr>
        <p:spPr bwMode="auto">
          <a:xfrm>
            <a:off x="8534400" y="1557338"/>
            <a:ext cx="1371599" cy="2024062"/>
          </a:xfrm>
          <a:prstGeom prst="rect">
            <a:avLst/>
          </a:prstGeom>
          <a:solidFill>
            <a:srgbClr val="FFFFFF"/>
          </a:solidFill>
          <a:ln w="9525">
            <a:solidFill>
              <a:srgbClr val="000000"/>
            </a:solidFill>
            <a:miter lim="800000"/>
            <a:headEnd/>
            <a:tailEnd/>
          </a:ln>
        </p:spPr>
        <p:txBody>
          <a:bodyPr/>
          <a:lstStyle/>
          <a:p>
            <a:r>
              <a:rPr lang="en-US" sz="1200" dirty="0">
                <a:solidFill>
                  <a:srgbClr val="0000FF"/>
                </a:solidFill>
                <a:cs typeface="Times New Roman" pitchFamily="18" charset="0"/>
              </a:rPr>
              <a:t> </a:t>
            </a:r>
            <a:r>
              <a:rPr lang="ar-SA" sz="1600" b="1" dirty="0">
                <a:solidFill>
                  <a:srgbClr val="CC6600"/>
                </a:solidFill>
                <a:cs typeface="Times New Roman" pitchFamily="18" charset="0"/>
              </a:rPr>
              <a:t>متى نستعين بهذه الطريقة؟</a:t>
            </a:r>
          </a:p>
          <a:p>
            <a:r>
              <a:rPr lang="ar-SA" sz="1400" b="1" dirty="0"/>
              <a:t>إذا كان اسم الصحابي راوي الحديث مذكورا في الحديث المراد تخريجه.</a:t>
            </a:r>
          </a:p>
          <a:p>
            <a:endParaRPr lang="ar-SA" dirty="0">
              <a:solidFill>
                <a:srgbClr val="CC6600"/>
              </a:solidFill>
            </a:endParaRPr>
          </a:p>
        </p:txBody>
      </p:sp>
      <p:sp>
        <p:nvSpPr>
          <p:cNvPr id="5132" name="Line 9"/>
          <p:cNvSpPr>
            <a:spLocks noChangeShapeType="1"/>
          </p:cNvSpPr>
          <p:nvPr/>
        </p:nvSpPr>
        <p:spPr bwMode="auto">
          <a:xfrm>
            <a:off x="741363" y="1196975"/>
            <a:ext cx="8656637" cy="0"/>
          </a:xfrm>
          <a:prstGeom prst="line">
            <a:avLst/>
          </a:prstGeom>
          <a:noFill/>
          <a:ln w="9525">
            <a:solidFill>
              <a:srgbClr val="000000"/>
            </a:solidFill>
            <a:round/>
            <a:headEnd/>
            <a:tailEnd/>
          </a:ln>
        </p:spPr>
        <p:txBody>
          <a:bodyPr/>
          <a:lstStyle/>
          <a:p>
            <a:endParaRPr lang="en-US"/>
          </a:p>
        </p:txBody>
      </p:sp>
      <p:sp>
        <p:nvSpPr>
          <p:cNvPr id="5133" name="Rectangle 15"/>
          <p:cNvSpPr>
            <a:spLocks noChangeArrowheads="1"/>
          </p:cNvSpPr>
          <p:nvPr/>
        </p:nvSpPr>
        <p:spPr bwMode="auto">
          <a:xfrm>
            <a:off x="133350" y="60465"/>
            <a:ext cx="9788525" cy="1415772"/>
          </a:xfrm>
          <a:prstGeom prst="rect">
            <a:avLst/>
          </a:prstGeom>
          <a:noFill/>
          <a:ln w="9525">
            <a:noFill/>
            <a:miter lim="800000"/>
            <a:headEnd/>
            <a:tailEnd/>
          </a:ln>
        </p:spPr>
        <p:txBody>
          <a:bodyPr anchor="ctr">
            <a:spAutoFit/>
          </a:bodyPr>
          <a:lstStyle/>
          <a:p>
            <a:pPr indent="114300"/>
            <a:r>
              <a:rPr lang="ar-SA" sz="1200" b="1" dirty="0" smtClean="0">
                <a:cs typeface="Times New Roman" pitchFamily="18" charset="0"/>
              </a:rPr>
              <a:t>(*) يُستعان </a:t>
            </a:r>
            <a:r>
              <a:rPr lang="ar-SA" sz="1200" b="1" dirty="0">
                <a:cs typeface="Times New Roman" pitchFamily="18" charset="0"/>
              </a:rPr>
              <a:t>بكتاب معجم مسانيد كتب الحديث لأبي </a:t>
            </a:r>
            <a:r>
              <a:rPr lang="ar-SA" sz="1200" b="1" dirty="0" smtClean="0">
                <a:cs typeface="Times New Roman" pitchFamily="18" charset="0"/>
              </a:rPr>
              <a:t>الفداء التوني</a:t>
            </a:r>
            <a:endParaRPr lang="en-US" sz="1200" dirty="0"/>
          </a:p>
          <a:p>
            <a:pPr indent="114300" eaLnBrk="0" hangingPunct="0"/>
            <a:r>
              <a:rPr lang="ar-SA" sz="1200" b="1" dirty="0">
                <a:cs typeface="Times New Roman" pitchFamily="18" charset="0"/>
              </a:rPr>
              <a:t> </a:t>
            </a:r>
            <a:r>
              <a:rPr lang="ar-SA" sz="1200" b="1" dirty="0" smtClean="0">
                <a:cs typeface="Times New Roman" pitchFamily="18" charset="0"/>
              </a:rPr>
              <a:t>للوصول إلى حديث في كتب </a:t>
            </a:r>
            <a:r>
              <a:rPr lang="ar-SA" sz="1200" b="1" dirty="0" err="1">
                <a:cs typeface="Times New Roman" pitchFamily="18" charset="0"/>
              </a:rPr>
              <a:t>المسانيد</a:t>
            </a:r>
            <a:r>
              <a:rPr lang="ar-SA" sz="1200" b="1" dirty="0">
                <a:cs typeface="Times New Roman" pitchFamily="18" charset="0"/>
              </a:rPr>
              <a:t> </a:t>
            </a:r>
            <a:r>
              <a:rPr lang="ar-SA" sz="1200" b="1" dirty="0" smtClean="0">
                <a:cs typeface="Times New Roman" pitchFamily="18" charset="0"/>
              </a:rPr>
              <a:t>والمعاجم والأطراف (مهم جداَ).</a:t>
            </a:r>
            <a:r>
              <a:rPr lang="ar-SA" sz="1600" b="1" dirty="0" smtClean="0">
                <a:cs typeface="Times New Roman" pitchFamily="18" charset="0"/>
              </a:rPr>
              <a:t>                   </a:t>
            </a:r>
            <a:r>
              <a:rPr lang="ar-SA" sz="1400" b="1" dirty="0" smtClean="0">
                <a:cs typeface="Times New Roman" pitchFamily="18" charset="0"/>
              </a:rPr>
              <a:t>الطريقة الأولى</a:t>
            </a:r>
          </a:p>
          <a:p>
            <a:pPr indent="114300" eaLnBrk="0" hangingPunct="0"/>
            <a:endParaRPr lang="en-US" sz="1400" dirty="0"/>
          </a:p>
          <a:p>
            <a:pPr indent="114300" algn="ctr" eaLnBrk="0" hangingPunct="0"/>
            <a:r>
              <a:rPr lang="ar-SA" sz="1600" b="1" dirty="0">
                <a:solidFill>
                  <a:srgbClr val="CC6600"/>
                </a:solidFill>
                <a:cs typeface="Times New Roman" pitchFamily="18" charset="0"/>
              </a:rPr>
              <a:t>التخريج عن طريق معرفة الراوي الأعلى (صحابي </a:t>
            </a:r>
            <a:r>
              <a:rPr lang="ar-SA" sz="1600" b="1" dirty="0" smtClean="0">
                <a:solidFill>
                  <a:srgbClr val="CC6600"/>
                </a:solidFill>
                <a:cs typeface="Times New Roman" pitchFamily="18" charset="0"/>
              </a:rPr>
              <a:t>أو من دونه)</a:t>
            </a:r>
            <a:endParaRPr lang="ar-SA" sz="1600" b="1" dirty="0">
              <a:solidFill>
                <a:srgbClr val="CC6600"/>
              </a:solidFill>
            </a:endParaRPr>
          </a:p>
          <a:p>
            <a:pPr indent="114300" algn="ctr" eaLnBrk="0" hangingPunct="0"/>
            <a:r>
              <a:rPr lang="ar-SA" sz="1600" b="1" dirty="0">
                <a:cs typeface="Times New Roman" pitchFamily="18" charset="0"/>
              </a:rPr>
              <a:t> </a:t>
            </a:r>
            <a:endParaRPr lang="en-US" sz="1200" dirty="0"/>
          </a:p>
          <a:p>
            <a:pPr indent="114300" algn="ctr" rtl="0" eaLnBrk="0" hangingPunct="0"/>
            <a:endParaRPr lang="en-US" sz="1200" dirty="0"/>
          </a:p>
        </p:txBody>
      </p:sp>
      <p:sp>
        <p:nvSpPr>
          <p:cNvPr id="5134" name="Rectangle 18"/>
          <p:cNvSpPr>
            <a:spLocks noChangeArrowheads="1"/>
          </p:cNvSpPr>
          <p:nvPr/>
        </p:nvSpPr>
        <p:spPr bwMode="auto">
          <a:xfrm>
            <a:off x="8586788" y="3688313"/>
            <a:ext cx="1319212" cy="1261884"/>
          </a:xfrm>
          <a:prstGeom prst="rect">
            <a:avLst/>
          </a:prstGeom>
          <a:noFill/>
          <a:ln w="9525">
            <a:noFill/>
            <a:miter lim="800000"/>
            <a:headEnd/>
            <a:tailEnd/>
          </a:ln>
        </p:spPr>
        <p:txBody>
          <a:bodyPr wrap="square" anchor="ctr">
            <a:spAutoFit/>
          </a:bodyPr>
          <a:lstStyle/>
          <a:p>
            <a:r>
              <a:rPr lang="ar-SA" sz="1600" b="1" dirty="0">
                <a:cs typeface="Times New Roman" pitchFamily="18" charset="0"/>
              </a:rPr>
              <a:t>                                                                                                                                                                                                                     </a:t>
            </a:r>
            <a:endParaRPr lang="en-US" sz="1400" dirty="0"/>
          </a:p>
          <a:p>
            <a:pPr eaLnBrk="0" hangingPunct="0"/>
            <a:r>
              <a:rPr lang="ar-SA" sz="1600" b="1" dirty="0">
                <a:cs typeface="Times New Roman" pitchFamily="18" charset="0"/>
              </a:rPr>
              <a:t> مثال </a:t>
            </a:r>
            <a:r>
              <a:rPr lang="ar-SA" sz="1600" b="1" dirty="0" err="1">
                <a:cs typeface="Times New Roman" pitchFamily="18" charset="0"/>
              </a:rPr>
              <a:t>المسانيد</a:t>
            </a:r>
            <a:r>
              <a:rPr lang="ar-SA" sz="1600" b="1" dirty="0">
                <a:cs typeface="Times New Roman" pitchFamily="18" charset="0"/>
              </a:rPr>
              <a:t> :</a:t>
            </a:r>
            <a:endParaRPr lang="en-US" sz="1400" dirty="0"/>
          </a:p>
          <a:p>
            <a:pPr eaLnBrk="0" hangingPunct="0"/>
            <a:r>
              <a:rPr lang="ar-SA" sz="1600" b="1" dirty="0">
                <a:cs typeface="Times New Roman" pitchFamily="18" charset="0"/>
              </a:rPr>
              <a:t> مثال المعاجم:</a:t>
            </a:r>
            <a:endParaRPr lang="en-US" sz="1400" dirty="0"/>
          </a:p>
          <a:p>
            <a:pPr eaLnBrk="0" hangingPunct="0"/>
            <a:r>
              <a:rPr lang="ar-SA" sz="1600" b="1" dirty="0">
                <a:cs typeface="Times New Roman" pitchFamily="18" charset="0"/>
              </a:rPr>
              <a:t> مثال الأطراف :                                                                                                                                                                                                                            </a:t>
            </a:r>
            <a:endParaRPr lang="en-US" sz="1400" dirty="0"/>
          </a:p>
          <a:p>
            <a:pPr algn="l" eaLnBrk="0" hangingPunct="0"/>
            <a:r>
              <a:rPr lang="en-US" sz="1200" dirty="0">
                <a:cs typeface="Times New Roman" pitchFamily="18" charset="0"/>
              </a:rPr>
              <a:t>                   </a:t>
            </a:r>
            <a:endParaRPr lang="en-US" dirty="0"/>
          </a:p>
        </p:txBody>
      </p:sp>
      <p:sp>
        <p:nvSpPr>
          <p:cNvPr id="5135" name="Rectangle 20"/>
          <p:cNvSpPr>
            <a:spLocks noChangeArrowheads="1"/>
          </p:cNvSpPr>
          <p:nvPr/>
        </p:nvSpPr>
        <p:spPr bwMode="auto">
          <a:xfrm>
            <a:off x="1676400" y="5257800"/>
            <a:ext cx="8121650" cy="584775"/>
          </a:xfrm>
          <a:prstGeom prst="rect">
            <a:avLst/>
          </a:prstGeom>
          <a:noFill/>
          <a:ln w="9525">
            <a:noFill/>
            <a:miter lim="800000"/>
            <a:headEnd/>
            <a:tailEnd/>
          </a:ln>
        </p:spPr>
        <p:txBody>
          <a:bodyPr anchor="ctr">
            <a:spAutoFit/>
          </a:bodyPr>
          <a:lstStyle/>
          <a:p>
            <a:r>
              <a:rPr lang="ar-SA" sz="1600" b="1" dirty="0" smtClean="0">
                <a:cs typeface="Times New Roman" pitchFamily="18" charset="0"/>
              </a:rPr>
              <a:t>(**) وتدخل </a:t>
            </a:r>
            <a:r>
              <a:rPr lang="ar-SA" sz="1600" b="1" dirty="0">
                <a:cs typeface="Times New Roman" pitchFamily="18" charset="0"/>
              </a:rPr>
              <a:t>معنا أيضا </a:t>
            </a:r>
            <a:r>
              <a:rPr lang="ar-SA" sz="1600" b="1" dirty="0" smtClean="0">
                <a:cs typeface="Times New Roman" pitchFamily="18" charset="0"/>
              </a:rPr>
              <a:t>الكتب المُصنفة </a:t>
            </a:r>
            <a:r>
              <a:rPr lang="ar-SA" sz="1600" b="1" dirty="0">
                <a:cs typeface="Times New Roman" pitchFamily="18" charset="0"/>
              </a:rPr>
              <a:t>في أحاديث صحابي </a:t>
            </a:r>
            <a:r>
              <a:rPr lang="ar-SA" sz="1600" b="1" dirty="0" smtClean="0">
                <a:cs typeface="Times New Roman" pitchFamily="18" charset="0"/>
              </a:rPr>
              <a:t>معين: </a:t>
            </a:r>
            <a:r>
              <a:rPr lang="ar-SA" sz="1600" b="1" dirty="0">
                <a:cs typeface="Times New Roman" pitchFamily="18" charset="0"/>
              </a:rPr>
              <a:t>كمسند أبي بكر الصديق </a:t>
            </a:r>
            <a:r>
              <a:rPr lang="ar-SA" sz="1600" b="1" dirty="0" smtClean="0">
                <a:cs typeface="Times New Roman" pitchFamily="18" charset="0"/>
              </a:rPr>
              <a:t>للمروزي، </a:t>
            </a:r>
            <a:r>
              <a:rPr lang="ar-SA" sz="1600" b="1" dirty="0">
                <a:cs typeface="Times New Roman" pitchFamily="18" charset="0"/>
              </a:rPr>
              <a:t>ومسند سعد بن أبي </a:t>
            </a:r>
            <a:r>
              <a:rPr lang="ar-SA" sz="1600" b="1" dirty="0" smtClean="0">
                <a:cs typeface="Times New Roman" pitchFamily="18" charset="0"/>
              </a:rPr>
              <a:t>وقاص للدورقي، </a:t>
            </a:r>
            <a:r>
              <a:rPr lang="ar-SA" sz="1600" b="1" dirty="0">
                <a:cs typeface="Times New Roman" pitchFamily="18" charset="0"/>
              </a:rPr>
              <a:t>ومسند </a:t>
            </a:r>
            <a:r>
              <a:rPr lang="ar-SA" sz="1600" b="1" dirty="0" smtClean="0">
                <a:cs typeface="Times New Roman" pitchFamily="18" charset="0"/>
              </a:rPr>
              <a:t>عبد الله بن </a:t>
            </a:r>
            <a:r>
              <a:rPr lang="ar-SA" sz="1600" b="1" dirty="0">
                <a:cs typeface="Times New Roman" pitchFamily="18" charset="0"/>
              </a:rPr>
              <a:t>عمر للطرطوسي. </a:t>
            </a:r>
            <a:endParaRPr lang="en-US" sz="1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dirty="0" smtClean="0">
                <a:solidFill>
                  <a:srgbClr val="C00000"/>
                </a:solidFill>
                <a:cs typeface="Arial" pitchFamily="34" charset="0"/>
              </a:rPr>
              <a:t>ثانيا: كتب المعـاجـم </a:t>
            </a:r>
            <a:r>
              <a:rPr lang="ar-SA" sz="3200" dirty="0" smtClean="0">
                <a:solidFill>
                  <a:srgbClr val="0070C0"/>
                </a:solidFill>
                <a:cs typeface="Arial" pitchFamily="34" charset="0"/>
              </a:rPr>
              <a:t>(مصادر أصلية)</a:t>
            </a:r>
          </a:p>
        </p:txBody>
      </p:sp>
      <p:sp>
        <p:nvSpPr>
          <p:cNvPr id="5" name="عنصر نائب للمحتوى 4"/>
          <p:cNvSpPr>
            <a:spLocks noGrp="1"/>
          </p:cNvSpPr>
          <p:nvPr>
            <p:ph sz="half" idx="13"/>
          </p:nvPr>
        </p:nvSpPr>
        <p:spPr>
          <a:xfrm>
            <a:off x="304800" y="1600201"/>
            <a:ext cx="9109562" cy="4525963"/>
          </a:xfrm>
        </p:spPr>
        <p:txBody>
          <a:bodyPr/>
          <a:lstStyle/>
          <a:p>
            <a:r>
              <a:rPr lang="ar-SA" sz="2000" b="1" dirty="0" smtClean="0">
                <a:solidFill>
                  <a:srgbClr val="CC9900"/>
                </a:solidFill>
              </a:rPr>
              <a:t> </a:t>
            </a:r>
            <a:r>
              <a:rPr lang="ar-SA" sz="2200" b="1" dirty="0" smtClean="0">
                <a:solidFill>
                  <a:srgbClr val="CC9900"/>
                </a:solidFill>
              </a:rPr>
              <a:t>تعريفها /</a:t>
            </a:r>
            <a:r>
              <a:rPr lang="ar-SA" sz="2200" b="1" dirty="0" smtClean="0"/>
              <a:t> </a:t>
            </a:r>
          </a:p>
          <a:p>
            <a:r>
              <a:rPr lang="ar-SA" sz="2000" b="1" dirty="0" smtClean="0"/>
              <a:t>المعاجم جمع معجم، وهو الكتاب الذي ترتب فيه الأحاديث على </a:t>
            </a:r>
            <a:r>
              <a:rPr lang="ar-SA" sz="2000" b="1" dirty="0" err="1" smtClean="0"/>
              <a:t>مسانيد</a:t>
            </a:r>
            <a:r>
              <a:rPr lang="ar-SA" sz="2000" b="1" dirty="0" smtClean="0"/>
              <a:t> الصحابة (كالمُعجم الكبير للطبراني)، أو على أسماء شيوخ المُؤلف (كالمعجم الأوسط والصغير للطبراني)، أو على البلدان (كمسند الشاميين للطبراني)، أو غير ذلك.</a:t>
            </a:r>
          </a:p>
          <a:p>
            <a:r>
              <a:rPr lang="ar-SA" sz="2000" b="1" dirty="0" smtClean="0"/>
              <a:t>والغالب على كتب المعاجم أن تُرتِب أسماء الصحابة على حروف الهجاء وتـذكر تحت ترجمة كل صحابي الأحاديث التي يرويها المُؤلف بسنده إلى من نسب إليه الحديث.</a:t>
            </a:r>
          </a:p>
          <a:p>
            <a:r>
              <a:rPr lang="ar-SA" sz="2000" b="1" dirty="0" smtClean="0"/>
              <a:t>والذي يعنينا هنا المعاجم المرتبة على </a:t>
            </a:r>
            <a:r>
              <a:rPr lang="ar-SA" sz="2000" b="1" dirty="0" err="1" smtClean="0"/>
              <a:t>مسانيد</a:t>
            </a:r>
            <a:r>
              <a:rPr lang="ar-SA" sz="2000" b="1" dirty="0" smtClean="0"/>
              <a:t> الصحابة فقط (ومنها المُعجم الكبير للطبراني) أما معجمه الصغير والأوسط فإنما ذكرناه من باب البيان والتوضيح.</a:t>
            </a:r>
          </a:p>
          <a:p>
            <a:r>
              <a:rPr lang="ar-SA" sz="2200" b="1" dirty="0" smtClean="0">
                <a:solidFill>
                  <a:srgbClr val="CC9900"/>
                </a:solidFill>
              </a:rPr>
              <a:t>محتواها /</a:t>
            </a:r>
            <a:endParaRPr lang="en-US" sz="2200" b="1" dirty="0" smtClean="0"/>
          </a:p>
          <a:p>
            <a:r>
              <a:rPr lang="ar-SA" sz="2000" b="1" dirty="0" smtClean="0"/>
              <a:t>معاجم الصحابة تذكر ترجمة الصحابي وبعض أخباره وبعض فضائله وشيئا من أحاديثه وهي مسنده ولا يقصد أصحابها استيعاب أحاديث كل صحابي، أما كتب تراجم الصحابة كالإصابة والاستيعاب وأسد الغابة فليست مُسنده (أي بدون إسناد)، لكن نستفيد منها في حكم المُؤلف على الأحاديث التي ذكرها للصحابي.</a:t>
            </a:r>
          </a:p>
          <a:p>
            <a:pPr>
              <a:lnSpc>
                <a:spcPct val="80000"/>
              </a:lnSpc>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b="1" dirty="0" smtClean="0">
                <a:solidFill>
                  <a:srgbClr val="FF0000"/>
                </a:solidFill>
                <a:cs typeface="Arial" pitchFamily="34" charset="0"/>
              </a:rPr>
              <a:t>تــابـــــــــــــــــع</a:t>
            </a:r>
          </a:p>
        </p:txBody>
      </p:sp>
      <p:sp>
        <p:nvSpPr>
          <p:cNvPr id="5" name="عنصر نائب للمحتوى 4"/>
          <p:cNvSpPr>
            <a:spLocks noGrp="1"/>
          </p:cNvSpPr>
          <p:nvPr>
            <p:ph sz="half" idx="13"/>
          </p:nvPr>
        </p:nvSpPr>
        <p:spPr>
          <a:xfrm>
            <a:off x="381000" y="1600201"/>
            <a:ext cx="9033362" cy="4525963"/>
          </a:xfrm>
        </p:spPr>
        <p:txBody>
          <a:bodyPr/>
          <a:lstStyle/>
          <a:p>
            <a:r>
              <a:rPr lang="ar-SA" sz="2400" b="1" dirty="0" smtClean="0">
                <a:solidFill>
                  <a:srgbClr val="CC9900"/>
                </a:solidFill>
              </a:rPr>
              <a:t>أشهرها :</a:t>
            </a:r>
          </a:p>
          <a:p>
            <a:r>
              <a:rPr lang="ar-SA" sz="2000" b="1" dirty="0" smtClean="0">
                <a:solidFill>
                  <a:srgbClr val="CC6600"/>
                </a:solidFill>
              </a:rPr>
              <a:t>1- المعجم الكبير للطبراني /</a:t>
            </a:r>
            <a:r>
              <a:rPr lang="ar-SA" sz="2000" b="1" dirty="0" smtClean="0"/>
              <a:t>*</a:t>
            </a:r>
          </a:p>
          <a:p>
            <a:r>
              <a:rPr lang="ar-SA" sz="2000" b="1" dirty="0" smtClean="0"/>
              <a:t>وهو أهم وأكبر معاجم الطبراني الثلاث، ويتعلق بطريقة التخريج عن طريق معرفة الراوي </a:t>
            </a:r>
            <a:r>
              <a:rPr lang="ar-SA" sz="2000" b="1" dirty="0" smtClean="0"/>
              <a:t>الأعلى (صحابي أو من دونه)، </a:t>
            </a:r>
            <a:r>
              <a:rPr lang="ar-SA" sz="2000" b="1" dirty="0" smtClean="0"/>
              <a:t>وقد ابتدأ ترتيب كتابه بذكر العشر المبشرين بالجنة، </a:t>
            </a:r>
            <a:r>
              <a:rPr lang="ar-SA" sz="2000" b="1" dirty="0" smtClean="0"/>
              <a:t>ثم </a:t>
            </a:r>
            <a:r>
              <a:rPr lang="ar-SA" sz="2000" b="1" dirty="0" smtClean="0"/>
              <a:t>رتب بقية الصحابة على حروف الهجاء، لكنه لم </a:t>
            </a:r>
            <a:r>
              <a:rPr lang="ar-SA" sz="2000" b="1" dirty="0" smtClean="0"/>
              <a:t>يرو لأبي هريرة في هذا الكتاب، وإنما أفرده في كتاب مستقل، ولما </a:t>
            </a:r>
            <a:r>
              <a:rPr lang="ar-SA" sz="2000" b="1" dirty="0" smtClean="0"/>
              <a:t>انتهى من الرجال ذكر النساء وبدأ بفاطمة - رضي الله عنها - .</a:t>
            </a:r>
          </a:p>
          <a:p>
            <a:r>
              <a:rPr lang="ar-SA" sz="2000" b="1" dirty="0" smtClean="0">
                <a:solidFill>
                  <a:srgbClr val="CC6600"/>
                </a:solidFill>
              </a:rPr>
              <a:t>2- المعجم الأوسط للطبراني / </a:t>
            </a:r>
            <a:r>
              <a:rPr lang="ar-SA" sz="2000" b="1" dirty="0" smtClean="0"/>
              <a:t>**    </a:t>
            </a:r>
            <a:r>
              <a:rPr lang="ar-SA" sz="1800" b="1" dirty="0" smtClean="0"/>
              <a:t>ــــــــــــــــــ            رتبه على الراوي الأدنى أي (شيخ المُؤلف)</a:t>
            </a:r>
          </a:p>
          <a:p>
            <a:r>
              <a:rPr lang="ar-SA" sz="2000" b="1" dirty="0" smtClean="0">
                <a:solidFill>
                  <a:srgbClr val="CC6600"/>
                </a:solidFill>
              </a:rPr>
              <a:t>3- المعجم الصغير للطبراني / </a:t>
            </a:r>
            <a:r>
              <a:rPr lang="ar-SA" sz="2000" b="1" dirty="0" smtClean="0"/>
              <a:t>***  </a:t>
            </a:r>
            <a:r>
              <a:rPr lang="ar-SA" sz="1800" b="1" dirty="0" smtClean="0"/>
              <a:t>ــــــــــــــــــ            رتبه على الراوي الأدنى أي (شيخ المُؤلف)</a:t>
            </a:r>
          </a:p>
          <a:p>
            <a:pPr algn="just"/>
            <a:endParaRPr lang="ar-SA" sz="1000" b="1" dirty="0" smtClean="0"/>
          </a:p>
          <a:p>
            <a:pPr algn="just"/>
            <a:r>
              <a:rPr lang="ar-SA" sz="1000" b="1" dirty="0" smtClean="0"/>
              <a:t>ــــــــــــــــــــــــــــــــــــــــــــــــــــــــــــــــــــــــــــــــــــــــــــــــــــــــــــــــــــــــــــ</a:t>
            </a:r>
          </a:p>
          <a:p>
            <a:r>
              <a:rPr lang="ar-SA" sz="1400" b="1" dirty="0" smtClean="0"/>
              <a:t> </a:t>
            </a:r>
            <a:r>
              <a:rPr lang="en-US" sz="1600" b="1" dirty="0" smtClean="0"/>
              <a:t>*</a:t>
            </a:r>
            <a:r>
              <a:rPr lang="ar-SA" sz="1600" b="1" dirty="0" smtClean="0"/>
              <a:t> طبع في 25 مجلدا، وإذا أطلق في قول العلماء أخرجه الطبراني في معجمه فإنه ينصرف إلى كتابه المعجم الكبير .. أما إذا أريد غير المعجم الكبير فلا بد من التقييد.</a:t>
            </a:r>
            <a:endParaRPr lang="en-US" sz="1600" b="1" dirty="0" smtClean="0"/>
          </a:p>
          <a:p>
            <a:r>
              <a:rPr lang="en-US" sz="1600" b="1" dirty="0" smtClean="0"/>
              <a:t>** </a:t>
            </a:r>
            <a:r>
              <a:rPr lang="ar-SA" sz="1600" b="1" dirty="0" smtClean="0"/>
              <a:t> طبع في 10 مجلدات قال عنه الطبراني "هو روحي " روى فيه أحاديث شيوخه كلها.</a:t>
            </a:r>
            <a:endParaRPr lang="en-US" sz="1600" b="1" dirty="0" smtClean="0"/>
          </a:p>
          <a:p>
            <a:r>
              <a:rPr lang="en-US" sz="1600" b="1" dirty="0" smtClean="0"/>
              <a:t>*** </a:t>
            </a:r>
            <a:r>
              <a:rPr lang="ar-SA" sz="1600" b="1" dirty="0" smtClean="0"/>
              <a:t> طبع في مجلدين ... وهذه المعاجم الثلاث  فيها الحديث الحسن والصحيح والضعيف، والطبراني يعلق على كثير من الأحاديث فيها.</a:t>
            </a:r>
            <a:endParaRPr lang="en-US" sz="1600" b="1"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b="1" dirty="0" smtClean="0">
                <a:solidFill>
                  <a:srgbClr val="FF0000"/>
                </a:solidFill>
                <a:cs typeface="Arial" pitchFamily="34" charset="0"/>
              </a:rPr>
              <a:t>تــابـــــــــــــــــع</a:t>
            </a:r>
          </a:p>
        </p:txBody>
      </p:sp>
      <p:sp>
        <p:nvSpPr>
          <p:cNvPr id="5" name="عنصر نائب للمحتوى 4"/>
          <p:cNvSpPr>
            <a:spLocks noGrp="1"/>
          </p:cNvSpPr>
          <p:nvPr>
            <p:ph sz="half" idx="13"/>
          </p:nvPr>
        </p:nvSpPr>
        <p:spPr>
          <a:xfrm>
            <a:off x="228600" y="1600201"/>
            <a:ext cx="9185762" cy="4525963"/>
          </a:xfrm>
        </p:spPr>
        <p:txBody>
          <a:bodyPr/>
          <a:lstStyle/>
          <a:p>
            <a:r>
              <a:rPr lang="ar-SA" sz="2400" b="1" dirty="0" smtClean="0">
                <a:solidFill>
                  <a:srgbClr val="CC6600"/>
                </a:solidFill>
              </a:rPr>
              <a:t>4- معجم الصحابة لابن قانع </a:t>
            </a:r>
            <a:r>
              <a:rPr lang="ar-SA" sz="2000" b="1" dirty="0" smtClean="0"/>
              <a:t>(طبع في 3 مجلدات) </a:t>
            </a:r>
            <a:endParaRPr lang="ar-SA" sz="2000" b="1" dirty="0" smtClean="0">
              <a:solidFill>
                <a:srgbClr val="CC6600"/>
              </a:solidFill>
            </a:endParaRPr>
          </a:p>
          <a:p>
            <a:r>
              <a:rPr lang="ar-SA" sz="2400" b="1" dirty="0" smtClean="0">
                <a:solidFill>
                  <a:srgbClr val="CC6600"/>
                </a:solidFill>
              </a:rPr>
              <a:t>5- معجم الصحابة </a:t>
            </a:r>
            <a:r>
              <a:rPr lang="ar-SA" sz="2400" b="1" dirty="0" smtClean="0">
                <a:solidFill>
                  <a:srgbClr val="CC6600"/>
                </a:solidFill>
              </a:rPr>
              <a:t>لأبي القاسم </a:t>
            </a:r>
            <a:r>
              <a:rPr lang="ar-SA" sz="2400" b="1" dirty="0" err="1" smtClean="0">
                <a:solidFill>
                  <a:srgbClr val="CC6600"/>
                </a:solidFill>
              </a:rPr>
              <a:t>البغوي</a:t>
            </a:r>
            <a:r>
              <a:rPr lang="ar-SA" sz="2400" b="1" dirty="0" smtClean="0">
                <a:solidFill>
                  <a:srgbClr val="CC6600"/>
                </a:solidFill>
              </a:rPr>
              <a:t> </a:t>
            </a:r>
            <a:r>
              <a:rPr lang="ar-SA" sz="2000" b="1" dirty="0" smtClean="0"/>
              <a:t>(طبع في 5 مجلدات)</a:t>
            </a:r>
            <a:endParaRPr lang="ar-SA" sz="2000" b="1" dirty="0" smtClean="0">
              <a:solidFill>
                <a:srgbClr val="CC6600"/>
              </a:solidFill>
            </a:endParaRPr>
          </a:p>
          <a:p>
            <a:r>
              <a:rPr lang="ar-SA" sz="2400" b="1" dirty="0" smtClean="0">
                <a:solidFill>
                  <a:srgbClr val="CC6600"/>
                </a:solidFill>
              </a:rPr>
              <a:t>6- معجم الصحابة </a:t>
            </a:r>
            <a:r>
              <a:rPr lang="ar-SA" sz="1800" b="1" dirty="0" smtClean="0">
                <a:solidFill>
                  <a:srgbClr val="3B84AF"/>
                </a:solidFill>
              </a:rPr>
              <a:t>(ويسمى أيضا معرفة الصحابة) </a:t>
            </a:r>
            <a:r>
              <a:rPr lang="ar-SA" sz="2400" b="1" dirty="0" smtClean="0">
                <a:solidFill>
                  <a:srgbClr val="CC6600"/>
                </a:solidFill>
              </a:rPr>
              <a:t>لأبي نعيم الأصبهاني </a:t>
            </a:r>
            <a:r>
              <a:rPr lang="ar-SA" sz="2000" b="1" dirty="0" smtClean="0"/>
              <a:t>(طبع في 7 مجلدات) </a:t>
            </a:r>
            <a:endParaRPr lang="ar-SA" sz="2000" b="1" dirty="0" smtClean="0">
              <a:solidFill>
                <a:srgbClr val="CC6600"/>
              </a:solidFill>
            </a:endParaRPr>
          </a:p>
          <a:p>
            <a:r>
              <a:rPr lang="ar-SA" sz="2400" b="1" dirty="0" smtClean="0">
                <a:solidFill>
                  <a:srgbClr val="CC6600"/>
                </a:solidFill>
              </a:rPr>
              <a:t>7- معجم الصحابة </a:t>
            </a:r>
            <a:r>
              <a:rPr lang="ar-SA" sz="1800" b="1" dirty="0" smtClean="0">
                <a:solidFill>
                  <a:srgbClr val="3B84AF"/>
                </a:solidFill>
              </a:rPr>
              <a:t>(ويسمى أيضا الآحاد والمثاني)</a:t>
            </a:r>
            <a:r>
              <a:rPr lang="ar-SA" sz="2400" b="1" dirty="0" smtClean="0">
                <a:solidFill>
                  <a:srgbClr val="CC6600"/>
                </a:solidFill>
              </a:rPr>
              <a:t>لابن</a:t>
            </a:r>
            <a:r>
              <a:rPr lang="ar-SA" sz="1800" b="1" dirty="0" smtClean="0">
                <a:solidFill>
                  <a:srgbClr val="3B84AF"/>
                </a:solidFill>
              </a:rPr>
              <a:t> </a:t>
            </a:r>
            <a:r>
              <a:rPr lang="ar-SA" sz="2400" b="1" dirty="0" smtClean="0">
                <a:solidFill>
                  <a:srgbClr val="CC6600"/>
                </a:solidFill>
              </a:rPr>
              <a:t>أبي عاصم </a:t>
            </a:r>
            <a:r>
              <a:rPr lang="ar-SA" sz="2000" b="1" dirty="0" smtClean="0"/>
              <a:t>(طبع في 9 مجلدات)</a:t>
            </a:r>
            <a:endParaRPr lang="ar-SA" sz="2000" b="1" dirty="0" smtClean="0">
              <a:solidFill>
                <a:srgbClr val="CC6600"/>
              </a:solidFill>
            </a:endParaRPr>
          </a:p>
          <a:p>
            <a:r>
              <a:rPr lang="ar-SA" sz="2400" b="1" dirty="0" smtClean="0">
                <a:solidFill>
                  <a:srgbClr val="CC6600"/>
                </a:solidFill>
              </a:rPr>
              <a:t>طريقة الوصول إلى الحديث في كتب المعاجم /</a:t>
            </a:r>
          </a:p>
          <a:p>
            <a:r>
              <a:rPr lang="ar-SA" sz="2000" b="1" dirty="0" smtClean="0"/>
              <a:t>وذلك عن الطريق الرجوع إلى فهرس كل كتاب أو عن طريق الرجوع إلى </a:t>
            </a:r>
            <a:r>
              <a:rPr lang="ar-SA" sz="2000" b="1" smtClean="0"/>
              <a:t>كتاب </a:t>
            </a:r>
            <a:r>
              <a:rPr lang="ar-SA" sz="2000" b="1" smtClean="0"/>
              <a:t>(معجم </a:t>
            </a:r>
            <a:r>
              <a:rPr lang="ar-SA" sz="2000" b="1" dirty="0" err="1" smtClean="0"/>
              <a:t>مسانيد</a:t>
            </a:r>
            <a:r>
              <a:rPr lang="ar-SA" sz="2000" b="1" dirty="0" smtClean="0"/>
              <a:t> </a:t>
            </a:r>
            <a:r>
              <a:rPr lang="ar-SA" sz="2000" b="1" smtClean="0"/>
              <a:t>كتب </a:t>
            </a:r>
            <a:r>
              <a:rPr lang="ar-SA" sz="2000" b="1" smtClean="0"/>
              <a:t>الحديث) </a:t>
            </a:r>
            <a:r>
              <a:rPr lang="ar-SA" sz="2000" b="1" dirty="0" smtClean="0"/>
              <a:t>لأبي الفداء سامي </a:t>
            </a:r>
            <a:r>
              <a:rPr lang="ar-SA" sz="2000" b="1" dirty="0" err="1" smtClean="0"/>
              <a:t>التوني</a:t>
            </a:r>
            <a:r>
              <a:rPr lang="ar-SA" sz="2000" b="1" dirty="0" smtClean="0"/>
              <a:t> .</a:t>
            </a:r>
            <a:endParaRPr lang="ar-SA" sz="2000" dirty="0" smtClean="0"/>
          </a:p>
          <a:p>
            <a:r>
              <a:rPr lang="ar-SA" sz="2000" b="1" dirty="0" smtClean="0">
                <a:solidFill>
                  <a:srgbClr val="CC6600"/>
                </a:solidFill>
              </a:rPr>
              <a:t> </a:t>
            </a:r>
            <a:r>
              <a:rPr lang="ar-SA" sz="2400" b="1" dirty="0" smtClean="0">
                <a:solidFill>
                  <a:srgbClr val="CC6600"/>
                </a:solidFill>
              </a:rPr>
              <a:t>صياغة التخريج /</a:t>
            </a:r>
          </a:p>
          <a:p>
            <a:r>
              <a:rPr lang="ar-SA" sz="2000" b="1" dirty="0" smtClean="0"/>
              <a:t>ذكر المصدر ثم الجزء والصفحة ورقم الحديث إن وجد واسم الصحابي والحكم على الحديث.</a:t>
            </a:r>
          </a:p>
          <a:p>
            <a:r>
              <a:rPr lang="ar-SA" sz="2000" b="1" dirty="0" smtClean="0">
                <a:solidFill>
                  <a:srgbClr val="CC6600"/>
                </a:solidFill>
              </a:rPr>
              <a:t>مثال: </a:t>
            </a:r>
            <a:r>
              <a:rPr lang="ar-SA" sz="1800" b="1" dirty="0" smtClean="0"/>
              <a:t>أخرجه الطبراني في المعجم الكبير – الجزء – الصفحة – رقم الحديث – راوي الحديث – ثم الحكم على الحديث من خلال الرجوع إلى كتب التخريج مثل: (كتاب نصب الراية , البدر المنير , التلخيص الحبير)  وغيرها .</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dirty="0" smtClean="0">
                <a:solidFill>
                  <a:srgbClr val="C00000"/>
                </a:solidFill>
                <a:cs typeface="Arial" pitchFamily="34" charset="0"/>
              </a:rPr>
              <a:t>صور مختارة  لبعض كتب المعـاجم</a:t>
            </a:r>
          </a:p>
        </p:txBody>
      </p:sp>
      <p:pic>
        <p:nvPicPr>
          <p:cNvPr id="2" name="Picture 2"/>
          <p:cNvPicPr>
            <a:picLocks noGrp="1" noChangeAspect="1" noChangeArrowheads="1"/>
          </p:cNvPicPr>
          <p:nvPr>
            <p:ph sz="half" idx="13"/>
          </p:nvPr>
        </p:nvPicPr>
        <p:blipFill>
          <a:blip r:embed="rId2" cstate="print"/>
          <a:srcRect/>
          <a:stretch>
            <a:fillRect/>
          </a:stretch>
        </p:blipFill>
        <p:spPr bwMode="auto">
          <a:xfrm>
            <a:off x="5410200" y="1600200"/>
            <a:ext cx="3442607" cy="4191000"/>
          </a:xfrm>
          <a:prstGeom prst="rect">
            <a:avLst/>
          </a:prstGeom>
          <a:noFill/>
          <a:ln w="9525">
            <a:noFill/>
            <a:miter lim="800000"/>
            <a:headEnd/>
            <a:tailEnd/>
          </a:ln>
        </p:spPr>
      </p:pic>
      <p:pic>
        <p:nvPicPr>
          <p:cNvPr id="1028" name="Picture 4"/>
          <p:cNvPicPr>
            <a:picLocks noGrp="1" noChangeAspect="1" noChangeArrowheads="1"/>
          </p:cNvPicPr>
          <p:nvPr>
            <p:ph sz="half" idx="1"/>
          </p:nvPr>
        </p:nvPicPr>
        <p:blipFill>
          <a:blip r:embed="rId3" cstate="print"/>
          <a:srcRect/>
          <a:stretch>
            <a:fillRect/>
          </a:stretch>
        </p:blipFill>
        <p:spPr bwMode="auto">
          <a:xfrm>
            <a:off x="990600" y="1447800"/>
            <a:ext cx="3944377" cy="444018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dirty="0" smtClean="0">
                <a:solidFill>
                  <a:srgbClr val="C00000"/>
                </a:solidFill>
                <a:cs typeface="Arial" pitchFamily="34" charset="0"/>
              </a:rPr>
              <a:t>تابع لصور مختارة  لبعض كتب المعـاجم</a:t>
            </a:r>
          </a:p>
        </p:txBody>
      </p:sp>
      <p:pic>
        <p:nvPicPr>
          <p:cNvPr id="2" name="Picture 2"/>
          <p:cNvPicPr>
            <a:picLocks noGrp="1" noChangeAspect="1" noChangeArrowheads="1"/>
          </p:cNvPicPr>
          <p:nvPr>
            <p:ph sz="half" idx="13"/>
          </p:nvPr>
        </p:nvPicPr>
        <p:blipFill>
          <a:blip r:embed="rId2" cstate="print"/>
          <a:srcRect/>
          <a:stretch>
            <a:fillRect/>
          </a:stretch>
        </p:blipFill>
        <p:spPr bwMode="auto">
          <a:xfrm>
            <a:off x="5410200" y="1600200"/>
            <a:ext cx="3249706" cy="4525963"/>
          </a:xfrm>
          <a:prstGeom prst="rect">
            <a:avLst/>
          </a:prstGeom>
          <a:noFill/>
          <a:ln w="9525">
            <a:noFill/>
            <a:miter lim="800000"/>
            <a:headEnd/>
            <a:tailEnd/>
          </a:ln>
        </p:spPr>
      </p:pic>
      <p:pic>
        <p:nvPicPr>
          <p:cNvPr id="3" name="Picture 3"/>
          <p:cNvPicPr>
            <a:picLocks noGrp="1" noChangeAspect="1" noChangeArrowheads="1"/>
          </p:cNvPicPr>
          <p:nvPr>
            <p:ph sz="half" idx="1"/>
          </p:nvPr>
        </p:nvPicPr>
        <p:blipFill>
          <a:blip r:embed="rId3" cstate="print"/>
          <a:srcRect/>
          <a:stretch>
            <a:fillRect/>
          </a:stretch>
        </p:blipFill>
        <p:spPr bwMode="auto">
          <a:xfrm>
            <a:off x="1143000" y="1600200"/>
            <a:ext cx="3200400"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sz="4000" b="1" dirty="0" smtClean="0">
                <a:solidFill>
                  <a:srgbClr val="FF0000"/>
                </a:solidFill>
                <a:cs typeface="Arial" pitchFamily="34" charset="0"/>
              </a:rPr>
              <a:t>ثالثا: كتب الأطراف </a:t>
            </a:r>
            <a:r>
              <a:rPr lang="ar-SA" sz="3200" b="1" dirty="0" smtClean="0">
                <a:solidFill>
                  <a:srgbClr val="0070C0"/>
                </a:solidFill>
                <a:cs typeface="Arial" pitchFamily="34" charset="0"/>
              </a:rPr>
              <a:t>(مصادر فرعية)</a:t>
            </a:r>
          </a:p>
        </p:txBody>
      </p:sp>
      <p:sp>
        <p:nvSpPr>
          <p:cNvPr id="6" name="عنصر نائب للمحتوى 5"/>
          <p:cNvSpPr>
            <a:spLocks noGrp="1"/>
          </p:cNvSpPr>
          <p:nvPr>
            <p:ph sz="half" idx="13"/>
          </p:nvPr>
        </p:nvSpPr>
        <p:spPr>
          <a:xfrm>
            <a:off x="4953000" y="1600201"/>
            <a:ext cx="4800600" cy="4525963"/>
          </a:xfrm>
        </p:spPr>
        <p:txBody>
          <a:bodyPr/>
          <a:lstStyle/>
          <a:p>
            <a:pPr algn="just"/>
            <a:r>
              <a:rPr lang="ar-SA" sz="1800" b="1" dirty="0" smtClean="0">
                <a:solidFill>
                  <a:srgbClr val="CC9900"/>
                </a:solidFill>
              </a:rPr>
              <a:t>تعريفها /</a:t>
            </a:r>
          </a:p>
          <a:p>
            <a:pPr algn="just"/>
            <a:r>
              <a:rPr lang="ar-SA" sz="1800" b="1" dirty="0" smtClean="0"/>
              <a:t>الأطراف جمع طرف، وهو: جزء من متن الحديث الدال على بقيته</a:t>
            </a:r>
            <a:r>
              <a:rPr lang="ar-SA" sz="1800" dirty="0" smtClean="0"/>
              <a:t> </a:t>
            </a:r>
            <a:r>
              <a:rPr lang="ar-SA" sz="1800" b="1" dirty="0" smtClean="0"/>
              <a:t>مع ذِكرِ طرقه.</a:t>
            </a:r>
          </a:p>
          <a:p>
            <a:pPr algn="just"/>
            <a:r>
              <a:rPr lang="en-US" sz="1800" b="1" dirty="0" smtClean="0">
                <a:solidFill>
                  <a:srgbClr val="CC9900"/>
                </a:solidFill>
              </a:rPr>
              <a:t> </a:t>
            </a:r>
            <a:r>
              <a:rPr lang="ar-SA" sz="1800" b="1" dirty="0" smtClean="0">
                <a:solidFill>
                  <a:srgbClr val="CC9900"/>
                </a:solidFill>
              </a:rPr>
              <a:t>منهجها وطريقتها وترتيبها /</a:t>
            </a:r>
          </a:p>
          <a:p>
            <a:pPr algn="just"/>
            <a:r>
              <a:rPr lang="ar-SA" sz="1800" b="1" dirty="0" smtClean="0"/>
              <a:t>وهي كتب جمعت أسانيد وأطراف أحاديث كتاب أو أكثر من كتب السنة مع ترتيب هذه الكتب على </a:t>
            </a:r>
            <a:r>
              <a:rPr lang="ar-SA" sz="1800" b="1" dirty="0" err="1" smtClean="0"/>
              <a:t>مسانيد</a:t>
            </a:r>
            <a:r>
              <a:rPr lang="ar-SA" sz="1800" b="1" dirty="0" smtClean="0"/>
              <a:t> الصحابة مرتبين لأسماء الصحابة على حروف المُعجم، وقد يذكر السند فيها كاملا أو جزءا منه ..</a:t>
            </a:r>
          </a:p>
          <a:p>
            <a:pPr algn="just"/>
            <a:r>
              <a:rPr lang="ar-SA" sz="1800" b="1" dirty="0" smtClean="0"/>
              <a:t>وبعبارة مختصرة: هي التي جمعت لنا أطراف كتب بعينها..</a:t>
            </a:r>
          </a:p>
          <a:p>
            <a:pPr algn="just"/>
            <a:r>
              <a:rPr lang="ar-SA" sz="1800" b="1" dirty="0" smtClean="0">
                <a:solidFill>
                  <a:srgbClr val="CC9900"/>
                </a:solidFill>
              </a:rPr>
              <a:t>فوائدها /</a:t>
            </a:r>
          </a:p>
          <a:p>
            <a:pPr algn="just"/>
            <a:r>
              <a:rPr lang="ar-SA" sz="1600" b="1" dirty="0" smtClean="0"/>
              <a:t>1- معرفة أسانيد الحديث مجتمعة في مكان واحد، </a:t>
            </a:r>
            <a:r>
              <a:rPr lang="ar-SA" sz="1600" b="1" dirty="0" err="1" smtClean="0"/>
              <a:t>وبها</a:t>
            </a:r>
            <a:r>
              <a:rPr lang="ar-SA" sz="1600" b="1" dirty="0" smtClean="0"/>
              <a:t> نعرف المشهور</a:t>
            </a:r>
          </a:p>
          <a:p>
            <a:pPr algn="just"/>
            <a:r>
              <a:rPr lang="ar-SA" sz="1600" b="1" dirty="0" smtClean="0"/>
              <a:t>والعزيز والغريب.</a:t>
            </a:r>
          </a:p>
          <a:p>
            <a:pPr algn="just"/>
            <a:r>
              <a:rPr lang="ar-SA" sz="1600" b="1" dirty="0" smtClean="0"/>
              <a:t>2- معرفة من أخرج الحديث، والباب الذي ورد فيه الحديث.</a:t>
            </a:r>
          </a:p>
          <a:p>
            <a:pPr algn="just"/>
            <a:r>
              <a:rPr lang="ar-SA" sz="1600" b="1" dirty="0" smtClean="0"/>
              <a:t>3- معرفة عدد أحاديث كل صحابي في الكتب التي اعتمدها أصحاب كتاب الأطراف.</a:t>
            </a:r>
          </a:p>
        </p:txBody>
      </p:sp>
      <p:sp>
        <p:nvSpPr>
          <p:cNvPr id="5" name="عنصر نائب للمحتوى 4"/>
          <p:cNvSpPr>
            <a:spLocks noGrp="1"/>
          </p:cNvSpPr>
          <p:nvPr>
            <p:ph sz="half" idx="1"/>
          </p:nvPr>
        </p:nvSpPr>
        <p:spPr>
          <a:xfrm>
            <a:off x="304800" y="1600201"/>
            <a:ext cx="4541520" cy="4525963"/>
          </a:xfrm>
        </p:spPr>
        <p:txBody>
          <a:bodyPr/>
          <a:lstStyle/>
          <a:p>
            <a:pPr algn="just"/>
            <a:r>
              <a:rPr lang="ar-SA" sz="1800" b="1" dirty="0" smtClean="0">
                <a:solidFill>
                  <a:srgbClr val="CC9900"/>
                </a:solidFill>
              </a:rPr>
              <a:t>أهم المؤلفات فيها /</a:t>
            </a:r>
            <a:endParaRPr lang="ar-SA" sz="1800" b="1" dirty="0" smtClean="0"/>
          </a:p>
          <a:p>
            <a:pPr algn="just"/>
            <a:r>
              <a:rPr lang="ar-SA" sz="1800" b="1" dirty="0" smtClean="0"/>
              <a:t>1- أطراف الصحيحين، لأبي مسعود إبراهيم بن محمد الدمشقي (ت 401هـ) .</a:t>
            </a:r>
          </a:p>
          <a:p>
            <a:pPr algn="just"/>
            <a:r>
              <a:rPr lang="ar-SA" sz="1800" b="1" dirty="0" smtClean="0"/>
              <a:t>2- أطراف الصحيحين، لأبي محمد خلف بن محمد </a:t>
            </a:r>
            <a:r>
              <a:rPr lang="ar-SA" sz="1800" b="1" dirty="0" err="1" smtClean="0"/>
              <a:t>الواسطي</a:t>
            </a:r>
            <a:r>
              <a:rPr lang="ar-SA" sz="1800" b="1" dirty="0" smtClean="0"/>
              <a:t> (ت 401هـ) .</a:t>
            </a:r>
          </a:p>
          <a:p>
            <a:pPr algn="just"/>
            <a:r>
              <a:rPr lang="ar-SA" sz="1800" b="1" dirty="0" smtClean="0"/>
              <a:t>3- أطراف الكتب الستة، لمحمد بن طاهر المقدسي، المعروف بابن </a:t>
            </a:r>
            <a:r>
              <a:rPr lang="ar-SA" sz="1800" b="1" dirty="0" err="1" smtClean="0"/>
              <a:t>القيراسي</a:t>
            </a:r>
            <a:r>
              <a:rPr lang="ar-SA" sz="1800" b="1" dirty="0" smtClean="0"/>
              <a:t> (ت 507هـ) .</a:t>
            </a:r>
            <a:endParaRPr lang="en-US" sz="1800" b="1" dirty="0" smtClean="0"/>
          </a:p>
          <a:p>
            <a:pPr lvl="0" algn="just"/>
            <a:r>
              <a:rPr lang="ar-SA" sz="1800" b="1" dirty="0" smtClean="0"/>
              <a:t>4- الإشراف على معرفة الأطراف (وهو في أطراف السنن الأربعة)، لابن عساكر الدمشقي (ت571هـ) .</a:t>
            </a:r>
            <a:endParaRPr lang="en-US" sz="1800" b="1" dirty="0" smtClean="0"/>
          </a:p>
          <a:p>
            <a:pPr lvl="0" algn="just"/>
            <a:r>
              <a:rPr lang="ar-SA" sz="1800" b="1" dirty="0" smtClean="0"/>
              <a:t>5- إتحاف المهرة بالفوائد المبتكرة من أطراف العشرة ، لابن حجر العسقلاني (ت852هـ) .</a:t>
            </a:r>
            <a:endParaRPr lang="en-US" sz="1800" b="1" dirty="0" smtClean="0"/>
          </a:p>
          <a:p>
            <a:pPr lvl="0" algn="just"/>
            <a:r>
              <a:rPr lang="ar-SA" sz="1800" b="1" dirty="0" smtClean="0"/>
              <a:t>6- تحفة الأشراف بمعرفة الأطراف للإمام المِزِّي ( وهذا الكتاب سنشرحه تفصيلا فيما يلي) .</a:t>
            </a:r>
          </a:p>
          <a:p>
            <a:pPr lvl="0" algn="just"/>
            <a:r>
              <a:rPr lang="ar-SA" sz="1800" b="1" dirty="0" smtClean="0"/>
              <a:t>7- ذخائر المواريث في الدلالة على مواضع الحديث، لعبد الغني النابلسي (ت1143هـ) .</a:t>
            </a:r>
            <a:endParaRPr lang="en-US" sz="1800" b="1"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3"/>
          <p:cNvSpPr>
            <a:spLocks noChangeArrowheads="1"/>
          </p:cNvSpPr>
          <p:nvPr/>
        </p:nvSpPr>
        <p:spPr bwMode="auto">
          <a:xfrm>
            <a:off x="152400" y="838200"/>
            <a:ext cx="9601200" cy="4894261"/>
          </a:xfrm>
          <a:prstGeom prst="rect">
            <a:avLst/>
          </a:prstGeom>
          <a:solidFill>
            <a:schemeClr val="bg1"/>
          </a:solidFill>
          <a:ln w="9525">
            <a:solidFill>
              <a:srgbClr val="000000"/>
            </a:solidFill>
            <a:miter lim="800000"/>
            <a:headEnd/>
            <a:tailEnd/>
          </a:ln>
        </p:spPr>
        <p:txBody>
          <a:bodyPr/>
          <a:lstStyle/>
          <a:p>
            <a:pPr eaLnBrk="0" hangingPunct="0"/>
            <a:r>
              <a:rPr lang="ar-SA" sz="1500" b="1" dirty="0" smtClean="0">
                <a:solidFill>
                  <a:srgbClr val="CC6600"/>
                </a:solidFill>
                <a:cs typeface="Times New Roman" pitchFamily="18" charset="0"/>
              </a:rPr>
              <a:t>الغرض </a:t>
            </a:r>
            <a:r>
              <a:rPr lang="ar-SA" sz="1500" b="1" dirty="0">
                <a:solidFill>
                  <a:srgbClr val="CC6600"/>
                </a:solidFill>
                <a:cs typeface="Times New Roman" pitchFamily="18" charset="0"/>
              </a:rPr>
              <a:t>الأساسي من تصنيفه :</a:t>
            </a:r>
            <a:r>
              <a:rPr lang="ar-SA" sz="1500" b="1" dirty="0">
                <a:cs typeface="Times New Roman" pitchFamily="18" charset="0"/>
              </a:rPr>
              <a:t> جمع أحاديث الكتب الستة وبعض ملحقاتها بطريق يسهل على القارئ معرفة أسانيدها المختلفة مجتمعة في موضع واحد .</a:t>
            </a:r>
            <a:endParaRPr lang="en-US" sz="1500" b="1" dirty="0"/>
          </a:p>
          <a:p>
            <a:pPr eaLnBrk="0" hangingPunct="0"/>
            <a:r>
              <a:rPr lang="ar-SA" sz="1500" b="1" dirty="0">
                <a:solidFill>
                  <a:srgbClr val="CC6600"/>
                </a:solidFill>
                <a:cs typeface="Times New Roman" pitchFamily="18" charset="0"/>
              </a:rPr>
              <a:t>موضوعه:</a:t>
            </a:r>
            <a:r>
              <a:rPr lang="ar-SA" sz="1500" b="1" dirty="0">
                <a:cs typeface="Times New Roman" pitchFamily="18" charset="0"/>
              </a:rPr>
              <a:t> ذكر أطراف الأحاديث التي في الكتب الستة </a:t>
            </a:r>
            <a:r>
              <a:rPr lang="ar-SA" sz="1500" b="1" dirty="0" smtClean="0">
                <a:cs typeface="Times New Roman" pitchFamily="18" charset="0"/>
              </a:rPr>
              <a:t>وبعض </a:t>
            </a:r>
            <a:r>
              <a:rPr lang="ar-SA" sz="1500" b="1" dirty="0">
                <a:cs typeface="Times New Roman" pitchFamily="18" charset="0"/>
              </a:rPr>
              <a:t>ملحقاتها , وهذه الملحقات هي :</a:t>
            </a:r>
            <a:endParaRPr lang="en-US" sz="1500" b="1" dirty="0"/>
          </a:p>
          <a:p>
            <a:pPr eaLnBrk="0" hangingPunct="0"/>
            <a:r>
              <a:rPr lang="ar-SA" sz="1500" b="1" dirty="0">
                <a:cs typeface="Times New Roman" pitchFamily="18" charset="0"/>
              </a:rPr>
              <a:t>أ - مقدمة صحيح مسلم                                        ب- كتاب المراسيل لأبي داود </a:t>
            </a:r>
            <a:endParaRPr lang="en-US" sz="1500" b="1" dirty="0"/>
          </a:p>
          <a:p>
            <a:pPr eaLnBrk="0" hangingPunct="0"/>
            <a:r>
              <a:rPr lang="ar-SA" sz="1500" b="1" dirty="0">
                <a:cs typeface="Times New Roman" pitchFamily="18" charset="0"/>
              </a:rPr>
              <a:t>ج- العلل الصغير للترمذي ,في آخر كتابه الجامع          د- الشمائل للترمذي</a:t>
            </a:r>
            <a:endParaRPr lang="en-US" sz="1500" b="1" dirty="0"/>
          </a:p>
          <a:p>
            <a:pPr eaLnBrk="0" hangingPunct="0"/>
            <a:r>
              <a:rPr lang="ar-SA" sz="1500" b="1" dirty="0">
                <a:cs typeface="Times New Roman" pitchFamily="18" charset="0"/>
              </a:rPr>
              <a:t>هـ - كتاب عمل اليوم والليلة للنسائي </a:t>
            </a:r>
            <a:endParaRPr lang="en-US" sz="1500" b="1" dirty="0"/>
          </a:p>
          <a:p>
            <a:pPr eaLnBrk="0" hangingPunct="0"/>
            <a:r>
              <a:rPr lang="ar-SA" sz="1500" b="1" dirty="0">
                <a:solidFill>
                  <a:srgbClr val="CC6600"/>
                </a:solidFill>
                <a:cs typeface="Times New Roman" pitchFamily="18" charset="0"/>
              </a:rPr>
              <a:t>رموزه :</a:t>
            </a:r>
            <a:endParaRPr lang="en-US" sz="1500" b="1" dirty="0">
              <a:solidFill>
                <a:srgbClr val="CC6600"/>
              </a:solidFill>
            </a:endParaRPr>
          </a:p>
          <a:p>
            <a:pPr eaLnBrk="0" hangingPunct="0"/>
            <a:r>
              <a:rPr lang="ar-SA" sz="1500" b="1" dirty="0">
                <a:cs typeface="Times New Roman" pitchFamily="18" charset="0"/>
              </a:rPr>
              <a:t>خ : للبخاري                                            </a:t>
            </a:r>
            <a:r>
              <a:rPr lang="ar-SA" sz="1500" b="1" dirty="0" smtClean="0">
                <a:cs typeface="Times New Roman" pitchFamily="18" charset="0"/>
              </a:rPr>
              <a:t>  </a:t>
            </a:r>
            <a:r>
              <a:rPr lang="ar-SA" sz="1500" b="1" dirty="0">
                <a:cs typeface="Times New Roman" pitchFamily="18" charset="0"/>
              </a:rPr>
              <a:t>خت : البخاري </a:t>
            </a:r>
            <a:r>
              <a:rPr lang="ar-SA" sz="1500" b="1" dirty="0" smtClean="0">
                <a:cs typeface="Times New Roman" pitchFamily="18" charset="0"/>
              </a:rPr>
              <a:t>تعليقا                              ت : الترمذي                     تم  : الترمذي في الشمائل </a:t>
            </a:r>
            <a:endParaRPr lang="en-US" sz="1500" b="1" dirty="0"/>
          </a:p>
          <a:p>
            <a:pPr eaLnBrk="0" hangingPunct="0"/>
            <a:r>
              <a:rPr lang="ar-SA" sz="1500" b="1" dirty="0">
                <a:cs typeface="Times New Roman" pitchFamily="18" charset="0"/>
              </a:rPr>
              <a:t>م : مسلم                                                   مق : مسلم في مقدمة صحيحة</a:t>
            </a:r>
            <a:endParaRPr lang="en-US" sz="1500" b="1" dirty="0"/>
          </a:p>
          <a:p>
            <a:pPr eaLnBrk="0" hangingPunct="0"/>
            <a:r>
              <a:rPr lang="ar-SA" sz="1500" b="1" dirty="0">
                <a:cs typeface="Times New Roman" pitchFamily="18" charset="0"/>
              </a:rPr>
              <a:t>د : </a:t>
            </a:r>
            <a:r>
              <a:rPr lang="ar-SA" sz="1500" b="1" dirty="0" smtClean="0">
                <a:cs typeface="Times New Roman" pitchFamily="18" charset="0"/>
              </a:rPr>
              <a:t>أبو داود                                               مـد </a:t>
            </a:r>
            <a:r>
              <a:rPr lang="ar-SA" sz="1500" b="1" dirty="0">
                <a:cs typeface="Times New Roman" pitchFamily="18" charset="0"/>
              </a:rPr>
              <a:t>: </a:t>
            </a:r>
            <a:r>
              <a:rPr lang="ar-SA" sz="1500" b="1" dirty="0" smtClean="0">
                <a:cs typeface="Times New Roman" pitchFamily="18" charset="0"/>
              </a:rPr>
              <a:t>أبو داود في مراسيله                       ق : ابن ماجه</a:t>
            </a:r>
            <a:endParaRPr lang="en-US" sz="1500" b="1" dirty="0"/>
          </a:p>
          <a:p>
            <a:pPr eaLnBrk="0" hangingPunct="0"/>
            <a:r>
              <a:rPr lang="ar-SA" sz="1500" b="1" dirty="0">
                <a:cs typeface="Times New Roman" pitchFamily="18" charset="0"/>
              </a:rPr>
              <a:t>س </a:t>
            </a:r>
            <a:r>
              <a:rPr lang="ar-SA" sz="1500" b="1" dirty="0" smtClean="0">
                <a:cs typeface="Times New Roman" pitchFamily="18" charset="0"/>
              </a:rPr>
              <a:t>: </a:t>
            </a:r>
            <a:r>
              <a:rPr lang="ar-SA" sz="1500" b="1" dirty="0">
                <a:cs typeface="Times New Roman" pitchFamily="18" charset="0"/>
              </a:rPr>
              <a:t>النسائي                                      </a:t>
            </a:r>
            <a:r>
              <a:rPr lang="ar-SA" sz="1500" b="1" dirty="0" smtClean="0">
                <a:cs typeface="Times New Roman" pitchFamily="18" charset="0"/>
              </a:rPr>
              <a:t>       </a:t>
            </a:r>
            <a:r>
              <a:rPr lang="ar-SA" sz="1500" b="1" dirty="0">
                <a:cs typeface="Times New Roman" pitchFamily="18" charset="0"/>
              </a:rPr>
              <a:t>سي : النسائي في "عمل اليوم والليلة" </a:t>
            </a:r>
            <a:endParaRPr lang="en-US" sz="1500" b="1" dirty="0"/>
          </a:p>
          <a:p>
            <a:pPr eaLnBrk="0" hangingPunct="0"/>
            <a:r>
              <a:rPr lang="ar-SA" sz="1500" b="1" dirty="0">
                <a:cs typeface="Times New Roman" pitchFamily="18" charset="0"/>
              </a:rPr>
              <a:t>ز : ما زاده المصنف من كلام على الأحاديث      </a:t>
            </a:r>
            <a:r>
              <a:rPr lang="ar-SA" sz="1500" b="1" dirty="0" smtClean="0">
                <a:cs typeface="Times New Roman" pitchFamily="18" charset="0"/>
              </a:rPr>
              <a:t> ع </a:t>
            </a:r>
            <a:r>
              <a:rPr lang="ar-SA" sz="1500" b="1" dirty="0">
                <a:cs typeface="Times New Roman" pitchFamily="18" charset="0"/>
              </a:rPr>
              <a:t>: </a:t>
            </a:r>
            <a:r>
              <a:rPr lang="ar-SA" sz="1500" b="1" dirty="0" smtClean="0">
                <a:cs typeface="Times New Roman" pitchFamily="18" charset="0"/>
              </a:rPr>
              <a:t>   ما </a:t>
            </a:r>
            <a:r>
              <a:rPr lang="ar-SA" sz="1500" b="1" dirty="0">
                <a:cs typeface="Times New Roman" pitchFamily="18" charset="0"/>
              </a:rPr>
              <a:t>رواه الستة </a:t>
            </a:r>
            <a:endParaRPr lang="en-US" sz="1500" b="1" dirty="0"/>
          </a:p>
          <a:p>
            <a:pPr eaLnBrk="0" hangingPunct="0"/>
            <a:r>
              <a:rPr lang="ar-SA" sz="1500" b="1" dirty="0">
                <a:cs typeface="Times New Roman" pitchFamily="18" charset="0"/>
              </a:rPr>
              <a:t>ك : ما استدركه المصنف على ابن عساكر </a:t>
            </a:r>
            <a:endParaRPr lang="en-US" sz="1500" b="1" dirty="0"/>
          </a:p>
          <a:p>
            <a:pPr eaLnBrk="0" hangingPunct="0"/>
            <a:r>
              <a:rPr lang="ar-SA" sz="1500" b="1" dirty="0">
                <a:solidFill>
                  <a:srgbClr val="CC6600"/>
                </a:solidFill>
                <a:cs typeface="Times New Roman" pitchFamily="18" charset="0"/>
              </a:rPr>
              <a:t>ترتيبه :</a:t>
            </a:r>
            <a:endParaRPr lang="en-US" sz="1500" b="1" dirty="0">
              <a:solidFill>
                <a:srgbClr val="CC6600"/>
              </a:solidFill>
            </a:endParaRPr>
          </a:p>
          <a:p>
            <a:pPr eaLnBrk="0" hangingPunct="0"/>
            <a:r>
              <a:rPr lang="ar-SA" sz="1500" b="1" dirty="0">
                <a:cs typeface="Times New Roman" pitchFamily="18" charset="0"/>
              </a:rPr>
              <a:t>- </a:t>
            </a:r>
            <a:r>
              <a:rPr lang="ar-SA" sz="1500" b="1" dirty="0" smtClean="0">
                <a:cs typeface="Times New Roman" pitchFamily="18" charset="0"/>
              </a:rPr>
              <a:t>رتّبه على أسماء </a:t>
            </a:r>
            <a:r>
              <a:rPr lang="ar-SA" sz="1500" b="1" dirty="0">
                <a:cs typeface="Times New Roman" pitchFamily="18" charset="0"/>
              </a:rPr>
              <a:t>الصحابة </a:t>
            </a:r>
            <a:r>
              <a:rPr lang="ar-SA" sz="1500" b="1" dirty="0" smtClean="0">
                <a:cs typeface="Times New Roman" pitchFamily="18" charset="0"/>
              </a:rPr>
              <a:t> وفق </a:t>
            </a:r>
            <a:r>
              <a:rPr lang="ar-SA" sz="1500" b="1" dirty="0">
                <a:cs typeface="Times New Roman" pitchFamily="18" charset="0"/>
              </a:rPr>
              <a:t>حروف المعجم .</a:t>
            </a:r>
            <a:endParaRPr lang="en-US" sz="1500" b="1" dirty="0"/>
          </a:p>
          <a:p>
            <a:pPr eaLnBrk="0" hangingPunct="0"/>
            <a:r>
              <a:rPr lang="ar-SA" sz="1500" b="1" dirty="0">
                <a:cs typeface="Times New Roman" pitchFamily="18" charset="0"/>
              </a:rPr>
              <a:t>- إذا كان الصحابي مكثرا من </a:t>
            </a:r>
            <a:r>
              <a:rPr lang="ar-SA" sz="1500" b="1" dirty="0" smtClean="0">
                <a:cs typeface="Times New Roman" pitchFamily="18" charset="0"/>
              </a:rPr>
              <a:t>الرواية, فإنه </a:t>
            </a:r>
            <a:r>
              <a:rPr lang="ar-SA" sz="1500" b="1" dirty="0">
                <a:cs typeface="Times New Roman" pitchFamily="18" charset="0"/>
              </a:rPr>
              <a:t>يقسم مروياته على جميع تراجم من يروي عنه من الصحابة أو </a:t>
            </a:r>
            <a:r>
              <a:rPr lang="ar-SA" sz="1500" b="1" dirty="0" smtClean="0">
                <a:cs typeface="Times New Roman" pitchFamily="18" charset="0"/>
              </a:rPr>
              <a:t>التابعين, ويرتبهم </a:t>
            </a:r>
            <a:r>
              <a:rPr lang="ar-SA" sz="1500" b="1" dirty="0">
                <a:cs typeface="Times New Roman" pitchFamily="18" charset="0"/>
              </a:rPr>
              <a:t>على حروف المعجم أيضا .</a:t>
            </a:r>
            <a:endParaRPr lang="en-US" sz="1500" b="1" dirty="0"/>
          </a:p>
          <a:p>
            <a:pPr eaLnBrk="0" hangingPunct="0"/>
            <a:r>
              <a:rPr lang="ar-SA" sz="1500" b="1" dirty="0">
                <a:cs typeface="Times New Roman" pitchFamily="18" charset="0"/>
              </a:rPr>
              <a:t>- إذا كثرت </a:t>
            </a:r>
            <a:r>
              <a:rPr lang="ar-SA" sz="1500" b="1" dirty="0" err="1">
                <a:cs typeface="Times New Roman" pitchFamily="18" charset="0"/>
              </a:rPr>
              <a:t>مرويات</a:t>
            </a:r>
            <a:r>
              <a:rPr lang="ar-SA" sz="1500" b="1" dirty="0">
                <a:cs typeface="Times New Roman" pitchFamily="18" charset="0"/>
              </a:rPr>
              <a:t> أحد التابعين عن بعض </a:t>
            </a:r>
            <a:r>
              <a:rPr lang="ar-SA" sz="1500" b="1" dirty="0" smtClean="0">
                <a:cs typeface="Times New Roman" pitchFamily="18" charset="0"/>
              </a:rPr>
              <a:t>الصحابة, </a:t>
            </a:r>
            <a:r>
              <a:rPr lang="ar-SA" sz="1500" b="1" dirty="0">
                <a:cs typeface="Times New Roman" pitchFamily="18" charset="0"/>
              </a:rPr>
              <a:t>وكثر عدد الآخذين </a:t>
            </a:r>
            <a:r>
              <a:rPr lang="ar-SA" sz="1500" b="1" dirty="0" smtClean="0">
                <a:cs typeface="Times New Roman" pitchFamily="18" charset="0"/>
              </a:rPr>
              <a:t>عنه (أي التابعي), </a:t>
            </a:r>
            <a:r>
              <a:rPr lang="ar-SA" sz="1500" b="1" dirty="0">
                <a:cs typeface="Times New Roman" pitchFamily="18" charset="0"/>
              </a:rPr>
              <a:t>فإنه يقسم مروياته على تراجم من يروي عنه من أتباع </a:t>
            </a:r>
            <a:r>
              <a:rPr lang="ar-SA" sz="1500" b="1" dirty="0" smtClean="0">
                <a:cs typeface="Times New Roman" pitchFamily="18" charset="0"/>
              </a:rPr>
              <a:t>التابعين . </a:t>
            </a:r>
            <a:endParaRPr lang="en-US" sz="1500" b="1" dirty="0"/>
          </a:p>
          <a:p>
            <a:pPr eaLnBrk="0" hangingPunct="0"/>
            <a:r>
              <a:rPr lang="ar-SA" sz="1500" b="1" dirty="0">
                <a:cs typeface="Times New Roman" pitchFamily="18" charset="0"/>
              </a:rPr>
              <a:t>- ربما فعل هذا  في تقسيم </a:t>
            </a:r>
            <a:r>
              <a:rPr lang="ar-SA" sz="1500" b="1" dirty="0" err="1">
                <a:cs typeface="Times New Roman" pitchFamily="18" charset="0"/>
              </a:rPr>
              <a:t>مرويات</a:t>
            </a:r>
            <a:r>
              <a:rPr lang="ar-SA" sz="1500" b="1" dirty="0">
                <a:cs typeface="Times New Roman" pitchFamily="18" charset="0"/>
              </a:rPr>
              <a:t> أتباع التابعين إذا كثر عدد الآخذين عنهم , فيقسم مروياتهم على تراجم أتباع التابعين .</a:t>
            </a:r>
            <a:endParaRPr lang="en-US" sz="1500" b="1" dirty="0"/>
          </a:p>
          <a:p>
            <a:pPr eaLnBrk="0" hangingPunct="0"/>
            <a:r>
              <a:rPr lang="ar-SA" sz="1500" b="1" dirty="0">
                <a:solidFill>
                  <a:srgbClr val="CC6600"/>
                </a:solidFill>
                <a:cs typeface="Times New Roman" pitchFamily="18" charset="0"/>
              </a:rPr>
              <a:t>عدد </a:t>
            </a:r>
            <a:r>
              <a:rPr lang="ar-SA" sz="1500" b="1" dirty="0" err="1">
                <a:solidFill>
                  <a:srgbClr val="CC6600"/>
                </a:solidFill>
                <a:cs typeface="Times New Roman" pitchFamily="18" charset="0"/>
              </a:rPr>
              <a:t>مسانيد</a:t>
            </a:r>
            <a:r>
              <a:rPr lang="ar-SA" sz="1500" b="1" dirty="0">
                <a:solidFill>
                  <a:srgbClr val="CC6600"/>
                </a:solidFill>
                <a:cs typeface="Times New Roman" pitchFamily="18" charset="0"/>
              </a:rPr>
              <a:t> الصحابة </a:t>
            </a:r>
            <a:r>
              <a:rPr lang="ar-SA" sz="1500" b="1" dirty="0" smtClean="0">
                <a:solidFill>
                  <a:srgbClr val="CC6600"/>
                </a:solidFill>
                <a:cs typeface="Times New Roman" pitchFamily="18" charset="0"/>
              </a:rPr>
              <a:t>فيه:</a:t>
            </a:r>
            <a:r>
              <a:rPr lang="ar-SA" sz="1500" b="1" dirty="0" smtClean="0">
                <a:cs typeface="Times New Roman" pitchFamily="18" charset="0"/>
              </a:rPr>
              <a:t>  بلغت </a:t>
            </a:r>
            <a:r>
              <a:rPr lang="ar-SA" sz="1500" b="1" dirty="0">
                <a:cs typeface="Times New Roman" pitchFamily="18" charset="0"/>
              </a:rPr>
              <a:t>مسانيد الصحابة فيه 905 مسندا , وعدد المراسيل المنسوبة للتابعين ومن بعدهم </a:t>
            </a:r>
            <a:r>
              <a:rPr lang="ar-SA" sz="1500" b="1" dirty="0" smtClean="0">
                <a:cs typeface="Times New Roman" pitchFamily="18" charset="0"/>
              </a:rPr>
              <a:t>400مسند </a:t>
            </a:r>
            <a:r>
              <a:rPr lang="ar-SA" sz="1500" b="1" dirty="0">
                <a:cs typeface="Times New Roman" pitchFamily="18" charset="0"/>
              </a:rPr>
              <a:t>.</a:t>
            </a:r>
            <a:endParaRPr lang="en-US" sz="1500" b="1" dirty="0"/>
          </a:p>
          <a:p>
            <a:pPr eaLnBrk="0" hangingPunct="0"/>
            <a:r>
              <a:rPr lang="ar-SA" sz="1500" b="1" dirty="0" smtClean="0">
                <a:solidFill>
                  <a:srgbClr val="CC6600"/>
                </a:solidFill>
                <a:cs typeface="Times New Roman" pitchFamily="18" charset="0"/>
              </a:rPr>
              <a:t>سبب </a:t>
            </a:r>
            <a:r>
              <a:rPr lang="ar-SA" sz="1500" b="1" dirty="0">
                <a:solidFill>
                  <a:srgbClr val="CC6600"/>
                </a:solidFill>
                <a:cs typeface="Times New Roman" pitchFamily="18" charset="0"/>
              </a:rPr>
              <a:t>تكرار </a:t>
            </a:r>
            <a:r>
              <a:rPr lang="ar-SA" sz="1500" b="1" dirty="0" smtClean="0">
                <a:solidFill>
                  <a:srgbClr val="CC6600"/>
                </a:solidFill>
                <a:cs typeface="Times New Roman" pitchFamily="18" charset="0"/>
              </a:rPr>
              <a:t>الأحاديث:</a:t>
            </a:r>
            <a:r>
              <a:rPr lang="ar-SA" sz="1500" b="1" dirty="0" smtClean="0">
                <a:cs typeface="Times New Roman" pitchFamily="18" charset="0"/>
              </a:rPr>
              <a:t>  التزم </a:t>
            </a:r>
            <a:r>
              <a:rPr lang="ar-SA" sz="1500" b="1" dirty="0">
                <a:cs typeface="Times New Roman" pitchFamily="18" charset="0"/>
              </a:rPr>
              <a:t>المصنف </a:t>
            </a:r>
            <a:r>
              <a:rPr lang="ar-SA" sz="1500" b="1" dirty="0" smtClean="0">
                <a:cs typeface="Times New Roman" pitchFamily="18" charset="0"/>
              </a:rPr>
              <a:t>إيراد الأحاديث </a:t>
            </a:r>
            <a:r>
              <a:rPr lang="ar-SA" sz="1500" b="1" dirty="0">
                <a:cs typeface="Times New Roman" pitchFamily="18" charset="0"/>
              </a:rPr>
              <a:t>على أسماء </a:t>
            </a:r>
            <a:r>
              <a:rPr lang="ar-SA" sz="1500" b="1" dirty="0" smtClean="0">
                <a:cs typeface="Times New Roman" pitchFamily="18" charset="0"/>
              </a:rPr>
              <a:t>الصحابة, </a:t>
            </a:r>
            <a:r>
              <a:rPr lang="ar-SA" sz="1500" b="1" dirty="0">
                <a:cs typeface="Times New Roman" pitchFamily="18" charset="0"/>
              </a:rPr>
              <a:t>وبعضها مروي من طريق عدد من الصحابة فاضطر أن يكررها </a:t>
            </a:r>
            <a:r>
              <a:rPr lang="ar-SA" sz="1500" b="1" dirty="0" smtClean="0">
                <a:cs typeface="Times New Roman" pitchFamily="18" charset="0"/>
              </a:rPr>
              <a:t>لأجل ذلك .</a:t>
            </a:r>
            <a:endParaRPr lang="en-US" sz="1500" dirty="0"/>
          </a:p>
          <a:p>
            <a:pPr eaLnBrk="0" hangingPunct="0"/>
            <a:r>
              <a:rPr lang="ar-SA" sz="1500" b="1" dirty="0">
                <a:solidFill>
                  <a:srgbClr val="CC6600"/>
                </a:solidFill>
                <a:cs typeface="Times New Roman" pitchFamily="18" charset="0"/>
              </a:rPr>
              <a:t>ترتيب سياق الأحاديث </a:t>
            </a:r>
            <a:r>
              <a:rPr lang="ar-SA" sz="1500" b="1" dirty="0" smtClean="0">
                <a:solidFill>
                  <a:srgbClr val="CC6600"/>
                </a:solidFill>
                <a:cs typeface="Times New Roman" pitchFamily="18" charset="0"/>
              </a:rPr>
              <a:t>فيه:</a:t>
            </a:r>
            <a:r>
              <a:rPr lang="ar-SA" sz="1500" b="1" dirty="0" smtClean="0">
                <a:cs typeface="Times New Roman" pitchFamily="18" charset="0"/>
              </a:rPr>
              <a:t>  يقدم </a:t>
            </a:r>
            <a:r>
              <a:rPr lang="ar-SA" sz="1500" b="1" dirty="0">
                <a:cs typeface="Times New Roman" pitchFamily="18" charset="0"/>
              </a:rPr>
              <a:t>المصنف في  ذكر أحاديث كل ترجمة  ما كثر عدد مخرجيه من أصحاب الكتب أولا , ثم ما يليها في الكثرة وهكذا .</a:t>
            </a:r>
            <a:endParaRPr lang="en-US" sz="1500" dirty="0"/>
          </a:p>
          <a:p>
            <a:pPr eaLnBrk="0" hangingPunct="0"/>
            <a:r>
              <a:rPr lang="ar-SA" sz="1500" b="1" dirty="0">
                <a:solidFill>
                  <a:srgbClr val="CC6600"/>
                </a:solidFill>
                <a:cs typeface="Times New Roman" pitchFamily="18" charset="0"/>
              </a:rPr>
              <a:t>الغاية من المراجعة </a:t>
            </a:r>
            <a:r>
              <a:rPr lang="ar-SA" sz="1500" b="1" dirty="0" smtClean="0">
                <a:solidFill>
                  <a:srgbClr val="CC6600"/>
                </a:solidFill>
                <a:cs typeface="Times New Roman" pitchFamily="18" charset="0"/>
              </a:rPr>
              <a:t>فيه:</a:t>
            </a:r>
            <a:r>
              <a:rPr lang="ar-SA" sz="1500" b="1" dirty="0" smtClean="0">
                <a:cs typeface="Times New Roman" pitchFamily="18" charset="0"/>
              </a:rPr>
              <a:t>  معرفة </a:t>
            </a:r>
            <a:r>
              <a:rPr lang="ar-SA" sz="1500" b="1" dirty="0">
                <a:cs typeface="Times New Roman" pitchFamily="18" charset="0"/>
              </a:rPr>
              <a:t>أسانيد أحاديث الكتب الستة وملحقاتها المذكورة .</a:t>
            </a:r>
            <a:endParaRPr lang="ar-SA" sz="1500" dirty="0"/>
          </a:p>
        </p:txBody>
      </p:sp>
      <p:sp>
        <p:nvSpPr>
          <p:cNvPr id="16389" name="Rectangle 26"/>
          <p:cNvSpPr>
            <a:spLocks noChangeArrowheads="1"/>
          </p:cNvSpPr>
          <p:nvPr/>
        </p:nvSpPr>
        <p:spPr bwMode="auto">
          <a:xfrm>
            <a:off x="1295400" y="278644"/>
            <a:ext cx="7239000" cy="430887"/>
          </a:xfrm>
          <a:prstGeom prst="rect">
            <a:avLst/>
          </a:prstGeom>
          <a:noFill/>
          <a:ln w="9525">
            <a:noFill/>
            <a:miter lim="800000"/>
            <a:headEnd/>
            <a:tailEnd/>
          </a:ln>
        </p:spPr>
        <p:txBody>
          <a:bodyPr wrap="square" anchor="ctr">
            <a:spAutoFit/>
          </a:bodyPr>
          <a:lstStyle/>
          <a:p>
            <a:pPr rtl="0"/>
            <a:r>
              <a:rPr lang="ar-SA" sz="2000" b="1" dirty="0" smtClean="0">
                <a:solidFill>
                  <a:srgbClr val="663300"/>
                </a:solidFill>
                <a:cs typeface="Times New Roman" pitchFamily="18" charset="0"/>
              </a:rPr>
              <a:t>    </a:t>
            </a:r>
            <a:r>
              <a:rPr lang="ar-SA" sz="2200" b="1" dirty="0" smtClean="0">
                <a:solidFill>
                  <a:srgbClr val="FF0000"/>
                </a:solidFill>
                <a:cs typeface="+mn-cs"/>
              </a:rPr>
              <a:t>تحفة </a:t>
            </a:r>
            <a:r>
              <a:rPr lang="ar-SA" sz="2200" b="1" dirty="0">
                <a:solidFill>
                  <a:srgbClr val="FF0000"/>
                </a:solidFill>
                <a:cs typeface="+mn-cs"/>
              </a:rPr>
              <a:t>الأشراف بمعرفة الأطراف </a:t>
            </a:r>
            <a:r>
              <a:rPr lang="ar-SA" sz="2200" b="1" dirty="0" smtClean="0">
                <a:solidFill>
                  <a:srgbClr val="FF0000"/>
                </a:solidFill>
                <a:cs typeface="+mn-cs"/>
              </a:rPr>
              <a:t>لجمال الدين أبي الحجاج للمِزِّي </a:t>
            </a:r>
            <a:r>
              <a:rPr lang="ar-SA" b="1" dirty="0" smtClean="0">
                <a:cs typeface="Times New Roman" pitchFamily="18" charset="0"/>
              </a:rPr>
              <a:t>(ت742هـ)</a:t>
            </a:r>
            <a:endParaRPr lang="en-US" dirty="0">
              <a:solidFill>
                <a:srgbClr val="6633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sz="3600" b="1" dirty="0" smtClean="0">
                <a:solidFill>
                  <a:srgbClr val="FF0000"/>
                </a:solidFill>
                <a:cs typeface="Arial" pitchFamily="34" charset="0"/>
              </a:rPr>
              <a:t>صورة لكتاب تحفة الأشراف للمِزِّي</a:t>
            </a:r>
          </a:p>
        </p:txBody>
      </p:sp>
      <p:pic>
        <p:nvPicPr>
          <p:cNvPr id="1026" name="Picture 2"/>
          <p:cNvPicPr>
            <a:picLocks noGrp="1" noChangeAspect="1" noChangeArrowheads="1"/>
          </p:cNvPicPr>
          <p:nvPr>
            <p:ph sz="half" idx="13"/>
          </p:nvPr>
        </p:nvPicPr>
        <p:blipFill>
          <a:blip r:embed="rId2" cstate="print"/>
          <a:srcRect/>
          <a:stretch>
            <a:fillRect/>
          </a:stretch>
        </p:blipFill>
        <p:spPr bwMode="auto">
          <a:xfrm>
            <a:off x="5486400" y="1600200"/>
            <a:ext cx="3177176" cy="4525963"/>
          </a:xfrm>
          <a:prstGeom prst="rect">
            <a:avLst/>
          </a:prstGeom>
          <a:noFill/>
          <a:ln w="9525">
            <a:noFill/>
            <a:miter lim="800000"/>
            <a:headEnd/>
            <a:tailEnd/>
          </a:ln>
        </p:spPr>
      </p:pic>
      <p:pic>
        <p:nvPicPr>
          <p:cNvPr id="1027" name="Picture 3"/>
          <p:cNvPicPr>
            <a:picLocks noGrp="1" noChangeAspect="1" noChangeArrowheads="1"/>
          </p:cNvPicPr>
          <p:nvPr>
            <p:ph sz="half" idx="1"/>
          </p:nvPr>
        </p:nvPicPr>
        <p:blipFill>
          <a:blip r:embed="rId3" cstate="print"/>
          <a:srcRect/>
          <a:stretch>
            <a:fillRect/>
          </a:stretch>
        </p:blipFill>
        <p:spPr bwMode="auto">
          <a:xfrm>
            <a:off x="1093268" y="1524001"/>
            <a:ext cx="4164532"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274638"/>
            <a:ext cx="8953500" cy="109696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sz="3600" b="1" dirty="0" smtClean="0">
                <a:solidFill>
                  <a:srgbClr val="FF0000"/>
                </a:solidFill>
                <a:cs typeface="Arial" pitchFamily="34" charset="0"/>
              </a:rPr>
              <a:t>نموذج لكتاب تحفة الأشراف للمِزِّي</a:t>
            </a:r>
          </a:p>
        </p:txBody>
      </p:sp>
      <p:pic>
        <p:nvPicPr>
          <p:cNvPr id="2053" name="Picture 5"/>
          <p:cNvPicPr>
            <a:picLocks noGrp="1" noChangeAspect="1" noChangeArrowheads="1"/>
          </p:cNvPicPr>
          <p:nvPr>
            <p:ph sz="half" idx="13"/>
          </p:nvPr>
        </p:nvPicPr>
        <p:blipFill>
          <a:blip r:embed="rId2" cstate="print"/>
          <a:srcRect/>
          <a:stretch>
            <a:fillRect/>
          </a:stretch>
        </p:blipFill>
        <p:spPr bwMode="auto">
          <a:xfrm>
            <a:off x="5257799" y="1600200"/>
            <a:ext cx="4156075" cy="4191000"/>
          </a:xfrm>
          <a:prstGeom prst="rect">
            <a:avLst/>
          </a:prstGeom>
          <a:noFill/>
          <a:ln w="9525">
            <a:noFill/>
            <a:miter lim="800000"/>
            <a:headEnd/>
            <a:tailEnd/>
          </a:ln>
        </p:spPr>
      </p:pic>
      <p:pic>
        <p:nvPicPr>
          <p:cNvPr id="2054" name="Picture 6"/>
          <p:cNvPicPr>
            <a:picLocks noGrp="1" noChangeAspect="1" noChangeArrowheads="1"/>
          </p:cNvPicPr>
          <p:nvPr>
            <p:ph sz="half" idx="1"/>
          </p:nvPr>
        </p:nvPicPr>
        <p:blipFill>
          <a:blip r:embed="rId3" cstate="print"/>
          <a:srcRect/>
          <a:stretch>
            <a:fillRect/>
          </a:stretch>
        </p:blipFill>
        <p:spPr bwMode="auto">
          <a:xfrm>
            <a:off x="304800" y="1524000"/>
            <a:ext cx="4694238" cy="426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r>
              <a:rPr lang="ar-SA" sz="3600" b="1" dirty="0" smtClean="0">
                <a:solidFill>
                  <a:srgbClr val="FF0000"/>
                </a:solidFill>
                <a:cs typeface="Arial" pitchFamily="34" charset="0"/>
              </a:rPr>
              <a:t>نموذج تابع لكتاب تحفة الأشراف للمِزِّي</a:t>
            </a:r>
          </a:p>
        </p:txBody>
      </p:sp>
      <p:pic>
        <p:nvPicPr>
          <p:cNvPr id="3074" name="Picture 2"/>
          <p:cNvPicPr>
            <a:picLocks noGrp="1" noChangeAspect="1" noChangeArrowheads="1"/>
          </p:cNvPicPr>
          <p:nvPr>
            <p:ph idx="1"/>
          </p:nvPr>
        </p:nvPicPr>
        <p:blipFill>
          <a:blip r:embed="rId2" cstate="print"/>
          <a:srcRect/>
          <a:stretch>
            <a:fillRect/>
          </a:stretch>
        </p:blipFill>
        <p:spPr bwMode="auto">
          <a:xfrm>
            <a:off x="1219200" y="1600200"/>
            <a:ext cx="7315200"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3259</TotalTime>
  <Words>1442</Words>
  <Application>Microsoft Office PowerPoint</Application>
  <PresentationFormat>A4 Paper (210x297 mm)‎</PresentationFormat>
  <Paragraphs>145</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السادسة</vt:lpstr>
      <vt:lpstr>           تابع للطريقة الأولى في التخريج  </vt:lpstr>
      <vt:lpstr>الشريحة 4</vt:lpstr>
      <vt:lpstr>ثانيا: كتب المعـاجـم (مصادر أصلية)</vt:lpstr>
      <vt:lpstr>تــابـــــــــــــــــع</vt:lpstr>
      <vt:lpstr>تــابـــــــــــــــــع</vt:lpstr>
      <vt:lpstr>صور مختارة  لبعض كتب المعـاجم</vt:lpstr>
      <vt:lpstr>تابع لصور مختارة  لبعض كتب المعـاجم</vt:lpstr>
      <vt:lpstr>ثالثا: كتب الأطراف (مصادر فرعية)</vt:lpstr>
      <vt:lpstr>الشريحة 11</vt:lpstr>
      <vt:lpstr>صورة لكتاب تحفة الأشراف للمِزِّي</vt:lpstr>
      <vt:lpstr>نموذج لكتاب تحفة الأشراف للمِزِّي</vt:lpstr>
      <vt:lpstr>نموذج تابع لكتاب تحفة الأشراف للمِزِّي</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183</cp:revision>
  <dcterms:created xsi:type="dcterms:W3CDTF">2009-10-14T19:14:34Z</dcterms:created>
  <dcterms:modified xsi:type="dcterms:W3CDTF">2011-10-14T05:09:43Z</dcterms:modified>
</cp:coreProperties>
</file>