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307" r:id="rId4"/>
    <p:sldId id="302" r:id="rId5"/>
    <p:sldId id="316" r:id="rId6"/>
    <p:sldId id="318" r:id="rId7"/>
    <p:sldId id="319" r:id="rId8"/>
    <p:sldId id="315" r:id="rId9"/>
    <p:sldId id="320" r:id="rId10"/>
    <p:sldId id="321" r:id="rId11"/>
    <p:sldId id="290" r:id="rId12"/>
    <p:sldId id="322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3B84AF"/>
    <a:srgbClr val="709256"/>
    <a:srgbClr val="AD9968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100" d="100"/>
          <a:sy n="100" d="100"/>
        </p:scale>
        <p:origin x="-276" y="73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  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تخريج الأحاديث والآثار</a:t>
            </a: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    د/ جمال فرحات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صاولي</a:t>
            </a:r>
            <a:endParaRPr lang="en-US" sz="2600" b="1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المحاضرة السابعة</a:t>
            </a:r>
            <a:endParaRPr lang="en-US" b="1" spc="-150" dirty="0" smtClean="0">
              <a:solidFill>
                <a:srgbClr val="376092"/>
              </a:solidFill>
              <a:latin typeface="ae_AlMateen" pitchFamily="2" charset="-78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              الطريقة الثانية في التخريج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362200"/>
            <a:ext cx="8839200" cy="24622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9900"/>
                </a:solidFill>
                <a:cs typeface="DecoType Naskh Extensions"/>
              </a:rPr>
              <a:t>           </a:t>
            </a:r>
            <a:r>
              <a:rPr lang="ar-SA" sz="5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9900"/>
                </a:solidFill>
                <a:cs typeface="DecoType Naskh Extensions"/>
              </a:rPr>
              <a:t>التخريج عن طريق معرفة أول  لفظ </a:t>
            </a:r>
          </a:p>
          <a:p>
            <a:pPr algn="ctr"/>
            <a:r>
              <a:rPr lang="ar-SA" sz="48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9900"/>
                </a:solidFill>
                <a:cs typeface="DecoType Naskh Extensions"/>
              </a:rPr>
              <a:t>        </a:t>
            </a:r>
            <a:r>
              <a:rPr lang="ar-SA" sz="5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9900"/>
                </a:solidFill>
                <a:cs typeface="DecoType Naskh Extensions"/>
              </a:rPr>
              <a:t>من  متن  الحديث                    </a:t>
            </a:r>
            <a:endParaRPr lang="en-US" sz="5000" b="1" kern="10" dirty="0" smtClean="0">
              <a:ln w="9525">
                <a:noFill/>
                <a:round/>
                <a:headEnd/>
                <a:tailEnd/>
              </a:ln>
              <a:solidFill>
                <a:srgbClr val="009900"/>
              </a:solidFill>
              <a:cs typeface="DecoType Naskh Extensions"/>
            </a:endParaRPr>
          </a:p>
          <a:p>
            <a:pPr lvl="0"/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Line 14"/>
          <p:cNvSpPr>
            <a:spLocks noChangeShapeType="1"/>
          </p:cNvSpPr>
          <p:nvPr/>
        </p:nvSpPr>
        <p:spPr bwMode="auto">
          <a:xfrm>
            <a:off x="9448800" y="1447800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4" name="Line 13"/>
          <p:cNvSpPr>
            <a:spLocks noChangeShapeType="1"/>
          </p:cNvSpPr>
          <p:nvPr/>
        </p:nvSpPr>
        <p:spPr bwMode="auto">
          <a:xfrm>
            <a:off x="5562600" y="1447800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5" name="Line 11"/>
          <p:cNvSpPr>
            <a:spLocks noChangeShapeType="1"/>
          </p:cNvSpPr>
          <p:nvPr/>
        </p:nvSpPr>
        <p:spPr bwMode="auto">
          <a:xfrm>
            <a:off x="762000" y="1447800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7" name="Text Box 8"/>
          <p:cNvSpPr txBox="1">
            <a:spLocks noChangeArrowheads="1"/>
          </p:cNvSpPr>
          <p:nvPr/>
        </p:nvSpPr>
        <p:spPr bwMode="auto">
          <a:xfrm>
            <a:off x="5791200" y="1905000"/>
            <a:ext cx="3962400" cy="3886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tabLst>
                <a:tab pos="254000" algn="l"/>
              </a:tabLst>
            </a:pPr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1- الكتب المؤلفة في الأحاديث المشتهرة على ألسنة الناس</a:t>
            </a:r>
          </a:p>
          <a:p>
            <a:pPr marL="342900" indent="-342900" eaLnBrk="0" hangingPunct="0">
              <a:tabLst>
                <a:tab pos="254000" algn="l"/>
              </a:tabLst>
            </a:pPr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أ- تعريفها: </a:t>
            </a:r>
            <a:r>
              <a:rPr lang="ar-SA" sz="1600" b="1" dirty="0" smtClean="0"/>
              <a:t>المقصود بالأحاديث المشتهرة على ألسنة الناس مايدور بينهم ويتناقلونه من أقوال منسوبة للرسول</a:t>
            </a:r>
            <a:r>
              <a:rPr lang="en-US" sz="1600" b="1" dirty="0" smtClean="0">
                <a:sym typeface="AGA Arabesque" pitchFamily="2" charset="2"/>
              </a:rPr>
              <a:t> </a:t>
            </a:r>
            <a:r>
              <a:rPr lang="ar-SA" sz="1600" b="1" dirty="0" smtClean="0"/>
              <a:t> بعضها صحيحا وكثير منها ضعيف أو موضوع، ولا نقصد بالشهرة هنا المشهور اصطلاحا.</a:t>
            </a:r>
            <a:endParaRPr lang="ar-SA" sz="1600" b="1" dirty="0" smtClean="0">
              <a:cs typeface="Times New Roman" pitchFamily="18" charset="0"/>
            </a:endParaRPr>
          </a:p>
          <a:p>
            <a:pPr marL="342900" indent="-342900" eaLnBrk="0" hangingPunct="0">
              <a:tabLst>
                <a:tab pos="254000" algn="l"/>
              </a:tabLst>
            </a:pPr>
            <a:endParaRPr lang="ar-SA" sz="500" b="1" dirty="0" smtClean="0">
              <a:cs typeface="Times New Roman" pitchFamily="18" charset="0"/>
            </a:endParaRPr>
          </a:p>
          <a:p>
            <a:pPr marL="342900" indent="-342900" eaLnBrk="0" hangingPunct="0">
              <a:tabLst>
                <a:tab pos="254000" algn="l"/>
              </a:tabLst>
            </a:pPr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ب - ترتيبها: </a:t>
            </a:r>
            <a:r>
              <a:rPr lang="ar-SA" sz="1600" b="1" dirty="0" smtClean="0"/>
              <a:t>أكثرها مرتب على حروف المعجم</a:t>
            </a:r>
            <a:endParaRPr lang="ar-SA" sz="1600" b="1" dirty="0" smtClean="0">
              <a:cs typeface="Times New Roman" pitchFamily="18" charset="0"/>
            </a:endParaRPr>
          </a:p>
          <a:p>
            <a:pPr eaLnBrk="0" hangingPunct="0">
              <a:tabLst>
                <a:tab pos="254000" algn="l"/>
              </a:tabLst>
            </a:pPr>
            <a:endParaRPr lang="ar-SA" sz="300" dirty="0" smtClean="0"/>
          </a:p>
          <a:p>
            <a:pPr marL="342900" indent="-342900" eaLnBrk="0" hangingPunct="0">
              <a:tabLst>
                <a:tab pos="254000" algn="l"/>
              </a:tabLst>
            </a:pPr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ج - أشهرها: </a:t>
            </a:r>
            <a:r>
              <a:rPr lang="ar-SA" sz="1600" b="1" dirty="0" smtClean="0">
                <a:solidFill>
                  <a:srgbClr val="3B84AF"/>
                </a:solidFill>
                <a:cs typeface="Times New Roman" pitchFamily="18" charset="0"/>
              </a:rPr>
              <a:t>(اقتصرت على ذكر بعض المطبوع)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ar-SA" sz="1400" b="1" dirty="0" smtClean="0"/>
              <a:t>1</a:t>
            </a:r>
            <a:r>
              <a:rPr lang="ar-SA" sz="1400" dirty="0" smtClean="0"/>
              <a:t>- </a:t>
            </a:r>
            <a:r>
              <a:rPr lang="ar-SA" sz="1400" b="1" dirty="0" err="1" smtClean="0"/>
              <a:t>اللآلىء</a:t>
            </a:r>
            <a:r>
              <a:rPr lang="ar-SA" sz="1400" b="1" dirty="0" smtClean="0"/>
              <a:t> المنثورة في الأحاديث المشهورة، لابن حجر. 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ar-SA" sz="1400" b="1" dirty="0" smtClean="0"/>
              <a:t>2</a:t>
            </a:r>
            <a:r>
              <a:rPr lang="ar-SA" sz="1400" dirty="0" smtClean="0"/>
              <a:t>- </a:t>
            </a:r>
            <a:r>
              <a:rPr lang="ar-SA" sz="1400" b="1" dirty="0" smtClean="0"/>
              <a:t>المقاصد الحسنة في بيان الأحاديث المشتهرة على الألسنة، </a:t>
            </a:r>
            <a:r>
              <a:rPr lang="ar-SA" sz="1400" b="1" dirty="0" err="1" smtClean="0"/>
              <a:t>للسخاوي</a:t>
            </a:r>
            <a:r>
              <a:rPr lang="ar-SA" sz="1400" b="1" dirty="0" smtClean="0"/>
              <a:t>. </a:t>
            </a:r>
            <a:endParaRPr lang="en-US" sz="1400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ar-SA" sz="1400" b="1" dirty="0" smtClean="0"/>
              <a:t>3</a:t>
            </a:r>
            <a:r>
              <a:rPr lang="ar-SA" sz="1400" dirty="0" smtClean="0"/>
              <a:t>- </a:t>
            </a:r>
            <a:r>
              <a:rPr lang="ar-SA" sz="1400" b="1" dirty="0" smtClean="0"/>
              <a:t>الدرر المنتثرة في الأحاديث المشتهرة، للسيوطي.</a:t>
            </a:r>
          </a:p>
          <a:p>
            <a:pPr marL="365760" indent="-283464" fontAlgn="auto">
              <a:spcAft>
                <a:spcPts val="0"/>
              </a:spcAft>
              <a:defRPr/>
            </a:pPr>
            <a:r>
              <a:rPr lang="ar-SA" sz="1400" b="1" dirty="0" smtClean="0"/>
              <a:t>4</a:t>
            </a:r>
            <a:r>
              <a:rPr lang="ar-SA" sz="1400" dirty="0" smtClean="0"/>
              <a:t>- </a:t>
            </a:r>
            <a:r>
              <a:rPr lang="ar-SA" sz="1400" b="1" dirty="0" smtClean="0"/>
              <a:t>تمييز الطيب من الخبيث فيما يدور على ألسنة الناس من الحديث، لابن </a:t>
            </a:r>
            <a:r>
              <a:rPr lang="ar-SA" sz="1400" b="1" dirty="0" err="1" smtClean="0"/>
              <a:t>الديبع</a:t>
            </a:r>
            <a:r>
              <a:rPr lang="ar-SA" sz="1400" b="1" dirty="0" smtClean="0"/>
              <a:t> </a:t>
            </a:r>
            <a:r>
              <a:rPr lang="ar-SA" sz="1400" b="1" dirty="0" err="1" smtClean="0"/>
              <a:t>الشيباني</a:t>
            </a:r>
            <a:r>
              <a:rPr lang="ar-SA" sz="1400" b="1" dirty="0" smtClean="0"/>
              <a:t>.</a:t>
            </a:r>
          </a:p>
          <a:p>
            <a:pPr marL="365760" indent="-283464" fontAlgn="auto">
              <a:spcAft>
                <a:spcPts val="0"/>
              </a:spcAft>
              <a:defRPr/>
            </a:pPr>
            <a:r>
              <a:rPr lang="ar-SA" sz="1400" b="1" dirty="0" smtClean="0"/>
              <a:t>5</a:t>
            </a:r>
            <a:r>
              <a:rPr lang="ar-SA" sz="1400" dirty="0" smtClean="0"/>
              <a:t>- </a:t>
            </a:r>
            <a:r>
              <a:rPr lang="ar-SA" sz="1400" b="1" dirty="0" smtClean="0"/>
              <a:t>كشف الخفاء ومُزيل الإلباس عما اشتهر من الأحاديث على الألسنة، </a:t>
            </a:r>
            <a:r>
              <a:rPr lang="ar-SA" sz="1400" b="1" dirty="0" err="1" smtClean="0"/>
              <a:t>للعجلوني</a:t>
            </a:r>
            <a:r>
              <a:rPr lang="ar-SA" sz="1400" b="1" dirty="0" smtClean="0"/>
              <a:t>. </a:t>
            </a:r>
          </a:p>
          <a:p>
            <a:pPr marL="365760" indent="-283464" fontAlgn="auto">
              <a:spcAft>
                <a:spcPts val="0"/>
              </a:spcAft>
              <a:defRPr/>
            </a:pPr>
            <a:r>
              <a:rPr lang="ar-SA" sz="1400" b="1" dirty="0" smtClean="0"/>
              <a:t>6</a:t>
            </a:r>
            <a:r>
              <a:rPr lang="ar-SA" sz="1400" dirty="0" smtClean="0"/>
              <a:t>- </a:t>
            </a:r>
            <a:r>
              <a:rPr lang="ar-SA" sz="1400" b="1" dirty="0" err="1" smtClean="0"/>
              <a:t>أسنى</a:t>
            </a:r>
            <a:r>
              <a:rPr lang="ar-SA" sz="1400" b="1" dirty="0" smtClean="0"/>
              <a:t> المطالب في أحاديث مختلفة المراتب، للحوت.</a:t>
            </a:r>
            <a:endParaRPr lang="ar-SA" sz="1400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endParaRPr lang="en-US" sz="1600" dirty="0" smtClean="0"/>
          </a:p>
          <a:p>
            <a:pPr marL="342900" indent="-342900" eaLnBrk="0" hangingPunct="0">
              <a:tabLst>
                <a:tab pos="254000" algn="l"/>
              </a:tabLst>
            </a:pPr>
            <a:endParaRPr lang="ar-SA" sz="1600" b="1" dirty="0" smtClean="0">
              <a:solidFill>
                <a:srgbClr val="CC6600"/>
              </a:solidFill>
              <a:cs typeface="Times New Roman" pitchFamily="18" charset="0"/>
            </a:endParaRPr>
          </a:p>
          <a:p>
            <a:pPr marL="342900" indent="-342900" eaLnBrk="0" hangingPunct="0">
              <a:tabLst>
                <a:tab pos="254000" algn="l"/>
              </a:tabLst>
            </a:pPr>
            <a:endParaRPr lang="en-US" sz="1600" b="1" dirty="0" smtClean="0">
              <a:solidFill>
                <a:srgbClr val="CC6600"/>
              </a:solidFill>
              <a:cs typeface="Times New Roman" pitchFamily="18" charset="0"/>
            </a:endParaRPr>
          </a:p>
          <a:p>
            <a:pPr eaLnBrk="0" hangingPunct="0">
              <a:tabLst>
                <a:tab pos="254000" algn="l"/>
              </a:tabLst>
            </a:pPr>
            <a:endParaRPr lang="ar-SA" sz="1600" b="1" dirty="0" smtClean="0">
              <a:solidFill>
                <a:srgbClr val="CC6600"/>
              </a:solidFill>
              <a:cs typeface="Times New Roman" pitchFamily="18" charset="0"/>
            </a:endParaRPr>
          </a:p>
          <a:p>
            <a:pPr eaLnBrk="0" hangingPunct="0">
              <a:tabLst>
                <a:tab pos="254000" algn="l"/>
              </a:tabLst>
            </a:pPr>
            <a:endParaRPr lang="en-US" sz="1600" b="1" dirty="0" smtClean="0">
              <a:solidFill>
                <a:srgbClr val="CC6600"/>
              </a:solidFill>
              <a:cs typeface="Times New Roman" pitchFamily="18" charset="0"/>
            </a:endParaRPr>
          </a:p>
          <a:p>
            <a:pPr>
              <a:tabLst>
                <a:tab pos="254000" algn="l"/>
              </a:tabLst>
            </a:pPr>
            <a:endParaRPr lang="ar-SA" dirty="0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2743200" y="1905000"/>
            <a:ext cx="2895600" cy="4191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2- </a:t>
            </a:r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المؤلفات التي رُتبت الأحاديث فيها على حروف المُعجم</a:t>
            </a:r>
            <a:endParaRPr lang="en-US" sz="1400" dirty="0"/>
          </a:p>
          <a:p>
            <a:pPr eaLnBrk="0" hangingPunct="0"/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أ- </a:t>
            </a:r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تعريفها: </a:t>
            </a:r>
            <a:r>
              <a:rPr lang="ar-SA" sz="1600" b="1" dirty="0" smtClean="0"/>
              <a:t>كتب جمعت الأحاديث من مصنفات متعددة، وحذفت أسانيدها، مرتبة على حروف المعجم لتسهيل معرفتها. </a:t>
            </a:r>
            <a:endParaRPr lang="en-US" sz="1600" dirty="0"/>
          </a:p>
          <a:p>
            <a:pPr eaLnBrk="0" hangingPunct="0"/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ب - </a:t>
            </a:r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أشهرها:  </a:t>
            </a:r>
            <a:endParaRPr lang="en-US" sz="1600" b="1" dirty="0">
              <a:solidFill>
                <a:srgbClr val="CC6600"/>
              </a:solidFill>
              <a:cs typeface="Times New Roman" pitchFamily="18" charset="0"/>
            </a:endParaRPr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1- </a:t>
            </a:r>
            <a:r>
              <a:rPr lang="ar-SA" sz="1600" b="1" dirty="0" smtClean="0"/>
              <a:t>الجامع الكبير، للسيوطي، كتاب ضخم قصد فيه جمع السنة كلها، وقِسْمُُ الأحاديث </a:t>
            </a:r>
            <a:r>
              <a:rPr lang="ar-SA" sz="1600" b="1" dirty="0" err="1" smtClean="0"/>
              <a:t>القولية</a:t>
            </a:r>
            <a:r>
              <a:rPr lang="ar-SA" sz="1600" b="1" dirty="0" smtClean="0"/>
              <a:t> منه مرتب على حروف المعجم.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2- </a:t>
            </a:r>
            <a:r>
              <a:rPr lang="ar-SA" sz="1600" b="1" dirty="0" smtClean="0"/>
              <a:t>الجامع الصغير من حديث البشير النذير، للسيوطي أيضا.</a:t>
            </a:r>
            <a:endParaRPr lang="en-US" sz="1600" b="1" dirty="0">
              <a:cs typeface="Times New Roman" pitchFamily="18" charset="0"/>
            </a:endParaRPr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3 - </a:t>
            </a:r>
            <a:r>
              <a:rPr lang="ar-SA" sz="1600" b="1" dirty="0" smtClean="0"/>
              <a:t>الزيادة على الجامع الصغير للسيوطي وهي أحاديث انتقاها زيادة على الصغير.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4- </a:t>
            </a:r>
            <a:r>
              <a:rPr lang="ar-SA" sz="1600" b="1" dirty="0" smtClean="0"/>
              <a:t>الفتح الكبير في ضم الزيادة إلى الجامع الصغير، ليوسف </a:t>
            </a:r>
            <a:r>
              <a:rPr lang="ar-SA" sz="1600" b="1" dirty="0" err="1" smtClean="0"/>
              <a:t>النبهاني</a:t>
            </a:r>
            <a:r>
              <a:rPr lang="ar-SA" sz="1600" b="1" dirty="0" smtClean="0"/>
              <a:t> وانتُـقِـد لحذفه رموز السيوطي التي فيها بيان مرتبة الأحاديث صحة أو ضعفا.</a:t>
            </a:r>
            <a:endParaRPr lang="en-US" sz="1400" dirty="0"/>
          </a:p>
        </p:txBody>
      </p:sp>
      <p:sp>
        <p:nvSpPr>
          <p:cNvPr id="5130" name="Text Box 6"/>
          <p:cNvSpPr txBox="1">
            <a:spLocks noChangeArrowheads="1"/>
          </p:cNvSpPr>
          <p:nvPr/>
        </p:nvSpPr>
        <p:spPr bwMode="auto">
          <a:xfrm>
            <a:off x="152400" y="1981200"/>
            <a:ext cx="2514600" cy="36052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3- </a:t>
            </a:r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الفهارس والمفاتيح</a:t>
            </a:r>
            <a:endParaRPr lang="en-US" sz="1400" dirty="0">
              <a:solidFill>
                <a:srgbClr val="CC6600"/>
              </a:solidFill>
            </a:endParaRPr>
          </a:p>
          <a:p>
            <a:pPr eaLnBrk="0" hangingPunct="0"/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أ- تعريفها</a:t>
            </a:r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: </a:t>
            </a:r>
            <a:r>
              <a:rPr lang="ar-SA" sz="1600" b="1" dirty="0" smtClean="0"/>
              <a:t>هي مفاتيح وفهارس لكتب </a:t>
            </a:r>
            <a:r>
              <a:rPr lang="ar-SA" sz="1600" b="1" dirty="0" err="1" smtClean="0"/>
              <a:t>حديثية</a:t>
            </a:r>
            <a:r>
              <a:rPr lang="ar-SA" sz="1600" b="1" dirty="0" smtClean="0"/>
              <a:t> مخصوصة، رتبت أحاديث تلك الكتب على حروف المعجم، تسهيلا على الباحثين.</a:t>
            </a:r>
            <a:endParaRPr lang="en-US" sz="1600" dirty="0"/>
          </a:p>
          <a:p>
            <a:pPr eaLnBrk="0" hangingPunct="0"/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ب- </a:t>
            </a:r>
            <a:r>
              <a:rPr lang="ar-SA" sz="1600" b="1" dirty="0" err="1" smtClean="0">
                <a:solidFill>
                  <a:srgbClr val="CC6600"/>
                </a:solidFill>
                <a:cs typeface="Times New Roman" pitchFamily="18" charset="0"/>
              </a:rPr>
              <a:t>ب</a:t>
            </a:r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عض المؤلفات فيها:</a:t>
            </a:r>
            <a:endParaRPr lang="en-US" sz="1600" b="1" dirty="0">
              <a:solidFill>
                <a:srgbClr val="CC6600"/>
              </a:solidFill>
              <a:cs typeface="Times New Roman" pitchFamily="18" charset="0"/>
            </a:endParaRPr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1- </a:t>
            </a:r>
            <a:r>
              <a:rPr lang="ar-SA" sz="1600" b="1" dirty="0" smtClean="0"/>
              <a:t>مفتاح الصحيحين، لمحمد الشريف بن مصطفى </a:t>
            </a:r>
            <a:r>
              <a:rPr lang="ar-SA" sz="1600" b="1" dirty="0" err="1" smtClean="0"/>
              <a:t>التوقادي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2- </a:t>
            </a:r>
            <a:r>
              <a:rPr lang="ar-SA" sz="1600" b="1" dirty="0" smtClean="0"/>
              <a:t>مفتاح الترتيب لأحاديث تاريخ الخطيب، لأحمد </a:t>
            </a:r>
            <a:r>
              <a:rPr lang="ar-SA" sz="1600" b="1" dirty="0" err="1" smtClean="0"/>
              <a:t>الغماري</a:t>
            </a:r>
            <a:r>
              <a:rPr lang="ar-SA" sz="1600" b="1" dirty="0" smtClean="0"/>
              <a:t>. 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3- </a:t>
            </a:r>
            <a:r>
              <a:rPr lang="ar-SA" sz="1600" b="1" dirty="0" smtClean="0"/>
              <a:t>فهرس ترتيب صحيح مسلم لمحمد فؤاد عبد الباقي.</a:t>
            </a:r>
          </a:p>
          <a:p>
            <a:pPr eaLnBrk="0" hangingPunct="0"/>
            <a:r>
              <a:rPr lang="ar-SA" sz="1600" b="1" dirty="0" smtClean="0">
                <a:cs typeface="Times New Roman" pitchFamily="18" charset="0"/>
              </a:rPr>
              <a:t>4- </a:t>
            </a:r>
            <a:r>
              <a:rPr lang="ar-SA" sz="1600" b="1" dirty="0" smtClean="0"/>
              <a:t>البغية في ترتيب أحاديث الحلية لعبد العزيز بن أحمد </a:t>
            </a:r>
            <a:r>
              <a:rPr lang="ar-SA" sz="1600" b="1" dirty="0" err="1" smtClean="0"/>
              <a:t>الغماري</a:t>
            </a:r>
            <a:r>
              <a:rPr lang="ar-SA" sz="1600" b="1" dirty="0" smtClean="0"/>
              <a:t>.</a:t>
            </a:r>
            <a:endParaRPr lang="ar-SA" sz="1600" dirty="0" smtClean="0"/>
          </a:p>
          <a:p>
            <a:pPr eaLnBrk="0" hangingPunct="0"/>
            <a:r>
              <a:rPr lang="ar-SA" sz="1600" b="1" dirty="0" smtClean="0"/>
              <a:t> </a:t>
            </a:r>
            <a:endParaRPr lang="ar-SA" dirty="0"/>
          </a:p>
        </p:txBody>
      </p:sp>
      <p:sp>
        <p:nvSpPr>
          <p:cNvPr id="5132" name="Line 9"/>
          <p:cNvSpPr>
            <a:spLocks noChangeShapeType="1"/>
          </p:cNvSpPr>
          <p:nvPr/>
        </p:nvSpPr>
        <p:spPr bwMode="auto">
          <a:xfrm>
            <a:off x="762000" y="1447800"/>
            <a:ext cx="86566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3" name="Rectangle 15"/>
          <p:cNvSpPr>
            <a:spLocks noChangeArrowheads="1"/>
          </p:cNvSpPr>
          <p:nvPr/>
        </p:nvSpPr>
        <p:spPr bwMode="auto">
          <a:xfrm>
            <a:off x="304801" y="-23553"/>
            <a:ext cx="9601199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114300"/>
            <a:r>
              <a:rPr lang="ar-SA" sz="1400" b="1" dirty="0" smtClean="0">
                <a:cs typeface="Times New Roman" pitchFamily="18" charset="0"/>
              </a:rPr>
              <a:t>                                                                                                 </a:t>
            </a:r>
          </a:p>
          <a:p>
            <a:pPr indent="114300"/>
            <a:r>
              <a:rPr lang="ar-SA" sz="1400" b="1" dirty="0" smtClean="0">
                <a:cs typeface="Times New Roman" pitchFamily="18" charset="0"/>
              </a:rPr>
              <a:t>                                                                                            </a:t>
            </a:r>
            <a:r>
              <a:rPr lang="ar-SA" sz="2000" b="1" dirty="0" smtClean="0">
                <a:solidFill>
                  <a:srgbClr val="FF0000"/>
                </a:solidFill>
                <a:cs typeface="Times New Roman" pitchFamily="18" charset="0"/>
              </a:rPr>
              <a:t>الطريقـة الثانيـة</a:t>
            </a:r>
          </a:p>
          <a:p>
            <a:pPr indent="114300" algn="ctr" eaLnBrk="0" hangingPunct="0"/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التخريج </a:t>
            </a: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عن طريق معرفة </a:t>
            </a:r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أول لفظ من متن الحديث</a:t>
            </a:r>
          </a:p>
          <a:p>
            <a:pPr indent="114300" algn="ctr" eaLnBrk="0" hangingPunct="0"/>
            <a:r>
              <a:rPr lang="ar-SA" sz="1600" b="1" dirty="0" smtClean="0">
                <a:solidFill>
                  <a:srgbClr val="3B84AF"/>
                </a:solidFill>
                <a:cs typeface="Times New Roman" pitchFamily="18" charset="0"/>
              </a:rPr>
              <a:t>ونلجأ إليها إذا تأكدنا من معرفة أول كلمة من الحديث</a:t>
            </a:r>
            <a:endParaRPr lang="ar-SA" sz="1600" b="1" dirty="0">
              <a:solidFill>
                <a:srgbClr val="3B84AF"/>
              </a:solidFill>
            </a:endParaRPr>
          </a:p>
          <a:p>
            <a:pPr indent="114300" algn="ctr" eaLnBrk="0" hangingPunct="0"/>
            <a:r>
              <a:rPr lang="ar-SA" sz="1600" b="1" dirty="0">
                <a:cs typeface="Times New Roman" pitchFamily="18" charset="0"/>
              </a:rPr>
              <a:t> </a:t>
            </a:r>
            <a:r>
              <a:rPr lang="ar-SA" sz="1600" b="1" dirty="0" smtClean="0">
                <a:cs typeface="Times New Roman" pitchFamily="18" charset="0"/>
              </a:rPr>
              <a:t>ونرجع في هذه الطريقة إلى المؤلفات التالية:</a:t>
            </a:r>
          </a:p>
          <a:p>
            <a:pPr indent="114300" algn="ctr" eaLnBrk="0" hangingPunct="0"/>
            <a:endParaRPr lang="en-US" sz="1200" dirty="0"/>
          </a:p>
          <a:p>
            <a:pPr indent="114300" algn="ctr" rtl="0" eaLnBrk="0" hangingPunct="0"/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img-12402509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828800"/>
            <a:ext cx="3048000" cy="3810000"/>
          </a:xfrm>
          <a:prstGeom prst="rect">
            <a:avLst/>
          </a:prstGeom>
        </p:spPr>
      </p:pic>
      <p:sp>
        <p:nvSpPr>
          <p:cNvPr id="11" name="عنوان 10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أولا: التعريف ببعض الكتب المؤلفة في الأحاديث المشتهرة</a:t>
            </a:r>
            <a:endParaRPr lang="en-US" sz="36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3"/>
          </p:nvPr>
        </p:nvSpPr>
        <p:spPr>
          <a:xfrm>
            <a:off x="4038600" y="1524001"/>
            <a:ext cx="5375762" cy="4343399"/>
          </a:xfrm>
        </p:spPr>
        <p:txBody>
          <a:bodyPr/>
          <a:lstStyle/>
          <a:p>
            <a:r>
              <a:rPr lang="ar-SA" sz="2000" b="1" dirty="0" smtClean="0">
                <a:solidFill>
                  <a:srgbClr val="FF0000"/>
                </a:solidFill>
              </a:rPr>
              <a:t>1- كتاب(المقاصد الحسنة) </a:t>
            </a:r>
            <a:r>
              <a:rPr lang="ar-SA" sz="2000" b="1" dirty="0" smtClean="0"/>
              <a:t>في بيان كثير من الأحاديث المشتهرة على الألسنة، لشمس الدين </a:t>
            </a:r>
            <a:r>
              <a:rPr lang="ar-SA" sz="2000" b="1" dirty="0" err="1" smtClean="0"/>
              <a:t>السخاوي</a:t>
            </a:r>
            <a:r>
              <a:rPr lang="ar-SA" sz="2000" b="1" dirty="0" smtClean="0"/>
              <a:t>.</a:t>
            </a:r>
          </a:p>
          <a:p>
            <a:r>
              <a:rPr lang="ar-SA" sz="2000" b="1" dirty="0" smtClean="0">
                <a:solidFill>
                  <a:srgbClr val="009900"/>
                </a:solidFill>
              </a:rPr>
              <a:t>وصفه: </a:t>
            </a:r>
            <a:endParaRPr lang="en-US" sz="2000" b="1" dirty="0" smtClean="0">
              <a:solidFill>
                <a:srgbClr val="009900"/>
              </a:solidFill>
            </a:endParaRPr>
          </a:p>
          <a:p>
            <a:pPr algn="just"/>
            <a:r>
              <a:rPr lang="ar-SA" sz="2000" b="1" dirty="0" smtClean="0"/>
              <a:t>هو كتاب جامع لكثير من الأحاديث المشتهرة على الألسنة، إذ بلغت </a:t>
            </a:r>
            <a:r>
              <a:rPr lang="ar-SA" sz="2000" b="1" smtClean="0"/>
              <a:t>أحاديثه </a:t>
            </a:r>
            <a:r>
              <a:rPr lang="ar-SA" sz="2000" b="1" smtClean="0"/>
              <a:t>(</a:t>
            </a:r>
            <a:r>
              <a:rPr lang="ar-SA" sz="2000" b="1" dirty="0" smtClean="0"/>
              <a:t>1356حديثا)، واختصره تلميذه ابن الديبع الشيباني في كتابه (تمييز الطيب من الخبيث).</a:t>
            </a:r>
          </a:p>
          <a:p>
            <a:r>
              <a:rPr lang="ar-SA" sz="2000" b="1" dirty="0" smtClean="0">
                <a:solidFill>
                  <a:srgbClr val="009900"/>
                </a:solidFill>
              </a:rPr>
              <a:t>طريقته في التأليف:</a:t>
            </a:r>
          </a:p>
          <a:p>
            <a:pPr algn="just"/>
            <a:r>
              <a:rPr lang="ar-SA" sz="2000" b="1" dirty="0" smtClean="0">
                <a:solidFill>
                  <a:srgbClr val="009900"/>
                </a:solidFill>
              </a:rPr>
              <a:t>1/ </a:t>
            </a:r>
            <a:r>
              <a:rPr lang="ar-SA" sz="2000" b="1" dirty="0" smtClean="0"/>
              <a:t>رتب أحاديث الكتاب على نسق حروف المعجم . </a:t>
            </a:r>
          </a:p>
          <a:p>
            <a:pPr algn="just"/>
            <a:r>
              <a:rPr lang="ar-SA" sz="2000" b="1" dirty="0" smtClean="0">
                <a:solidFill>
                  <a:srgbClr val="009900"/>
                </a:solidFill>
              </a:rPr>
              <a:t>2/ </a:t>
            </a:r>
            <a:r>
              <a:rPr lang="ar-SA" sz="2000" b="1" dirty="0" smtClean="0"/>
              <a:t>بعد ذكره للحديث يذكر من خرجه إن كان له أصل، وبيّن مرتبته والكلام عليه وما قاله العلماء فيه .</a:t>
            </a:r>
          </a:p>
          <a:p>
            <a:pPr algn="just"/>
            <a:r>
              <a:rPr lang="ar-SA" sz="2000" b="1" dirty="0" smtClean="0">
                <a:solidFill>
                  <a:srgbClr val="009900"/>
                </a:solidFill>
              </a:rPr>
              <a:t>3/ </a:t>
            </a:r>
            <a:r>
              <a:rPr lang="ar-SA" sz="2000" b="1" dirty="0" smtClean="0"/>
              <a:t>وإن لم يكن للحديث أصلا، وليس في كتاب من كتب الحديث بيّن ذلك وقال ( لا أصل له ) .</a:t>
            </a:r>
            <a:endParaRPr lang="en-US" sz="2000" b="1" dirty="0" smtClean="0"/>
          </a:p>
          <a:p>
            <a:endParaRPr lang="en-US" sz="2000" dirty="0"/>
          </a:p>
        </p:txBody>
      </p:sp>
      <p:pic>
        <p:nvPicPr>
          <p:cNvPr id="16" name="عنصر نائب للمحتوى 15" descr="الوان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616590" y="3827852"/>
            <a:ext cx="70658" cy="706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عنوان 10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تــابـــــــــــــــــع</a:t>
            </a:r>
            <a:endParaRPr lang="en-US" dirty="0"/>
          </a:p>
        </p:txBody>
      </p:sp>
      <p:sp>
        <p:nvSpPr>
          <p:cNvPr id="12" name="عنصر نائب للمحتوى 11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ar-SA" sz="2000" b="1" dirty="0" smtClean="0">
                <a:solidFill>
                  <a:srgbClr val="FF0000"/>
                </a:solidFill>
              </a:rPr>
              <a:t>2- كتاب (تمييز الطيب من الخبيث) </a:t>
            </a:r>
            <a:r>
              <a:rPr lang="ar-SA" sz="2000" b="1" dirty="0" smtClean="0"/>
              <a:t>فيما يدور على ألسنة الناس من الحديث، لابن الديبع الشيباني.</a:t>
            </a:r>
          </a:p>
          <a:p>
            <a:endParaRPr lang="ar-SA" sz="400" b="1" dirty="0" smtClean="0"/>
          </a:p>
          <a:p>
            <a:r>
              <a:rPr lang="ar-SA" sz="2000" b="1" dirty="0" smtClean="0">
                <a:solidFill>
                  <a:srgbClr val="009900"/>
                </a:solidFill>
              </a:rPr>
              <a:t>وصفه: </a:t>
            </a:r>
            <a:endParaRPr lang="en-US" sz="2000" b="1" dirty="0" smtClean="0">
              <a:solidFill>
                <a:srgbClr val="009900"/>
              </a:solidFill>
            </a:endParaRPr>
          </a:p>
          <a:p>
            <a:r>
              <a:rPr lang="ar-SA" sz="2000" b="1" dirty="0" smtClean="0"/>
              <a:t>هو تلخيص لكتاب المقاصد الحسنة </a:t>
            </a:r>
            <a:r>
              <a:rPr lang="ar-SA" sz="2000" b="1" dirty="0" err="1" smtClean="0"/>
              <a:t>للسخاوي</a:t>
            </a:r>
            <a:r>
              <a:rPr lang="ar-SA" sz="2000" b="1" dirty="0" smtClean="0"/>
              <a:t>. </a:t>
            </a:r>
          </a:p>
          <a:p>
            <a:endParaRPr lang="ar-SA" sz="500" b="1" dirty="0" smtClean="0"/>
          </a:p>
          <a:p>
            <a:r>
              <a:rPr lang="ar-SA" sz="2000" b="1" dirty="0" smtClean="0">
                <a:solidFill>
                  <a:srgbClr val="009900"/>
                </a:solidFill>
              </a:rPr>
              <a:t>طريقته في التأليف:</a:t>
            </a:r>
          </a:p>
          <a:p>
            <a:endParaRPr lang="ar-SA" sz="700" b="1" dirty="0" smtClean="0">
              <a:solidFill>
                <a:srgbClr val="009900"/>
              </a:solidFill>
            </a:endParaRPr>
          </a:p>
          <a:p>
            <a:pPr algn="just"/>
            <a:r>
              <a:rPr lang="ar-SA" sz="2000" b="1" dirty="0" smtClean="0">
                <a:solidFill>
                  <a:srgbClr val="009900"/>
                </a:solidFill>
              </a:rPr>
              <a:t>1/ </a:t>
            </a:r>
            <a:r>
              <a:rPr lang="ar-SA" sz="2000" b="1" dirty="0" smtClean="0"/>
              <a:t>رتب أحاديث الكتاب على نسق حروف المعجم. </a:t>
            </a:r>
          </a:p>
          <a:p>
            <a:pPr algn="just"/>
            <a:r>
              <a:rPr lang="ar-SA" sz="2000" b="1" dirty="0" smtClean="0">
                <a:solidFill>
                  <a:srgbClr val="009900"/>
                </a:solidFill>
              </a:rPr>
              <a:t>2/ </a:t>
            </a:r>
            <a:r>
              <a:rPr lang="ar-SA" sz="2000" b="1" dirty="0" smtClean="0"/>
              <a:t>ذكر في كل حديث من أخرجه ومرتبته، دون تفصيل أو استطراد.</a:t>
            </a:r>
          </a:p>
          <a:p>
            <a:pPr algn="just"/>
            <a:r>
              <a:rPr lang="ar-SA" sz="2000" b="1" dirty="0" smtClean="0">
                <a:solidFill>
                  <a:srgbClr val="009900"/>
                </a:solidFill>
              </a:rPr>
              <a:t>3/ </a:t>
            </a:r>
            <a:r>
              <a:rPr lang="ar-SA" sz="2000" b="1" dirty="0" smtClean="0"/>
              <a:t>لم يحذف من أحاديث الأصل شيئا، بل زاد عليها أحاديث يسيرة ميزها بقوله في أولها:(قلت)،  وفي آخرها: (الله اعلم) .</a:t>
            </a:r>
            <a:endParaRPr lang="en-US" sz="2000" b="1" dirty="0" smtClean="0"/>
          </a:p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191000" cy="4525963"/>
          </a:xfrm>
        </p:spPr>
        <p:txBody>
          <a:bodyPr/>
          <a:lstStyle/>
          <a:p>
            <a:endParaRPr lang="ar-SA" dirty="0" smtClean="0"/>
          </a:p>
          <a:p>
            <a:endParaRPr lang="en-US" dirty="0"/>
          </a:p>
        </p:txBody>
      </p:sp>
      <p:pic>
        <p:nvPicPr>
          <p:cNvPr id="10" name="صورة 9" descr="18087388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2000" y="1676400"/>
            <a:ext cx="2895600" cy="396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تــابـــــــــــــــــع</a:t>
            </a:r>
            <a:endParaRPr lang="en-US" dirty="0"/>
          </a:p>
        </p:txBody>
      </p:sp>
      <p:sp>
        <p:nvSpPr>
          <p:cNvPr id="10" name="عنصر نائب للمحتوى 9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ar-SA" sz="1800" b="1" dirty="0" smtClean="0">
                <a:solidFill>
                  <a:srgbClr val="FF0000"/>
                </a:solidFill>
              </a:rPr>
              <a:t>1- كتاب (كشف الخفاء ومزيل الإلباس) </a:t>
            </a:r>
            <a:r>
              <a:rPr lang="ar-SA" sz="1800" b="1" dirty="0" smtClean="0"/>
              <a:t>عمّا اشتهر من الأحاديث على ألسنة الناس، لإسماعيل العجلوني.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وصفه: </a:t>
            </a:r>
            <a:endParaRPr lang="en-US" sz="1800" b="1" dirty="0" smtClean="0">
              <a:solidFill>
                <a:srgbClr val="009900"/>
              </a:solidFill>
            </a:endParaRPr>
          </a:p>
          <a:p>
            <a:pPr algn="just"/>
            <a:r>
              <a:rPr lang="ar-SA" sz="1800" b="1" dirty="0" smtClean="0"/>
              <a:t>هو أوسع كتاب في هذا الباب وأجمعه، حيث بلغت أحاديثه (3254حديث)، لخص فيه مؤلفه كتاب (المقاصد الحسنة) للسخاوي.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طريقته في التأليف:</a:t>
            </a:r>
          </a:p>
          <a:p>
            <a:pPr algn="just"/>
            <a:r>
              <a:rPr lang="ar-SA" sz="1800" b="1" dirty="0" smtClean="0">
                <a:solidFill>
                  <a:srgbClr val="009900"/>
                </a:solidFill>
              </a:rPr>
              <a:t>1/ </a:t>
            </a:r>
            <a:r>
              <a:rPr lang="ar-SA" sz="1800" b="1" dirty="0" smtClean="0"/>
              <a:t>رتب أحاديث الكتاب على نسق حروف المعجم. 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2/ </a:t>
            </a:r>
            <a:r>
              <a:rPr lang="ar-SA" sz="1800" b="1" dirty="0" smtClean="0"/>
              <a:t>لم يقتصر على أحاديث (المقاصد الحسنة) بل ضم إليها أحاديث من كتب الأئمة الذين سبقوه كـ (اللآلئ المنثورة الأحاديث المشهورة) لابن حجر، و(الدرر المنتثرة في الأحاديث المشتهرة ) للسيوطي، وغيرهما. </a:t>
            </a:r>
          </a:p>
          <a:p>
            <a:pPr algn="just"/>
            <a:r>
              <a:rPr lang="ar-SA" sz="1800" b="1" dirty="0" smtClean="0">
                <a:solidFill>
                  <a:srgbClr val="009900"/>
                </a:solidFill>
              </a:rPr>
              <a:t>3/ </a:t>
            </a:r>
            <a:r>
              <a:rPr lang="ar-SA" sz="1800" b="1" dirty="0" smtClean="0"/>
              <a:t>يذكر في كل حديث من أخرجه، ودرجته في الغالب، أو يذكر أقوال العلماء فيه، وإذا لم يكن للحديث أصلا بينه ،   وإذا لم يكن بحديثٍ بين ذلك بقوله ( ليس بحديث ).</a:t>
            </a:r>
            <a:endParaRPr lang="en-US" sz="1800" b="1" dirty="0" smtClean="0"/>
          </a:p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267200" cy="4525963"/>
          </a:xfrm>
        </p:spPr>
        <p:txBody>
          <a:bodyPr/>
          <a:lstStyle/>
          <a:p>
            <a:endParaRPr lang="ar-SA" dirty="0" smtClean="0"/>
          </a:p>
          <a:p>
            <a:endParaRPr lang="en-US" dirty="0"/>
          </a:p>
        </p:txBody>
      </p:sp>
      <p:pic>
        <p:nvPicPr>
          <p:cNvPr id="11" name="صورة 10" descr="kashf%20al%20khaf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676400"/>
            <a:ext cx="3035665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صورة 11" descr="492595_21246748089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457200" y="1600200"/>
            <a:ext cx="9220200" cy="4191000"/>
          </a:xfrm>
          <a:prstGeom prst="rect">
            <a:avLst/>
          </a:prstGeom>
        </p:spPr>
      </p:pic>
      <p:sp>
        <p:nvSpPr>
          <p:cNvPr id="10" name="عنوان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صور لبعض الكتب المؤلفة في الأحاديث المشتهرة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مستطيل مستدير الزوايا 3"/>
          <p:cNvSpPr/>
          <p:nvPr/>
        </p:nvSpPr>
        <p:spPr>
          <a:xfrm rot="20856841">
            <a:off x="6140418" y="1875354"/>
            <a:ext cx="2335485" cy="667593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الدرر المنتثرة في الأحاديث المشتهرة، للسيوطي .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 rot="20756183">
            <a:off x="728404" y="1889948"/>
            <a:ext cx="2550477" cy="665245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اللآلئ المنثورة في الأحاديث المشهورة، لابن حجر.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صورة 7" descr="img-12554852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918682">
            <a:off x="6502975" y="2637322"/>
            <a:ext cx="2300441" cy="2814627"/>
          </a:xfrm>
          <a:prstGeom prst="rect">
            <a:avLst/>
          </a:prstGeom>
        </p:spPr>
      </p:pic>
      <p:pic>
        <p:nvPicPr>
          <p:cNvPr id="9" name="صورة 8" descr="img-12552924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41830">
            <a:off x="1305020" y="2615559"/>
            <a:ext cx="2408398" cy="28476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0002206_3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676400"/>
            <a:ext cx="3124200" cy="3886200"/>
          </a:xfrm>
          <a:prstGeom prst="rect">
            <a:avLst/>
          </a:prstGeom>
        </p:spPr>
      </p:pic>
      <p:sp>
        <p:nvSpPr>
          <p:cNvPr id="11" name="عنوان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/>
          <a:p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ثانيا: التعريف ببعض المؤلفات التي رُتِبت أحاديثها على حروف المُعجم</a:t>
            </a:r>
            <a:endParaRPr lang="en-US" sz="3000" dirty="0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13"/>
          </p:nvPr>
        </p:nvSpPr>
        <p:spPr>
          <a:xfrm>
            <a:off x="3886200" y="1600201"/>
            <a:ext cx="5791200" cy="45259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sz="2000" b="1" dirty="0" smtClean="0">
                <a:solidFill>
                  <a:srgbClr val="FF0000"/>
                </a:solidFill>
              </a:rPr>
              <a:t>كتاب (الجامع الصغير) </a:t>
            </a:r>
            <a:r>
              <a:rPr lang="ar-SA" sz="1800" b="1" dirty="0" smtClean="0"/>
              <a:t>من حديث البشير النذير، لجلال الدين السيوطي. 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وصفه: </a:t>
            </a:r>
            <a:endParaRPr lang="en-US" sz="1800" b="1" dirty="0" smtClean="0">
              <a:solidFill>
                <a:srgbClr val="009900"/>
              </a:solidFill>
            </a:endParaRPr>
          </a:p>
          <a:p>
            <a:r>
              <a:rPr lang="ar-SA" sz="1800" b="1" dirty="0" smtClean="0"/>
              <a:t>حوي هذا الكتاب عشرة آلاف حديث، انتقاها من كتابه ( جمع الجوامع ) ورتبها على حروف المعجم مراعيا أول الحديث فما بعده، واقتصر فيه على الأحاديث الوجيزة، ولم يكثر فيه من أحاديث الأحكام، وأورد فيه الصحيح والحسن والضعيف بأنواعه. 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طريقته في التأليف:</a:t>
            </a:r>
          </a:p>
          <a:p>
            <a:pPr algn="just"/>
            <a:r>
              <a:rPr lang="ar-SA" sz="1800" b="1" dirty="0" smtClean="0">
                <a:solidFill>
                  <a:srgbClr val="009900"/>
                </a:solidFill>
              </a:rPr>
              <a:t>1/ </a:t>
            </a:r>
            <a:r>
              <a:rPr lang="ar-SA" sz="1800" b="1" dirty="0" smtClean="0"/>
              <a:t>رتب أحاديث الكتاب على نسق حروف المعجم. 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2/ </a:t>
            </a:r>
            <a:r>
              <a:rPr lang="ar-SA" sz="1800" b="1" dirty="0" smtClean="0"/>
              <a:t>يذكر متن الحديث وراويه من الصحابة، بدون ذكر سنده . </a:t>
            </a:r>
          </a:p>
          <a:p>
            <a:pPr algn="just"/>
            <a:r>
              <a:rPr lang="ar-SA" sz="1800" b="1" dirty="0" smtClean="0">
                <a:solidFill>
                  <a:srgbClr val="009900"/>
                </a:solidFill>
              </a:rPr>
              <a:t>3/ </a:t>
            </a:r>
            <a:r>
              <a:rPr lang="ar-SA" sz="1800" b="1" dirty="0" smtClean="0"/>
              <a:t>يذكر في آخر المتن رمز من أخرجه من أصحاب المصنفات في الحديث . </a:t>
            </a:r>
          </a:p>
          <a:p>
            <a:pPr algn="just"/>
            <a:r>
              <a:rPr lang="ar-SA" sz="1800" b="1" dirty="0" smtClean="0">
                <a:solidFill>
                  <a:srgbClr val="009900"/>
                </a:solidFill>
              </a:rPr>
              <a:t>3/ </a:t>
            </a:r>
            <a:r>
              <a:rPr lang="ar-SA" sz="1800" b="1" dirty="0" smtClean="0"/>
              <a:t>يذكر بعد ذلك حكم الحديث مُستخدما رموزا مختصرة، وعنده في ذلك تساهل، بيّنه </a:t>
            </a:r>
            <a:r>
              <a:rPr lang="ar-SA" sz="1800" b="1" dirty="0" err="1" smtClean="0"/>
              <a:t>المُناوي</a:t>
            </a:r>
            <a:r>
              <a:rPr lang="ar-SA" sz="1800" b="1" dirty="0" smtClean="0"/>
              <a:t> في شرحه (فيض القدير شرح الجامع الصغير).</a:t>
            </a:r>
          </a:p>
          <a:p>
            <a:pPr algn="just"/>
            <a:r>
              <a:rPr lang="ar-SA" sz="1800" b="1" dirty="0" smtClean="0">
                <a:solidFill>
                  <a:srgbClr val="009900"/>
                </a:solidFill>
              </a:rPr>
              <a:t>4/ </a:t>
            </a:r>
            <a:r>
              <a:rPr lang="ar-SA" sz="1800" b="1" dirty="0" smtClean="0"/>
              <a:t>خدم الألباني هذا الكتاب وحكم على أحاديثه، وقسّمه قسمين: (صحيح الجامع) و(ضعيف الجامع). </a:t>
            </a:r>
          </a:p>
          <a:p>
            <a:pPr algn="just"/>
            <a:endParaRPr lang="en-US" sz="1800" b="1" dirty="0" smtClean="0"/>
          </a:p>
          <a:p>
            <a:pPr algn="just"/>
            <a:endParaRPr lang="en-US" sz="18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نموذج لكتاب الجامع الصغير من سنن البشير النذير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447801"/>
            <a:ext cx="4038600" cy="434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447800"/>
            <a:ext cx="35814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90297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ثالثا: التعريف ببعض المفاتيح والفهارس التي صنفها العلماء لكتب مخصوصة 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3"/>
          </p:nvPr>
        </p:nvSpPr>
        <p:spPr>
          <a:xfrm>
            <a:off x="4724400" y="1600201"/>
            <a:ext cx="4953000" cy="4525963"/>
          </a:xfrm>
        </p:spPr>
        <p:txBody>
          <a:bodyPr/>
          <a:lstStyle/>
          <a:p>
            <a:r>
              <a:rPr lang="ar-SA" sz="1800" b="1" dirty="0" smtClean="0">
                <a:solidFill>
                  <a:srgbClr val="FF0000"/>
                </a:solidFill>
              </a:rPr>
              <a:t>1- مفتاح الترتيب لأحاديث تاريخ الخطيب </a:t>
            </a:r>
            <a:r>
              <a:rPr lang="ar-SA" sz="1800" b="1" dirty="0" smtClean="0"/>
              <a:t>لأحمد </a:t>
            </a:r>
            <a:r>
              <a:rPr lang="ar-SA" sz="1800" b="1" dirty="0" err="1" smtClean="0"/>
              <a:t>الغماري</a:t>
            </a:r>
            <a:r>
              <a:rPr lang="ar-SA" sz="1800" b="1" dirty="0" smtClean="0"/>
              <a:t>.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وصفه: </a:t>
            </a:r>
          </a:p>
          <a:p>
            <a:pPr algn="just"/>
            <a:r>
              <a:rPr lang="ar-SA" sz="1800" b="1" dirty="0" smtClean="0"/>
              <a:t>فهرس المؤلف فيه بصفحات لا تزيد على تسعين صفحة جميع الأحاديث المروية في تاريخ بغداد للخطيب البغدادي. </a:t>
            </a:r>
            <a:endParaRPr lang="en-US" sz="1800" b="1" dirty="0" smtClean="0">
              <a:solidFill>
                <a:srgbClr val="009900"/>
              </a:solidFill>
            </a:endParaRPr>
          </a:p>
          <a:p>
            <a:r>
              <a:rPr lang="ar-SA" sz="1800" b="1" dirty="0" smtClean="0">
                <a:solidFill>
                  <a:srgbClr val="009900"/>
                </a:solidFill>
              </a:rPr>
              <a:t>أهميته:</a:t>
            </a:r>
            <a:endParaRPr lang="en-US" sz="1800" b="1" dirty="0" smtClean="0">
              <a:solidFill>
                <a:srgbClr val="009900"/>
              </a:solidFill>
            </a:endParaRPr>
          </a:p>
          <a:p>
            <a:r>
              <a:rPr lang="ar-SA" sz="1800" b="1" dirty="0" smtClean="0">
                <a:solidFill>
                  <a:srgbClr val="009900"/>
                </a:solidFill>
              </a:rPr>
              <a:t>1/ </a:t>
            </a:r>
            <a:r>
              <a:rPr lang="ar-SA" sz="1800" b="1" dirty="0" smtClean="0"/>
              <a:t>أن الخطيب البغدادي يروي أحاديث كثيرة في تاريخه هذا، وبعضها غير مرويٍ في مصادر السنة المشهورة .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2/ </a:t>
            </a:r>
            <a:r>
              <a:rPr lang="ar-SA" sz="1800" b="1" dirty="0" smtClean="0"/>
              <a:t>أن هذه الأحاديث ليس من سبيل للكشف عنها غير هذا المفتاح  لأن هذه الأحاديث لم يلتزم الخطيب في ذكرها أي ترتيب . 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طريقته:</a:t>
            </a:r>
            <a:r>
              <a:rPr lang="ar-SA" sz="1800" b="1" dirty="0" smtClean="0">
                <a:solidFill>
                  <a:schemeClr val="accent6">
                    <a:lumMod val="50000"/>
                  </a:schemeClr>
                </a:solidFill>
              </a:rPr>
              <a:t> قسم الأحاديث إلى قسمين </a:t>
            </a:r>
            <a:r>
              <a:rPr lang="ar-SA" sz="1800" b="1" dirty="0" err="1" smtClean="0">
                <a:solidFill>
                  <a:schemeClr val="accent6">
                    <a:lumMod val="50000"/>
                  </a:schemeClr>
                </a:solidFill>
              </a:rPr>
              <a:t>قولية</a:t>
            </a:r>
            <a:r>
              <a:rPr lang="ar-SA" sz="1800" b="1" dirty="0" smtClean="0">
                <a:solidFill>
                  <a:schemeClr val="accent6">
                    <a:lumMod val="50000"/>
                  </a:schemeClr>
                </a:solidFill>
              </a:rPr>
              <a:t>، والفعلية. </a:t>
            </a:r>
            <a:endParaRPr lang="en-US" sz="1800" b="1" dirty="0" smtClean="0">
              <a:solidFill>
                <a:srgbClr val="009900"/>
              </a:solidFill>
            </a:endParaRPr>
          </a:p>
          <a:p>
            <a:r>
              <a:rPr lang="ar-SA" sz="1800" b="1" dirty="0" smtClean="0">
                <a:solidFill>
                  <a:srgbClr val="009900"/>
                </a:solidFill>
              </a:rPr>
              <a:t>1/ </a:t>
            </a:r>
            <a:r>
              <a:rPr lang="ar-SA" sz="1800" b="1" dirty="0" smtClean="0"/>
              <a:t>أما الأحاديث </a:t>
            </a:r>
            <a:r>
              <a:rPr lang="ar-SA" sz="1800" b="1" dirty="0" err="1" smtClean="0"/>
              <a:t>القولية</a:t>
            </a:r>
            <a:r>
              <a:rPr lang="ar-SA" sz="1800" b="1" dirty="0" smtClean="0"/>
              <a:t> فرتبها على حروف المُعجم، فذكر طرف الحديث، وأشار إلى رقم الجزء والصفحة من كتاب الخطيب.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1/ </a:t>
            </a:r>
            <a:r>
              <a:rPr lang="ar-SA" sz="1800" b="1" dirty="0" smtClean="0"/>
              <a:t>وأما أحاديث الأفعال فرتبها على أسماء الصحابة، ورتبهم على حروف المعجم، مع الإشارة إلى رقم الجزء والصفحة .</a:t>
            </a:r>
          </a:p>
          <a:p>
            <a:endParaRPr lang="ar-SA" sz="2400" b="1" dirty="0" smtClean="0"/>
          </a:p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28600" y="1600201"/>
            <a:ext cx="4191000" cy="4525963"/>
          </a:xfrm>
        </p:spPr>
        <p:txBody>
          <a:bodyPr/>
          <a:lstStyle/>
          <a:p>
            <a:r>
              <a:rPr lang="ar-SA" sz="1800" b="1" dirty="0" smtClean="0">
                <a:solidFill>
                  <a:srgbClr val="FF0000"/>
                </a:solidFill>
              </a:rPr>
              <a:t>1- فهرس ترتيب صحيح مسلم </a:t>
            </a:r>
            <a:r>
              <a:rPr lang="ar-SA" sz="1800" b="1" dirty="0" smtClean="0"/>
              <a:t>لمحمد فؤاد عبد الباقي.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وصفه: </a:t>
            </a:r>
          </a:p>
          <a:p>
            <a:pPr algn="just"/>
            <a:r>
              <a:rPr lang="ar-SA" sz="1800" b="1" dirty="0" smtClean="0"/>
              <a:t>هذا الفهرس يندرج ضمن فهارس أخرى وضعها المؤلف للكتب الستة، بيّن فيها الأحاديث </a:t>
            </a:r>
            <a:r>
              <a:rPr lang="ar-SA" sz="1800" b="1" dirty="0" err="1" smtClean="0"/>
              <a:t>القولية</a:t>
            </a:r>
            <a:r>
              <a:rPr lang="ar-SA" sz="1800" b="1" dirty="0" smtClean="0"/>
              <a:t> مرتبة على حروف المُعجم، وتضمن هذا الفهرس:</a:t>
            </a:r>
            <a:endParaRPr lang="en-US" sz="1800" b="1" dirty="0" smtClean="0">
              <a:solidFill>
                <a:srgbClr val="009900"/>
              </a:solidFill>
            </a:endParaRPr>
          </a:p>
          <a:p>
            <a:r>
              <a:rPr lang="ar-SA" sz="1800" b="1" dirty="0" smtClean="0">
                <a:solidFill>
                  <a:srgbClr val="009900"/>
                </a:solidFill>
              </a:rPr>
              <a:t>1/ </a:t>
            </a:r>
            <a:r>
              <a:rPr lang="ar-SA" sz="1800" b="1" dirty="0" smtClean="0"/>
              <a:t>فهرس الموضوعات حسب ترتيبها في الكتاب.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2/ </a:t>
            </a:r>
            <a:r>
              <a:rPr lang="ar-SA" sz="1800" b="1" dirty="0" smtClean="0"/>
              <a:t>الرقم المُسلسل لجميع الأحاديث من غير المُكرر. 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3/ </a:t>
            </a:r>
            <a:r>
              <a:rPr lang="ar-SA" sz="1800" b="1" dirty="0" smtClean="0"/>
              <a:t>بيان الأحاديث التي رواها مسلم في أكثر من موضع.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4/ </a:t>
            </a:r>
            <a:r>
              <a:rPr lang="ar-SA" sz="1800" b="1" dirty="0" smtClean="0"/>
              <a:t>مُعجم ألف بائي بأسماء الصحابة، وبيان أحاديث كل منهم.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5/ </a:t>
            </a:r>
            <a:r>
              <a:rPr lang="ar-SA" sz="1800" b="1" dirty="0" smtClean="0"/>
              <a:t>بيان الأحاديث </a:t>
            </a:r>
            <a:r>
              <a:rPr lang="ar-SA" sz="1800" b="1" dirty="0" err="1" smtClean="0"/>
              <a:t>القولية</a:t>
            </a:r>
            <a:r>
              <a:rPr lang="ar-SA" sz="1800" b="1" dirty="0" smtClean="0"/>
              <a:t> مرتبة ترتيبا ألفا بائيا حسب </a:t>
            </a:r>
            <a:r>
              <a:rPr lang="ar-SA" sz="1800" b="1" dirty="0" err="1" smtClean="0"/>
              <a:t>أوائلها</a:t>
            </a:r>
            <a:r>
              <a:rPr lang="ar-SA" sz="1800" b="1" dirty="0" smtClean="0"/>
              <a:t>.</a:t>
            </a:r>
          </a:p>
          <a:p>
            <a:r>
              <a:rPr lang="ar-SA" sz="1800" b="1" dirty="0" smtClean="0">
                <a:solidFill>
                  <a:srgbClr val="009900"/>
                </a:solidFill>
              </a:rPr>
              <a:t>6/ </a:t>
            </a:r>
            <a:r>
              <a:rPr lang="ar-SA" sz="1800" b="1" dirty="0" smtClean="0"/>
              <a:t>مُعجم الألفاظ، ولا </a:t>
            </a:r>
            <a:r>
              <a:rPr lang="ar-SA" sz="1800" b="1" dirty="0" err="1" smtClean="0"/>
              <a:t>سيما</a:t>
            </a:r>
            <a:r>
              <a:rPr lang="ar-SA" sz="1800" b="1" dirty="0" smtClean="0"/>
              <a:t> الغريب منها.</a:t>
            </a:r>
          </a:p>
          <a:p>
            <a:endParaRPr lang="ar-SA" sz="16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7086600" y="1676400"/>
            <a:ext cx="2286000" cy="88680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مفتاح الصحيحين </a:t>
            </a:r>
            <a:r>
              <a:rPr lang="ar-SA" sz="2000" b="1" dirty="0" err="1" smtClean="0">
                <a:solidFill>
                  <a:schemeClr val="accent6">
                    <a:lumMod val="50000"/>
                  </a:schemeClr>
                </a:solidFill>
              </a:rPr>
              <a:t>للتوقادي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762000" y="1676400"/>
            <a:ext cx="2057400" cy="838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البغية في ترتيب أحاديث الحلية </a:t>
            </a:r>
          </a:p>
          <a:p>
            <a:pPr algn="ctr"/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لعبد العزيز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الغماري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2" name="صورة 11" descr="431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59885" y="2820102"/>
            <a:ext cx="2373450" cy="2894898"/>
          </a:xfrm>
          <a:prstGeom prst="rect">
            <a:avLst/>
          </a:prstGeom>
        </p:spPr>
      </p:pic>
      <p:pic>
        <p:nvPicPr>
          <p:cNvPr id="13" name="صورة 12" descr="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26188" y="2183011"/>
            <a:ext cx="2609960" cy="2563739"/>
          </a:xfrm>
          <a:prstGeom prst="rect">
            <a:avLst/>
          </a:prstGeom>
        </p:spPr>
      </p:pic>
      <p:pic>
        <p:nvPicPr>
          <p:cNvPr id="14" name="صورة 13" descr="2-7451-2857-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2743200"/>
            <a:ext cx="2263268" cy="2971800"/>
          </a:xfrm>
          <a:prstGeom prst="rect">
            <a:avLst/>
          </a:prstGeom>
        </p:spPr>
      </p:pic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152400" y="381000"/>
            <a:ext cx="9220200" cy="914400"/>
          </a:xfrm>
        </p:spPr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صور لبعض الفهارس والمفاتيح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3711</TotalTime>
  <Words>1175</Words>
  <Application>Microsoft Office PowerPoint</Application>
  <PresentationFormat>A4 Paper (210x297 mm)‎</PresentationFormat>
  <Paragraphs>114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السابعة</vt:lpstr>
      <vt:lpstr>              الطريقة الثانية في التخريج</vt:lpstr>
      <vt:lpstr>الشريحة 4</vt:lpstr>
      <vt:lpstr>أولا: التعريف ببعض الكتب المؤلفة في الأحاديث المشتهرة</vt:lpstr>
      <vt:lpstr>تــابـــــــــــــــــع</vt:lpstr>
      <vt:lpstr>تــابـــــــــــــــــع</vt:lpstr>
      <vt:lpstr>صور لبعض الكتب المؤلفة في الأحاديث المشتهرة</vt:lpstr>
      <vt:lpstr>ثانيا: التعريف ببعض المؤلفات التي رُتِبت أحاديثها على حروف المُعجم</vt:lpstr>
      <vt:lpstr>نموذج لكتاب الجامع الصغير من سنن البشير النذير</vt:lpstr>
      <vt:lpstr>ثالثا: التعريف ببعض المفاتيح والفهارس التي صنفها العلماء لكتب مخصوصة 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226</cp:revision>
  <dcterms:created xsi:type="dcterms:W3CDTF">2009-10-14T19:14:34Z</dcterms:created>
  <dcterms:modified xsi:type="dcterms:W3CDTF">2011-10-14T05:18:57Z</dcterms:modified>
</cp:coreProperties>
</file>