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307" r:id="rId4"/>
    <p:sldId id="302" r:id="rId5"/>
    <p:sldId id="321" r:id="rId6"/>
    <p:sldId id="318" r:id="rId7"/>
    <p:sldId id="323" r:id="rId8"/>
    <p:sldId id="325" r:id="rId9"/>
    <p:sldId id="324" r:id="rId10"/>
    <p:sldId id="326" r:id="rId11"/>
    <p:sldId id="327" r:id="rId12"/>
    <p:sldId id="328" r:id="rId13"/>
    <p:sldId id="329" r:id="rId14"/>
    <p:sldId id="330"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3B84AF"/>
    <a:srgbClr val="709256"/>
    <a:srgbClr val="AD9968"/>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100" d="100"/>
          <a:sy n="100" d="100"/>
        </p:scale>
        <p:origin x="-276" y="43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22098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 </a:t>
            </a:r>
            <a:r>
              <a:rPr lang="en-US" sz="2800" b="1" dirty="0" smtClean="0">
                <a:solidFill>
                  <a:srgbClr val="7F7F7F"/>
                </a:solidFill>
                <a:latin typeface="Calibri" pitchFamily="34" charset="0"/>
                <a:cs typeface="Times New Roman" pitchFamily="18" charset="0"/>
              </a:rPr>
              <a:t>     </a:t>
            </a:r>
            <a:r>
              <a:rPr lang="ar-SA" sz="2800" b="1" dirty="0" smtClean="0">
                <a:solidFill>
                  <a:srgbClr val="7F7F7F"/>
                </a:solidFill>
                <a:latin typeface="Calibri" pitchFamily="34" charset="0"/>
                <a:cs typeface="Times New Roman" pitchFamily="18" charset="0"/>
              </a:rPr>
              <a:t>تخريج الأحاديث والآثار</a:t>
            </a:r>
          </a:p>
          <a:p>
            <a:pPr algn="ctr"/>
            <a:r>
              <a:rPr lang="ar-SA" sz="2600" b="1" dirty="0" smtClean="0">
                <a:solidFill>
                  <a:schemeClr val="bg2">
                    <a:lumMod val="25000"/>
                  </a:schemeClr>
                </a:solidFill>
                <a:latin typeface="Calibri" pitchFamily="34" charset="0"/>
                <a:cs typeface="Times New Roman" pitchFamily="18" charset="0"/>
              </a:rPr>
              <a:t>     د/ جمال فرحات </a:t>
            </a:r>
            <a:r>
              <a:rPr lang="ar-SA" sz="2600" b="1" dirty="0" err="1" smtClean="0">
                <a:solidFill>
                  <a:schemeClr val="bg2">
                    <a:lumMod val="25000"/>
                  </a:schemeClr>
                </a:solidFill>
                <a:latin typeface="Calibri" pitchFamily="34" charset="0"/>
                <a:cs typeface="Times New Roman" pitchFamily="18" charset="0"/>
              </a:rPr>
              <a:t>صاولي</a:t>
            </a:r>
            <a:endParaRPr lang="en-US" sz="2600" b="1" dirty="0">
              <a:solidFill>
                <a:schemeClr val="bg2">
                  <a:lumMod val="25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spc="-150" dirty="0" smtClean="0">
                <a:solidFill>
                  <a:srgbClr val="376092"/>
                </a:solidFill>
                <a:latin typeface="ae_AlMateen" pitchFamily="2" charset="-78"/>
                <a:cs typeface="+mj-cs"/>
              </a:rPr>
              <a:t>المحاضرة الثامنة</a:t>
            </a:r>
            <a:endParaRPr lang="en-US" b="1" spc="-150" dirty="0" smtClean="0">
              <a:solidFill>
                <a:srgbClr val="376092"/>
              </a:solidFill>
              <a:latin typeface="ae_AlMateen" pitchFamily="2" charset="-78"/>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4000" b="1" dirty="0" smtClean="0">
                <a:solidFill>
                  <a:srgbClr val="FF0000"/>
                </a:solidFill>
                <a:cs typeface="Arial" pitchFamily="34" charset="0"/>
              </a:rPr>
              <a:t>              الطريقة الثالثـة في التخريج</a:t>
            </a:r>
          </a:p>
        </p:txBody>
      </p:sp>
      <p:sp>
        <p:nvSpPr>
          <p:cNvPr id="7" name="TextBox 6"/>
          <p:cNvSpPr txBox="1"/>
          <p:nvPr/>
        </p:nvSpPr>
        <p:spPr>
          <a:xfrm>
            <a:off x="762000" y="2362200"/>
            <a:ext cx="8839200" cy="2462213"/>
          </a:xfrm>
          <a:prstGeom prst="rect">
            <a:avLst/>
          </a:prstGeom>
          <a:noFill/>
        </p:spPr>
        <p:txBody>
          <a:bodyPr wrap="square" rtlCol="1">
            <a:spAutoFit/>
          </a:bodyPr>
          <a:lstStyle/>
          <a:p>
            <a:pPr algn="ctr"/>
            <a:r>
              <a:rPr lang="ar-SA" sz="4800" kern="10" dirty="0" smtClean="0">
                <a:ln w="9525">
                  <a:noFill/>
                  <a:round/>
                  <a:headEnd/>
                  <a:tailEnd/>
                </a:ln>
                <a:solidFill>
                  <a:srgbClr val="009900"/>
                </a:solidFill>
                <a:cs typeface="DecoType Naskh Extensions"/>
              </a:rPr>
              <a:t>           </a:t>
            </a:r>
            <a:r>
              <a:rPr lang="ar-SA" sz="5000" b="1" kern="10" dirty="0" smtClean="0">
                <a:ln w="9525">
                  <a:noFill/>
                  <a:round/>
                  <a:headEnd/>
                  <a:tailEnd/>
                </a:ln>
                <a:solidFill>
                  <a:srgbClr val="009900"/>
                </a:solidFill>
                <a:cs typeface="DecoType Naskh Extensions"/>
              </a:rPr>
              <a:t>التخريج عن طريق معرفة كلمة غريبة أو لفظ </a:t>
            </a:r>
          </a:p>
          <a:p>
            <a:pPr algn="ctr"/>
            <a:r>
              <a:rPr lang="ar-SA" sz="4800" kern="10" dirty="0" smtClean="0">
                <a:ln w="9525">
                  <a:noFill/>
                  <a:round/>
                  <a:headEnd/>
                  <a:tailEnd/>
                </a:ln>
                <a:solidFill>
                  <a:srgbClr val="009900"/>
                </a:solidFill>
                <a:cs typeface="DecoType Naskh Extensions"/>
              </a:rPr>
              <a:t>        </a:t>
            </a:r>
            <a:r>
              <a:rPr lang="ar-SA" sz="5000" b="1" kern="10" dirty="0" smtClean="0">
                <a:ln w="9525">
                  <a:noFill/>
                  <a:round/>
                  <a:headEnd/>
                  <a:tailEnd/>
                </a:ln>
                <a:solidFill>
                  <a:srgbClr val="009900"/>
                </a:solidFill>
                <a:cs typeface="DecoType Naskh Extensions"/>
              </a:rPr>
              <a:t>(بارز يقل دورانه)من  متن  الحديث                    </a:t>
            </a:r>
            <a:endParaRPr lang="en-US" sz="5000" b="1" kern="10" dirty="0" smtClean="0">
              <a:ln w="9525">
                <a:noFill/>
                <a:round/>
                <a:headEnd/>
                <a:tailEnd/>
              </a:ln>
              <a:solidFill>
                <a:srgbClr val="009900"/>
              </a:solidFill>
              <a:cs typeface="DecoType Naskh Extensions"/>
            </a:endParaRPr>
          </a:p>
          <a:p>
            <a:pPr lvl="0"/>
            <a:endParaRPr lang="en-US" dirty="0" smtClean="0"/>
          </a:p>
          <a:p>
            <a:endParaRPr lang="en-US" dirty="0" smtClean="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Line 14"/>
          <p:cNvSpPr>
            <a:spLocks noChangeShapeType="1"/>
          </p:cNvSpPr>
          <p:nvPr/>
        </p:nvSpPr>
        <p:spPr bwMode="auto">
          <a:xfrm>
            <a:off x="9448800" y="1295400"/>
            <a:ext cx="0" cy="342900"/>
          </a:xfrm>
          <a:prstGeom prst="line">
            <a:avLst/>
          </a:prstGeom>
          <a:noFill/>
          <a:ln w="9525">
            <a:solidFill>
              <a:srgbClr val="000000"/>
            </a:solidFill>
            <a:round/>
            <a:headEnd/>
            <a:tailEnd type="triangle" w="med" len="med"/>
          </a:ln>
        </p:spPr>
        <p:txBody>
          <a:bodyPr/>
          <a:lstStyle/>
          <a:p>
            <a:endParaRPr lang="en-US"/>
          </a:p>
        </p:txBody>
      </p:sp>
      <p:sp>
        <p:nvSpPr>
          <p:cNvPr id="5124" name="Line 13"/>
          <p:cNvSpPr>
            <a:spLocks noChangeShapeType="1"/>
          </p:cNvSpPr>
          <p:nvPr/>
        </p:nvSpPr>
        <p:spPr bwMode="auto">
          <a:xfrm>
            <a:off x="4419600" y="1295400"/>
            <a:ext cx="0" cy="342900"/>
          </a:xfrm>
          <a:prstGeom prst="line">
            <a:avLst/>
          </a:prstGeom>
          <a:noFill/>
          <a:ln w="9525">
            <a:solidFill>
              <a:srgbClr val="000000"/>
            </a:solidFill>
            <a:round/>
            <a:headEnd/>
            <a:tailEnd type="triangle" w="med" len="med"/>
          </a:ln>
        </p:spPr>
        <p:txBody>
          <a:bodyPr/>
          <a:lstStyle/>
          <a:p>
            <a:endParaRPr lang="en-US"/>
          </a:p>
        </p:txBody>
      </p:sp>
      <p:sp>
        <p:nvSpPr>
          <p:cNvPr id="5125" name="Line 11"/>
          <p:cNvSpPr>
            <a:spLocks noChangeShapeType="1"/>
          </p:cNvSpPr>
          <p:nvPr/>
        </p:nvSpPr>
        <p:spPr bwMode="auto">
          <a:xfrm>
            <a:off x="762000" y="1295400"/>
            <a:ext cx="0" cy="342900"/>
          </a:xfrm>
          <a:prstGeom prst="line">
            <a:avLst/>
          </a:prstGeom>
          <a:noFill/>
          <a:ln w="9525">
            <a:solidFill>
              <a:srgbClr val="000000"/>
            </a:solidFill>
            <a:round/>
            <a:headEnd/>
            <a:tailEnd type="triangle" w="med" len="med"/>
          </a:ln>
        </p:spPr>
        <p:txBody>
          <a:bodyPr/>
          <a:lstStyle/>
          <a:p>
            <a:endParaRPr lang="en-US"/>
          </a:p>
        </p:txBody>
      </p:sp>
      <p:sp>
        <p:nvSpPr>
          <p:cNvPr id="5127" name="Text Box 8"/>
          <p:cNvSpPr txBox="1">
            <a:spLocks noChangeArrowheads="1"/>
          </p:cNvSpPr>
          <p:nvPr/>
        </p:nvSpPr>
        <p:spPr bwMode="auto">
          <a:xfrm>
            <a:off x="5715000" y="1676400"/>
            <a:ext cx="4038600" cy="4114800"/>
          </a:xfrm>
          <a:prstGeom prst="rect">
            <a:avLst/>
          </a:prstGeom>
          <a:solidFill>
            <a:srgbClr val="FFFFFF"/>
          </a:solidFill>
          <a:ln w="9525">
            <a:solidFill>
              <a:srgbClr val="000000"/>
            </a:solidFill>
            <a:miter lim="800000"/>
            <a:headEnd/>
            <a:tailEnd/>
          </a:ln>
        </p:spPr>
        <p:txBody>
          <a:bodyPr/>
          <a:lstStyle/>
          <a:p>
            <a:pPr eaLnBrk="0" hangingPunct="0">
              <a:tabLst>
                <a:tab pos="254000" algn="l"/>
              </a:tabLst>
            </a:pPr>
            <a:r>
              <a:rPr lang="ar-SA" sz="1400" b="1" dirty="0" smtClean="0"/>
              <a:t>1- </a:t>
            </a:r>
            <a:r>
              <a:rPr lang="ar-SA" sz="1400" b="1" dirty="0" smtClean="0">
                <a:solidFill>
                  <a:srgbClr val="FF0000"/>
                </a:solidFill>
              </a:rPr>
              <a:t>(المعجم المفهرِس لألفاظ الحديث) </a:t>
            </a:r>
            <a:r>
              <a:rPr lang="ar-SA" sz="1400" b="1" dirty="0" smtClean="0">
                <a:solidFill>
                  <a:srgbClr val="002060"/>
                </a:solidFill>
              </a:rPr>
              <a:t>(مطبوع في سبع مجلدات)</a:t>
            </a:r>
          </a:p>
          <a:p>
            <a:pPr marL="342900" indent="-342900" algn="just" eaLnBrk="0" hangingPunct="0">
              <a:tabLst>
                <a:tab pos="254000" algn="l"/>
              </a:tabLst>
            </a:pPr>
            <a:r>
              <a:rPr lang="ar-SA" sz="1400" b="1" dirty="0" smtClean="0">
                <a:solidFill>
                  <a:srgbClr val="FF0000"/>
                </a:solidFill>
              </a:rPr>
              <a:t>أ- تعريفه: </a:t>
            </a:r>
            <a:r>
              <a:rPr lang="ar-SA" sz="1400" b="1" dirty="0" smtClean="0"/>
              <a:t>هو معجم مفهرس لألفاظ الحديث النبوي الموجودة في تسعة مصادر من أشهر مصادر السنة وهي: الكتب الستة وموطأ مالك ومسند أحمد ومسند </a:t>
            </a:r>
            <a:r>
              <a:rPr lang="ar-SA" sz="1400" b="1" dirty="0" err="1" smtClean="0"/>
              <a:t>الدارمي</a:t>
            </a:r>
            <a:r>
              <a:rPr lang="ar-SA" sz="1400" b="1" dirty="0" smtClean="0"/>
              <a:t> .</a:t>
            </a:r>
          </a:p>
          <a:p>
            <a:pPr marL="342900" indent="-342900" eaLnBrk="0" hangingPunct="0">
              <a:tabLst>
                <a:tab pos="254000" algn="l"/>
              </a:tabLst>
            </a:pPr>
            <a:endParaRPr lang="ar-SA" sz="500" b="1" dirty="0" smtClean="0">
              <a:cs typeface="Times New Roman" pitchFamily="18" charset="0"/>
            </a:endParaRPr>
          </a:p>
          <a:p>
            <a:pPr marL="342900" indent="-342900" eaLnBrk="0" hangingPunct="0">
              <a:tabLst>
                <a:tab pos="254000" algn="l"/>
              </a:tabLst>
            </a:pPr>
            <a:r>
              <a:rPr lang="ar-SA" sz="1400" b="1" dirty="0" smtClean="0">
                <a:solidFill>
                  <a:srgbClr val="FF0000"/>
                </a:solidFill>
              </a:rPr>
              <a:t>ب - مؤلفه: </a:t>
            </a:r>
            <a:r>
              <a:rPr lang="ar-SA" sz="1400" b="1" dirty="0" smtClean="0"/>
              <a:t>رتب هذا المعجم وأعدّه لفيف من المستشرقين بإشراف ( أرند جان ونسنك ) (ت1939م) وطبع بمطبعة بريل بمدينة ليدن بهولندا، وشاركهم في إخراجه محمد فؤاد عبد الباقي .</a:t>
            </a:r>
          </a:p>
          <a:p>
            <a:pPr eaLnBrk="0" hangingPunct="0">
              <a:tabLst>
                <a:tab pos="254000" algn="l"/>
              </a:tabLst>
            </a:pPr>
            <a:endParaRPr lang="ar-SA" sz="300" dirty="0" smtClean="0"/>
          </a:p>
          <a:p>
            <a:pPr marL="342900" indent="-342900" eaLnBrk="0" hangingPunct="0">
              <a:tabLst>
                <a:tab pos="254000" algn="l"/>
              </a:tabLst>
            </a:pPr>
            <a:r>
              <a:rPr lang="ar-SA" sz="1400" b="1" dirty="0" smtClean="0">
                <a:solidFill>
                  <a:srgbClr val="FF0000"/>
                </a:solidFill>
              </a:rPr>
              <a:t>ج – رموز الكتب المُفهرسة مع التمثيل لطريقة الدلالة على  موضع الحديث في المُعجم:</a:t>
            </a:r>
          </a:p>
          <a:p>
            <a:r>
              <a:rPr lang="ar-SA" sz="1400" b="1" dirty="0" smtClean="0">
                <a:solidFill>
                  <a:srgbClr val="0070C0"/>
                </a:solidFill>
              </a:rPr>
              <a:t>أولا: </a:t>
            </a:r>
            <a:r>
              <a:rPr lang="ar-SA" sz="1400" b="1" dirty="0" smtClean="0"/>
              <a:t>صحيح البخاري ورمزه: </a:t>
            </a:r>
            <a:r>
              <a:rPr lang="ar-SA" sz="1400" b="1" dirty="0" err="1" smtClean="0">
                <a:solidFill>
                  <a:srgbClr val="FF0000"/>
                </a:solidFill>
              </a:rPr>
              <a:t>خ</a:t>
            </a:r>
            <a:r>
              <a:rPr lang="ar-SA" sz="1400" b="1" dirty="0" smtClean="0">
                <a:solidFill>
                  <a:srgbClr val="FF0000"/>
                </a:solidFill>
              </a:rPr>
              <a:t> </a:t>
            </a:r>
            <a:r>
              <a:rPr lang="ar-SA" sz="1400" b="1" dirty="0" smtClean="0"/>
              <a:t>, ويلي الرمز:</a:t>
            </a:r>
            <a:r>
              <a:rPr lang="ar-SA" sz="1400" dirty="0" smtClean="0"/>
              <a:t> </a:t>
            </a:r>
            <a:r>
              <a:rPr lang="ar-SA" sz="1400" b="1" dirty="0" smtClean="0"/>
              <a:t>اسم الكتاب الموجود فيه الحديث، </a:t>
            </a:r>
            <a:r>
              <a:rPr lang="ar-SA" sz="1400" dirty="0" smtClean="0"/>
              <a:t>و</a:t>
            </a:r>
            <a:r>
              <a:rPr lang="ar-SA" sz="1400" b="1" dirty="0" smtClean="0"/>
              <a:t>رقم الباب داخل ذلك الكتاب. </a:t>
            </a:r>
            <a:endParaRPr lang="en-US" sz="1400" dirty="0" smtClean="0"/>
          </a:p>
          <a:p>
            <a:r>
              <a:rPr lang="ar-SA" sz="1400" b="1" dirty="0" smtClean="0">
                <a:solidFill>
                  <a:srgbClr val="0070C0"/>
                </a:solidFill>
              </a:rPr>
              <a:t>مثال:</a:t>
            </a:r>
            <a:r>
              <a:rPr lang="ar-SA" sz="1400" b="1" dirty="0" smtClean="0"/>
              <a:t>خ شركة 16,3= البخاري, كتاب الشركة,الباب الثالث والباب السادس عشر.</a:t>
            </a:r>
            <a:endParaRPr lang="en-US" sz="1400" dirty="0" smtClean="0"/>
          </a:p>
          <a:p>
            <a:r>
              <a:rPr lang="ar-SA" sz="1400" b="1" dirty="0" smtClean="0">
                <a:solidFill>
                  <a:srgbClr val="0070C0"/>
                </a:solidFill>
              </a:rPr>
              <a:t>ثانيا: </a:t>
            </a:r>
            <a:r>
              <a:rPr lang="ar-SA" sz="1400" b="1" dirty="0" smtClean="0"/>
              <a:t>صحيح مسلم, ورمزه: </a:t>
            </a:r>
            <a:r>
              <a:rPr lang="ar-SA" sz="1400" b="1" dirty="0" err="1" smtClean="0">
                <a:solidFill>
                  <a:srgbClr val="FF0000"/>
                </a:solidFill>
              </a:rPr>
              <a:t>م</a:t>
            </a:r>
            <a:r>
              <a:rPr lang="ar-SA" sz="1400" b="1" dirty="0" smtClean="0">
                <a:solidFill>
                  <a:srgbClr val="FF0000"/>
                </a:solidFill>
              </a:rPr>
              <a:t> </a:t>
            </a:r>
            <a:r>
              <a:rPr lang="ar-SA" sz="1400" b="1" dirty="0" smtClean="0"/>
              <a:t>, ويلي الرمز: اسم الكتاب في صحيح مسلم، ورقم الحديث المتسلسل في مسلم. </a:t>
            </a:r>
            <a:endParaRPr lang="en-US" sz="1400" b="1" dirty="0" smtClean="0"/>
          </a:p>
          <a:p>
            <a:r>
              <a:rPr lang="ar-SA" sz="1400" b="1" dirty="0" smtClean="0">
                <a:solidFill>
                  <a:srgbClr val="0070C0"/>
                </a:solidFill>
              </a:rPr>
              <a:t>مثال: </a:t>
            </a:r>
            <a:r>
              <a:rPr lang="ar-SA" sz="1400" b="1" dirty="0" err="1" smtClean="0"/>
              <a:t>م</a:t>
            </a:r>
            <a:r>
              <a:rPr lang="ar-SA" sz="1400" b="1" dirty="0" smtClean="0"/>
              <a:t> فضائل الصحابة 165= مسلم , حديث165, كتاب فضائل الصحابة.</a:t>
            </a:r>
          </a:p>
          <a:p>
            <a:r>
              <a:rPr lang="ar-SA" sz="1400" b="1" dirty="0" smtClean="0">
                <a:solidFill>
                  <a:srgbClr val="FF0000"/>
                </a:solidFill>
              </a:rPr>
              <a:t>تنبيه: </a:t>
            </a:r>
            <a:r>
              <a:rPr lang="ar-SA" sz="1400" b="1" dirty="0" smtClean="0"/>
              <a:t>تُراجع بقية الرموز في الكتاب المُقرر (ص 86،85،84) .</a:t>
            </a:r>
            <a:endParaRPr lang="en-US" sz="1400" b="1" dirty="0" smtClean="0"/>
          </a:p>
          <a:p>
            <a:pPr marL="365760" indent="-283464" fontAlgn="auto">
              <a:spcAft>
                <a:spcPts val="0"/>
              </a:spcAft>
              <a:buFont typeface="Wingdings 2"/>
              <a:buNone/>
              <a:defRPr/>
            </a:pPr>
            <a:endParaRPr lang="en-US" sz="1600" dirty="0" smtClean="0"/>
          </a:p>
          <a:p>
            <a:pPr marL="342900" indent="-342900" eaLnBrk="0" hangingPunct="0">
              <a:tabLst>
                <a:tab pos="254000" algn="l"/>
              </a:tabLst>
            </a:pPr>
            <a:endParaRPr lang="ar-SA" sz="1600" b="1" dirty="0" smtClean="0">
              <a:solidFill>
                <a:srgbClr val="CC6600"/>
              </a:solidFill>
              <a:cs typeface="Times New Roman" pitchFamily="18" charset="0"/>
            </a:endParaRPr>
          </a:p>
          <a:p>
            <a:pPr marL="342900" indent="-342900" eaLnBrk="0" hangingPunct="0">
              <a:tabLst>
                <a:tab pos="254000" algn="l"/>
              </a:tabLst>
            </a:pPr>
            <a:endParaRPr lang="en-US" sz="1600" b="1" dirty="0" smtClean="0">
              <a:solidFill>
                <a:srgbClr val="CC6600"/>
              </a:solidFill>
              <a:cs typeface="Times New Roman" pitchFamily="18" charset="0"/>
            </a:endParaRPr>
          </a:p>
          <a:p>
            <a:pPr eaLnBrk="0" hangingPunct="0">
              <a:tabLst>
                <a:tab pos="254000" algn="l"/>
              </a:tabLst>
            </a:pPr>
            <a:endParaRPr lang="ar-SA" sz="1600" b="1" dirty="0" smtClean="0">
              <a:solidFill>
                <a:srgbClr val="CC6600"/>
              </a:solidFill>
              <a:cs typeface="Times New Roman" pitchFamily="18" charset="0"/>
            </a:endParaRPr>
          </a:p>
          <a:p>
            <a:pPr eaLnBrk="0" hangingPunct="0">
              <a:tabLst>
                <a:tab pos="254000" algn="l"/>
              </a:tabLst>
            </a:pPr>
            <a:endParaRPr lang="en-US" sz="1600" b="1" dirty="0" smtClean="0">
              <a:solidFill>
                <a:srgbClr val="CC6600"/>
              </a:solidFill>
              <a:cs typeface="Times New Roman" pitchFamily="18" charset="0"/>
            </a:endParaRPr>
          </a:p>
          <a:p>
            <a:pPr>
              <a:tabLst>
                <a:tab pos="254000" algn="l"/>
              </a:tabLst>
            </a:pPr>
            <a:endParaRPr lang="ar-SA" dirty="0"/>
          </a:p>
        </p:txBody>
      </p:sp>
      <p:sp>
        <p:nvSpPr>
          <p:cNvPr id="5129" name="Text Box 7"/>
          <p:cNvSpPr txBox="1">
            <a:spLocks noChangeArrowheads="1"/>
          </p:cNvSpPr>
          <p:nvPr/>
        </p:nvSpPr>
        <p:spPr bwMode="auto">
          <a:xfrm>
            <a:off x="2667000" y="1676400"/>
            <a:ext cx="2895600" cy="4495800"/>
          </a:xfrm>
          <a:prstGeom prst="rect">
            <a:avLst/>
          </a:prstGeom>
          <a:solidFill>
            <a:srgbClr val="FFFFFF"/>
          </a:solidFill>
          <a:ln w="9525">
            <a:solidFill>
              <a:srgbClr val="000000"/>
            </a:solidFill>
            <a:miter lim="800000"/>
            <a:headEnd/>
            <a:tailEnd/>
          </a:ln>
        </p:spPr>
        <p:txBody>
          <a:bodyPr/>
          <a:lstStyle/>
          <a:p>
            <a:pPr algn="ctr"/>
            <a:r>
              <a:rPr lang="ar-SA" sz="1400" b="1" dirty="0" smtClean="0">
                <a:solidFill>
                  <a:srgbClr val="FF0000"/>
                </a:solidFill>
              </a:rPr>
              <a:t>ملاحظات على الكتب التي تناولها المعجم</a:t>
            </a:r>
            <a:endParaRPr lang="en-US" sz="1400" dirty="0" smtClean="0">
              <a:solidFill>
                <a:srgbClr val="FF0000"/>
              </a:solidFill>
            </a:endParaRPr>
          </a:p>
          <a:p>
            <a:r>
              <a:rPr lang="ar-SA" sz="1400" b="1" dirty="0" smtClean="0"/>
              <a:t>إن معدي المعجم من المستشرقين رقموا الأبواب في جميع المصادر المفهرسة ما عدا :</a:t>
            </a:r>
            <a:endParaRPr lang="en-US" sz="1400" dirty="0" smtClean="0"/>
          </a:p>
          <a:p>
            <a:pPr lvl="0"/>
            <a:r>
              <a:rPr lang="ar-SA" sz="1400" b="1" dirty="0" smtClean="0">
                <a:solidFill>
                  <a:srgbClr val="FF0000"/>
                </a:solidFill>
              </a:rPr>
              <a:t>1-</a:t>
            </a:r>
            <a:r>
              <a:rPr lang="ar-SA" sz="1400" b="1" dirty="0" smtClean="0"/>
              <a:t> مسند أحمد : حيث أشاروا إلى </a:t>
            </a:r>
            <a:r>
              <a:rPr lang="ar-SA" sz="1400" b="1" smtClean="0"/>
              <a:t>رقم الجزء </a:t>
            </a:r>
            <a:r>
              <a:rPr lang="ar-SA" sz="1400" b="1" dirty="0" smtClean="0"/>
              <a:t>والصفحة فقط .</a:t>
            </a:r>
            <a:endParaRPr lang="en-US" sz="1400" dirty="0" smtClean="0"/>
          </a:p>
          <a:p>
            <a:pPr lvl="0"/>
            <a:r>
              <a:rPr lang="ar-SA" sz="1400" b="1" dirty="0" smtClean="0">
                <a:solidFill>
                  <a:srgbClr val="FF0000"/>
                </a:solidFill>
              </a:rPr>
              <a:t>2- </a:t>
            </a:r>
            <a:r>
              <a:rPr lang="ar-SA" sz="1400" b="1" dirty="0" smtClean="0"/>
              <a:t>صحيح مسلم وموطأ مالك: رقموا أحاديثهما فقط .</a:t>
            </a:r>
            <a:endParaRPr lang="en-US" sz="1400" dirty="0" smtClean="0"/>
          </a:p>
          <a:p>
            <a:pPr eaLnBrk="0" hangingPunct="0"/>
            <a:r>
              <a:rPr lang="ar-SA" sz="1400" b="1" dirty="0" smtClean="0"/>
              <a:t>وأما بقية الكتب فقد رقموا أبوابها وأحاديثها، وقد طبعت كل الكتب التي فهرسها المعجم مرتبة بما يتناسب مع طريقة المعجم، وهي:</a:t>
            </a:r>
          </a:p>
          <a:p>
            <a:pPr eaLnBrk="0" hangingPunct="0"/>
            <a:r>
              <a:rPr lang="ar-SA" sz="1400" b="1" dirty="0" smtClean="0"/>
              <a:t>1</a:t>
            </a:r>
            <a:r>
              <a:rPr lang="ar-SA" sz="1400" b="1" dirty="0" smtClean="0">
                <a:cs typeface="Times New Roman" pitchFamily="18" charset="0"/>
              </a:rPr>
              <a:t>- </a:t>
            </a:r>
            <a:r>
              <a:rPr lang="ar-SA" sz="1400" b="1" dirty="0" smtClean="0"/>
              <a:t>صحيح البخاري.</a:t>
            </a:r>
            <a:endParaRPr lang="en-US" sz="1400" dirty="0"/>
          </a:p>
          <a:p>
            <a:pPr eaLnBrk="0" hangingPunct="0"/>
            <a:r>
              <a:rPr lang="ar-SA" sz="1400" b="1" dirty="0">
                <a:cs typeface="Times New Roman" pitchFamily="18" charset="0"/>
              </a:rPr>
              <a:t>2- </a:t>
            </a:r>
            <a:r>
              <a:rPr lang="ar-SA" sz="1400" b="1" dirty="0" smtClean="0"/>
              <a:t>صحيح مسلم .</a:t>
            </a:r>
            <a:endParaRPr lang="en-US" sz="1400" b="1" dirty="0">
              <a:cs typeface="Times New Roman" pitchFamily="18" charset="0"/>
            </a:endParaRPr>
          </a:p>
          <a:p>
            <a:pPr eaLnBrk="0" hangingPunct="0"/>
            <a:r>
              <a:rPr lang="ar-SA" sz="1400" b="1" dirty="0" smtClean="0">
                <a:cs typeface="Times New Roman" pitchFamily="18" charset="0"/>
              </a:rPr>
              <a:t>3- سنن أبي داود </a:t>
            </a:r>
            <a:r>
              <a:rPr lang="ar-SA" sz="1400" b="1" dirty="0" smtClean="0"/>
              <a:t>.</a:t>
            </a:r>
            <a:endParaRPr lang="en-US" sz="1400" dirty="0"/>
          </a:p>
          <a:p>
            <a:pPr eaLnBrk="0" hangingPunct="0"/>
            <a:r>
              <a:rPr lang="ar-SA" sz="1400" b="1" dirty="0">
                <a:cs typeface="Times New Roman" pitchFamily="18" charset="0"/>
              </a:rPr>
              <a:t>4- </a:t>
            </a:r>
            <a:r>
              <a:rPr lang="ar-SA" sz="1400" b="1" dirty="0" smtClean="0"/>
              <a:t>سنن الترمذي .</a:t>
            </a:r>
          </a:p>
          <a:p>
            <a:pPr eaLnBrk="0" hangingPunct="0"/>
            <a:r>
              <a:rPr lang="ar-SA" sz="1400" b="1" dirty="0" smtClean="0">
                <a:cs typeface="Times New Roman" pitchFamily="18" charset="0"/>
              </a:rPr>
              <a:t>5- </a:t>
            </a:r>
            <a:r>
              <a:rPr lang="ar-SA" sz="1400" b="1" dirty="0" smtClean="0"/>
              <a:t>سنن النسائي .</a:t>
            </a:r>
          </a:p>
          <a:p>
            <a:pPr eaLnBrk="0" hangingPunct="0"/>
            <a:r>
              <a:rPr lang="ar-SA" sz="1400" b="1" dirty="0" smtClean="0">
                <a:cs typeface="Times New Roman" pitchFamily="18" charset="0"/>
              </a:rPr>
              <a:t>6- </a:t>
            </a:r>
            <a:r>
              <a:rPr lang="ar-SA" sz="1400" b="1" dirty="0" smtClean="0"/>
              <a:t>سنن ابن ماجه .</a:t>
            </a:r>
          </a:p>
          <a:p>
            <a:pPr eaLnBrk="0" hangingPunct="0"/>
            <a:r>
              <a:rPr lang="ar-SA" sz="1400" b="1" dirty="0" smtClean="0">
                <a:cs typeface="Times New Roman" pitchFamily="18" charset="0"/>
              </a:rPr>
              <a:t>7- </a:t>
            </a:r>
            <a:r>
              <a:rPr lang="ar-SA" sz="1400" b="1" dirty="0" smtClean="0"/>
              <a:t>مسند أحمد .</a:t>
            </a:r>
          </a:p>
          <a:p>
            <a:pPr eaLnBrk="0" hangingPunct="0"/>
            <a:r>
              <a:rPr lang="ar-SA" sz="1400" b="1" dirty="0" smtClean="0">
                <a:cs typeface="Times New Roman" pitchFamily="18" charset="0"/>
              </a:rPr>
              <a:t>8- </a:t>
            </a:r>
            <a:r>
              <a:rPr lang="ar-SA" sz="1400" b="1" dirty="0" smtClean="0"/>
              <a:t>سنن </a:t>
            </a:r>
            <a:r>
              <a:rPr lang="ar-SA" sz="1400" b="1" dirty="0" err="1" smtClean="0"/>
              <a:t>الدارمي</a:t>
            </a:r>
            <a:r>
              <a:rPr lang="ar-SA" sz="1400" b="1" dirty="0" smtClean="0"/>
              <a:t> .</a:t>
            </a:r>
          </a:p>
          <a:p>
            <a:pPr eaLnBrk="0" hangingPunct="0"/>
            <a:r>
              <a:rPr lang="ar-SA" sz="1400" b="1" dirty="0" smtClean="0">
                <a:cs typeface="Times New Roman" pitchFamily="18" charset="0"/>
              </a:rPr>
              <a:t>9- </a:t>
            </a:r>
            <a:r>
              <a:rPr lang="ar-SA" sz="1400" b="1" dirty="0" smtClean="0"/>
              <a:t>موطأ مالك.</a:t>
            </a:r>
          </a:p>
          <a:p>
            <a:pPr eaLnBrk="0" hangingPunct="0"/>
            <a:r>
              <a:rPr lang="ar-SA" sz="1400" b="1" dirty="0" smtClean="0"/>
              <a:t>وأكثر الفهارس لهذه الكتب من صنع محمد فؤاد عبد الباقي رحمه الله.</a:t>
            </a:r>
          </a:p>
          <a:p>
            <a:pPr eaLnBrk="0" hangingPunct="0"/>
            <a:endParaRPr lang="ar-SA" sz="1400" b="1" dirty="0" smtClean="0"/>
          </a:p>
          <a:p>
            <a:pPr eaLnBrk="0" hangingPunct="0"/>
            <a:endParaRPr lang="en-US" sz="1400" dirty="0"/>
          </a:p>
        </p:txBody>
      </p:sp>
      <p:sp>
        <p:nvSpPr>
          <p:cNvPr id="5130" name="Text Box 6"/>
          <p:cNvSpPr txBox="1">
            <a:spLocks noChangeArrowheads="1"/>
          </p:cNvSpPr>
          <p:nvPr/>
        </p:nvSpPr>
        <p:spPr bwMode="auto">
          <a:xfrm>
            <a:off x="152400" y="1981200"/>
            <a:ext cx="2362200" cy="3605212"/>
          </a:xfrm>
          <a:prstGeom prst="rect">
            <a:avLst/>
          </a:prstGeom>
          <a:solidFill>
            <a:srgbClr val="FFFFFF"/>
          </a:solidFill>
          <a:ln w="9525">
            <a:solidFill>
              <a:srgbClr val="000000"/>
            </a:solidFill>
            <a:miter lim="800000"/>
            <a:headEnd/>
            <a:tailEnd/>
          </a:ln>
        </p:spPr>
        <p:txBody>
          <a:bodyPr/>
          <a:lstStyle/>
          <a:p>
            <a:r>
              <a:rPr lang="ar-SA" sz="1600" b="1" dirty="0" smtClean="0">
                <a:cs typeface="Times New Roman" pitchFamily="18" charset="0"/>
              </a:rPr>
              <a:t>2-</a:t>
            </a:r>
            <a:r>
              <a:rPr lang="ar-SA" sz="1600" b="1" dirty="0" smtClean="0">
                <a:solidFill>
                  <a:srgbClr val="CC6600"/>
                </a:solidFill>
                <a:cs typeface="Times New Roman" pitchFamily="18" charset="0"/>
              </a:rPr>
              <a:t> </a:t>
            </a:r>
            <a:r>
              <a:rPr lang="ar-SA" sz="1600" b="1" dirty="0" smtClean="0">
                <a:solidFill>
                  <a:srgbClr val="FF0000"/>
                </a:solidFill>
              </a:rPr>
              <a:t>(كتب غريب الحديث المُسندة)</a:t>
            </a:r>
          </a:p>
          <a:p>
            <a:endParaRPr lang="ar-SA" sz="500" b="1" dirty="0" smtClean="0">
              <a:solidFill>
                <a:srgbClr val="FF0000"/>
              </a:solidFill>
            </a:endParaRPr>
          </a:p>
          <a:p>
            <a:r>
              <a:rPr lang="ar-SA" sz="1600" b="1" dirty="0" smtClean="0"/>
              <a:t> ومن أشهرها:</a:t>
            </a:r>
          </a:p>
          <a:p>
            <a:endParaRPr lang="en-US" sz="800" dirty="0">
              <a:solidFill>
                <a:srgbClr val="CC6600"/>
              </a:solidFill>
            </a:endParaRPr>
          </a:p>
          <a:p>
            <a:pPr eaLnBrk="0" hangingPunct="0"/>
            <a:r>
              <a:rPr lang="ar-SA" sz="1600" b="1" dirty="0" smtClean="0"/>
              <a:t>أ) غريب الحديث لابن </a:t>
            </a:r>
            <a:r>
              <a:rPr lang="ar-SA" sz="1600" b="1" dirty="0" err="1" smtClean="0"/>
              <a:t>قتيبة</a:t>
            </a:r>
            <a:r>
              <a:rPr lang="ar-SA" sz="1600" b="1" dirty="0" smtClean="0"/>
              <a:t>.</a:t>
            </a:r>
          </a:p>
          <a:p>
            <a:pPr eaLnBrk="0" hangingPunct="0"/>
            <a:endParaRPr lang="ar-SA" sz="700" b="1" dirty="0" smtClean="0"/>
          </a:p>
          <a:p>
            <a:pPr eaLnBrk="0" hangingPunct="0"/>
            <a:r>
              <a:rPr lang="ar-SA" sz="1600" b="1" dirty="0" smtClean="0"/>
              <a:t>ب)غريب الحديث للخطابي.</a:t>
            </a:r>
          </a:p>
          <a:p>
            <a:pPr eaLnBrk="0" hangingPunct="0"/>
            <a:endParaRPr lang="ar-SA" sz="500" b="1" dirty="0" smtClean="0"/>
          </a:p>
          <a:p>
            <a:pPr eaLnBrk="0" hangingPunct="0"/>
            <a:r>
              <a:rPr lang="ar-SA" sz="1600" b="1" dirty="0" smtClean="0"/>
              <a:t>ج) غريب الحديث لأبي إسحاق إبراهيم الحربي. </a:t>
            </a:r>
          </a:p>
          <a:p>
            <a:pPr eaLnBrk="0" hangingPunct="0"/>
            <a:endParaRPr lang="ar-SA" sz="600" b="1" dirty="0" smtClean="0"/>
          </a:p>
          <a:p>
            <a:pPr eaLnBrk="0" hangingPunct="0"/>
            <a:r>
              <a:rPr lang="ar-SA" sz="1600" b="1" dirty="0" smtClean="0"/>
              <a:t>د) غريب الحديث لأبي عُبيد القاسم بن سلام.</a:t>
            </a:r>
            <a:endParaRPr lang="ar-SA" sz="1600" b="1" dirty="0"/>
          </a:p>
        </p:txBody>
      </p:sp>
      <p:sp>
        <p:nvSpPr>
          <p:cNvPr id="5132" name="Line 9"/>
          <p:cNvSpPr>
            <a:spLocks noChangeShapeType="1"/>
          </p:cNvSpPr>
          <p:nvPr/>
        </p:nvSpPr>
        <p:spPr bwMode="auto">
          <a:xfrm>
            <a:off x="762000" y="1295400"/>
            <a:ext cx="8656637" cy="0"/>
          </a:xfrm>
          <a:prstGeom prst="line">
            <a:avLst/>
          </a:prstGeom>
          <a:noFill/>
          <a:ln w="9525">
            <a:solidFill>
              <a:srgbClr val="000000"/>
            </a:solidFill>
            <a:round/>
            <a:headEnd/>
            <a:tailEnd/>
          </a:ln>
        </p:spPr>
        <p:txBody>
          <a:bodyPr/>
          <a:lstStyle/>
          <a:p>
            <a:endParaRPr lang="en-US"/>
          </a:p>
        </p:txBody>
      </p:sp>
      <p:sp>
        <p:nvSpPr>
          <p:cNvPr id="5133" name="Rectangle 15"/>
          <p:cNvSpPr>
            <a:spLocks noChangeArrowheads="1"/>
          </p:cNvSpPr>
          <p:nvPr/>
        </p:nvSpPr>
        <p:spPr bwMode="auto">
          <a:xfrm>
            <a:off x="304801" y="-38940"/>
            <a:ext cx="9601199" cy="1754326"/>
          </a:xfrm>
          <a:prstGeom prst="rect">
            <a:avLst/>
          </a:prstGeom>
          <a:noFill/>
          <a:ln w="9525">
            <a:noFill/>
            <a:miter lim="800000"/>
            <a:headEnd/>
            <a:tailEnd/>
          </a:ln>
        </p:spPr>
        <p:txBody>
          <a:bodyPr wrap="square" anchor="ctr">
            <a:spAutoFit/>
          </a:bodyPr>
          <a:lstStyle/>
          <a:p>
            <a:pPr indent="114300"/>
            <a:r>
              <a:rPr lang="ar-SA" sz="1400" b="1" dirty="0" smtClean="0">
                <a:cs typeface="Times New Roman" pitchFamily="18" charset="0"/>
              </a:rPr>
              <a:t>                                                                                                 </a:t>
            </a:r>
          </a:p>
          <a:p>
            <a:pPr indent="114300"/>
            <a:r>
              <a:rPr lang="ar-SA" sz="1400" b="1" dirty="0" smtClean="0">
                <a:cs typeface="Times New Roman" pitchFamily="18" charset="0"/>
              </a:rPr>
              <a:t>                                                                                            </a:t>
            </a:r>
            <a:r>
              <a:rPr lang="ar-SA" sz="2000" b="1" dirty="0" smtClean="0">
                <a:solidFill>
                  <a:srgbClr val="FF0000"/>
                </a:solidFill>
                <a:cs typeface="Times New Roman" pitchFamily="18" charset="0"/>
              </a:rPr>
              <a:t>الطريقـة الثالثـة</a:t>
            </a:r>
          </a:p>
          <a:p>
            <a:pPr indent="114300" algn="ctr" eaLnBrk="0" hangingPunct="0"/>
            <a:r>
              <a:rPr lang="ar-SA" sz="1600" b="1" dirty="0" smtClean="0">
                <a:solidFill>
                  <a:srgbClr val="CC6600"/>
                </a:solidFill>
                <a:cs typeface="Times New Roman" pitchFamily="18" charset="0"/>
              </a:rPr>
              <a:t>التخريج </a:t>
            </a:r>
            <a:r>
              <a:rPr lang="ar-SA" sz="1600" b="1" dirty="0">
                <a:solidFill>
                  <a:srgbClr val="CC6600"/>
                </a:solidFill>
                <a:cs typeface="Times New Roman" pitchFamily="18" charset="0"/>
              </a:rPr>
              <a:t>عن طريق معرفة </a:t>
            </a:r>
            <a:r>
              <a:rPr lang="ar-SA" sz="1600" b="1" dirty="0" smtClean="0">
                <a:solidFill>
                  <a:srgbClr val="CC6600"/>
                </a:solidFill>
                <a:cs typeface="Times New Roman" pitchFamily="18" charset="0"/>
              </a:rPr>
              <a:t>كلمة غربية أول لفظ بارز يقل دورانه من متن الحديث</a:t>
            </a:r>
          </a:p>
          <a:p>
            <a:pPr indent="114300" algn="ctr" eaLnBrk="0" hangingPunct="0"/>
            <a:r>
              <a:rPr lang="ar-SA" sz="1600" b="1" dirty="0" smtClean="0">
                <a:cs typeface="Times New Roman" pitchFamily="18" charset="0"/>
              </a:rPr>
              <a:t>ونرجع في هذه الطريقة إلى:</a:t>
            </a:r>
          </a:p>
          <a:p>
            <a:pPr indent="114300" algn="ctr" eaLnBrk="0" hangingPunct="0"/>
            <a:r>
              <a:rPr lang="ar-SA" sz="1600" b="1" dirty="0" smtClean="0">
                <a:solidFill>
                  <a:srgbClr val="FF0000"/>
                </a:solidFill>
              </a:rPr>
              <a:t>1)- </a:t>
            </a:r>
            <a:r>
              <a:rPr lang="ar-SA" sz="1600" b="1" dirty="0" smtClean="0"/>
              <a:t>كتاب (المُعْجَم المُفَهْرِس لألفاظ الحديث)     </a:t>
            </a:r>
            <a:r>
              <a:rPr lang="ar-SA" sz="1600" b="1" dirty="0" smtClean="0">
                <a:solidFill>
                  <a:srgbClr val="FF0000"/>
                </a:solidFill>
              </a:rPr>
              <a:t>2)- </a:t>
            </a:r>
            <a:r>
              <a:rPr lang="ar-SA" sz="1600" b="1" dirty="0" smtClean="0"/>
              <a:t>كتب غريب الحديث المسندة </a:t>
            </a:r>
            <a:endParaRPr lang="ar-SA" sz="1600" b="1" dirty="0" smtClean="0">
              <a:cs typeface="Times New Roman" pitchFamily="18" charset="0"/>
            </a:endParaRPr>
          </a:p>
          <a:p>
            <a:pPr indent="114300" algn="ctr" eaLnBrk="0" hangingPunct="0"/>
            <a:endParaRPr lang="en-US" sz="1200" dirty="0"/>
          </a:p>
          <a:p>
            <a:pPr indent="114300" algn="ctr" rtl="0" eaLnBrk="0" hangingPunct="0"/>
            <a:endParaRPr lang="en-US" sz="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000" b="1" dirty="0" smtClean="0">
                <a:solidFill>
                  <a:srgbClr val="FF0000"/>
                </a:solidFill>
                <a:cs typeface="Arial" pitchFamily="34" charset="0"/>
              </a:rPr>
              <a:t>تابع للمُعجم المُفَهْرِسْ لألفاظ الحديث</a:t>
            </a:r>
          </a:p>
        </p:txBody>
      </p:sp>
      <p:sp>
        <p:nvSpPr>
          <p:cNvPr id="5" name="عنصر نائب للمحتوى 4"/>
          <p:cNvSpPr>
            <a:spLocks noGrp="1"/>
          </p:cNvSpPr>
          <p:nvPr>
            <p:ph sz="half" idx="13"/>
          </p:nvPr>
        </p:nvSpPr>
        <p:spPr>
          <a:xfrm>
            <a:off x="5025242" y="1600201"/>
            <a:ext cx="4728358" cy="4525963"/>
          </a:xfrm>
        </p:spPr>
        <p:txBody>
          <a:bodyPr/>
          <a:lstStyle/>
          <a:p>
            <a:pPr>
              <a:buFont typeface="Arial" pitchFamily="34" charset="0"/>
              <a:buChar char="•"/>
            </a:pPr>
            <a:r>
              <a:rPr lang="ar-SA" sz="2000" b="1" dirty="0" smtClean="0">
                <a:solidFill>
                  <a:srgbClr val="FF0000"/>
                </a:solidFill>
              </a:rPr>
              <a:t>ترتيب المواد في المعجم</a:t>
            </a:r>
            <a:endParaRPr lang="en-US" sz="2000" dirty="0" smtClean="0">
              <a:solidFill>
                <a:srgbClr val="FF0000"/>
              </a:solidFill>
            </a:endParaRPr>
          </a:p>
          <a:p>
            <a:r>
              <a:rPr lang="ar-SA" sz="1600" dirty="0" smtClean="0">
                <a:solidFill>
                  <a:srgbClr val="FF0000"/>
                </a:solidFill>
              </a:rPr>
              <a:t>1</a:t>
            </a:r>
            <a:r>
              <a:rPr lang="ar-SA" sz="1600" b="1" dirty="0" smtClean="0">
                <a:solidFill>
                  <a:srgbClr val="FF0000"/>
                </a:solidFill>
              </a:rPr>
              <a:t>- </a:t>
            </a:r>
            <a:r>
              <a:rPr lang="ar-SA" sz="1600" b="1" dirty="0" smtClean="0"/>
              <a:t>تقارب طريقته ترتيب المعاجم اللغوية عموما, لكن لا يذكر الأحرف ولا أسماء الأعلام, ولا الأفعال التي يكثر ورودها كـ (قال) وما تصرَّف منه.</a:t>
            </a:r>
            <a:endParaRPr lang="en-US" sz="1600" dirty="0" smtClean="0"/>
          </a:p>
          <a:p>
            <a:r>
              <a:rPr lang="ar-SA" sz="1600" b="1" dirty="0" smtClean="0">
                <a:solidFill>
                  <a:srgbClr val="FF0000"/>
                </a:solidFill>
              </a:rPr>
              <a:t>2-</a:t>
            </a:r>
            <a:r>
              <a:rPr lang="ar-SA" sz="1600" b="1" dirty="0" smtClean="0"/>
              <a:t> كثيرا ما يحيل عند ذكر مادة ما, إلى النظر في مواد أخرى, ليتم استيفاء ما يطلبه المُراجع من الأحاديث التي فيها كلمة من هذه المادة نفسها, مما دعا للقول: إن فيه نقصاً كبيراً, وإنه لم يفهرس لكثيرٍ من الألفاظ  الموجودة في الكتب التي اعتمدها . </a:t>
            </a:r>
            <a:endParaRPr lang="en-US" sz="1600" dirty="0" smtClean="0"/>
          </a:p>
          <a:p>
            <a:r>
              <a:rPr lang="ar-SA" sz="1600" b="1" dirty="0" smtClean="0">
                <a:solidFill>
                  <a:srgbClr val="FF0000"/>
                </a:solidFill>
              </a:rPr>
              <a:t>ونظام ترتيب المواد فيه, مذكور في أول المجلد السابع, وهو:</a:t>
            </a:r>
          </a:p>
          <a:p>
            <a:r>
              <a:rPr lang="ar-SA" sz="1600" b="1" dirty="0" smtClean="0">
                <a:solidFill>
                  <a:srgbClr val="FF0000"/>
                </a:solidFill>
              </a:rPr>
              <a:t>1- </a:t>
            </a:r>
            <a:r>
              <a:rPr lang="ar-SA" sz="1600" b="1" dirty="0" smtClean="0"/>
              <a:t>الأفعال     </a:t>
            </a:r>
          </a:p>
          <a:p>
            <a:r>
              <a:rPr lang="ar-SA" sz="1600" b="1" dirty="0" smtClean="0">
                <a:solidFill>
                  <a:srgbClr val="FF0000"/>
                </a:solidFill>
              </a:rPr>
              <a:t>2-</a:t>
            </a:r>
            <a:r>
              <a:rPr lang="ar-SA" sz="1600" b="1" dirty="0" smtClean="0"/>
              <a:t> أسماء المعاني  </a:t>
            </a:r>
          </a:p>
          <a:p>
            <a:r>
              <a:rPr lang="ar-SA" sz="1600" b="1" dirty="0" smtClean="0">
                <a:solidFill>
                  <a:srgbClr val="FF0000"/>
                </a:solidFill>
              </a:rPr>
              <a:t>3- </a:t>
            </a:r>
            <a:r>
              <a:rPr lang="ar-SA" sz="1600" b="1" dirty="0" smtClean="0"/>
              <a:t>المُشتقات</a:t>
            </a:r>
          </a:p>
          <a:p>
            <a:pPr marL="228600" indent="-342900"/>
            <a:r>
              <a:rPr lang="ar-SA" sz="1600" b="1" dirty="0" smtClean="0">
                <a:solidFill>
                  <a:srgbClr val="FF0000"/>
                </a:solidFill>
              </a:rPr>
              <a:t>ملاحظة مهمة:</a:t>
            </a:r>
          </a:p>
          <a:p>
            <a:pPr marL="228600" indent="-342900"/>
            <a:r>
              <a:rPr lang="ar-SA" sz="1600" dirty="0" smtClean="0"/>
              <a:t>1</a:t>
            </a:r>
            <a:r>
              <a:rPr lang="ar-SA" sz="1600" b="1" dirty="0" smtClean="0"/>
              <a:t>- التطابق الحرفي يكون بين النص وبين المرجع المشار إليه أولا.</a:t>
            </a:r>
          </a:p>
          <a:p>
            <a:pPr marL="228600" lvl="0" indent="-342900"/>
            <a:r>
              <a:rPr lang="ar-SA" sz="1600" b="1" dirty="0" smtClean="0"/>
              <a:t>2- الرمز:(**) يدل على تكرار اللفظ في الحديث أو الباب أو الصفحة.</a:t>
            </a:r>
            <a:r>
              <a:rPr lang="ar-SA" sz="1600" dirty="0" smtClean="0"/>
              <a:t> </a:t>
            </a:r>
            <a:endParaRPr lang="en-US" sz="1600" dirty="0" smtClean="0"/>
          </a:p>
          <a:p>
            <a:pPr marL="228600" indent="-342900"/>
            <a:endParaRPr lang="en-US" sz="1600" b="1" dirty="0"/>
          </a:p>
        </p:txBody>
      </p:sp>
      <p:sp>
        <p:nvSpPr>
          <p:cNvPr id="6" name="عنصر نائب للمحتوى 5"/>
          <p:cNvSpPr>
            <a:spLocks noGrp="1"/>
          </p:cNvSpPr>
          <p:nvPr>
            <p:ph sz="half" idx="1"/>
          </p:nvPr>
        </p:nvSpPr>
        <p:spPr>
          <a:xfrm>
            <a:off x="304800" y="1600201"/>
            <a:ext cx="4541520" cy="4525963"/>
          </a:xfrm>
        </p:spPr>
        <p:txBody>
          <a:bodyPr/>
          <a:lstStyle/>
          <a:p>
            <a:pPr>
              <a:buFont typeface="Arial" pitchFamily="34" charset="0"/>
              <a:buChar char="•"/>
            </a:pPr>
            <a:r>
              <a:rPr lang="ar-SA" sz="2000" b="1" dirty="0" smtClean="0">
                <a:solidFill>
                  <a:srgbClr val="FF0000"/>
                </a:solidFill>
              </a:rPr>
              <a:t>أهمية المعجم</a:t>
            </a:r>
          </a:p>
          <a:p>
            <a:r>
              <a:rPr lang="ar-SA" sz="2000" b="1" dirty="0" smtClean="0">
                <a:solidFill>
                  <a:srgbClr val="FF0000"/>
                </a:solidFill>
              </a:rPr>
              <a:t>1-</a:t>
            </a:r>
            <a:r>
              <a:rPr lang="ar-SA" sz="2000" b="1" dirty="0" smtClean="0"/>
              <a:t> هناك ملاحظات على الكتاب, لكنها لا تلغي فوائده الكبيرة والعديدة ومنها : </a:t>
            </a:r>
            <a:endParaRPr lang="en-US" sz="2000" dirty="0" smtClean="0"/>
          </a:p>
          <a:p>
            <a:r>
              <a:rPr lang="ar-SA" sz="2000" b="1" dirty="0" smtClean="0"/>
              <a:t>   </a:t>
            </a:r>
            <a:r>
              <a:rPr lang="ar-SA" sz="2000" b="1" dirty="0" smtClean="0">
                <a:solidFill>
                  <a:srgbClr val="0070C0"/>
                </a:solidFill>
              </a:rPr>
              <a:t>أ-</a:t>
            </a:r>
            <a:r>
              <a:rPr lang="ar-SA" sz="2000" b="1" dirty="0" smtClean="0"/>
              <a:t> المساعدة على تخريج الحديث في تسعة مصادر مهمة للحديث. </a:t>
            </a:r>
            <a:endParaRPr lang="en-US" sz="2000" dirty="0" smtClean="0"/>
          </a:p>
          <a:p>
            <a:r>
              <a:rPr lang="ar-SA" sz="2000" b="1" dirty="0" smtClean="0"/>
              <a:t>  </a:t>
            </a:r>
            <a:r>
              <a:rPr lang="ar-SA" sz="2000" b="1" dirty="0" smtClean="0">
                <a:solidFill>
                  <a:srgbClr val="0070C0"/>
                </a:solidFill>
              </a:rPr>
              <a:t>ب-</a:t>
            </a:r>
            <a:r>
              <a:rPr lang="ar-SA" sz="2000" b="1" dirty="0" smtClean="0"/>
              <a:t> توفير الكثير من الوقت على الباحث.</a:t>
            </a:r>
            <a:endParaRPr lang="en-US" sz="2000" dirty="0" smtClean="0"/>
          </a:p>
          <a:p>
            <a:r>
              <a:rPr lang="ar-SA" sz="2000" b="1" dirty="0" smtClean="0">
                <a:solidFill>
                  <a:srgbClr val="FF0000"/>
                </a:solidFill>
              </a:rPr>
              <a:t>2-</a:t>
            </a:r>
            <a:r>
              <a:rPr lang="ar-SA" sz="2000" b="1" dirty="0" smtClean="0"/>
              <a:t> بظهور التخريج باستخدام الحاسوب, قلت أهمية الكتاب عما كان عليه سابقا.</a:t>
            </a:r>
            <a:endParaRPr lang="en-US" sz="2000" dirty="0" smtClean="0"/>
          </a:p>
          <a:p>
            <a:r>
              <a:rPr lang="ar-SA" sz="2000" b="1" dirty="0" smtClean="0">
                <a:solidFill>
                  <a:srgbClr val="FF0000"/>
                </a:solidFill>
              </a:rPr>
              <a:t>3-</a:t>
            </a:r>
            <a:r>
              <a:rPr lang="ar-SA" sz="2000" b="1" dirty="0" smtClean="0"/>
              <a:t> مع أن واضعيه من المستشرقين, قصدوا بتأليفه تسهيل دراستهم </a:t>
            </a:r>
            <a:r>
              <a:rPr lang="ar-SA" sz="2000" b="1" dirty="0" err="1" smtClean="0"/>
              <a:t>الاستشراقية</a:t>
            </a:r>
            <a:r>
              <a:rPr lang="ar-SA" sz="2000" b="1" dirty="0" smtClean="0"/>
              <a:t>, إلا أن ذلك لا يقدح في مادته العلمية, لأنها فهارس يصعب الدس فيها .</a:t>
            </a:r>
            <a:endParaRPr lang="en-US" sz="2000" dirty="0" smtClean="0"/>
          </a:p>
          <a:p>
            <a:endParaRPr lang="en-US" sz="2000" b="1" dirty="0" smtClean="0">
              <a:solidFill>
                <a:srgbClr val="FF0000"/>
              </a:solidFill>
            </a:endParaRP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عنوان 10"/>
          <p:cNvSpPr>
            <a:spLocks noGrp="1"/>
          </p:cNvSpPr>
          <p:nvPr>
            <p:ph type="title"/>
          </p:nvPr>
        </p:nvSpPr>
        <p:spPr/>
        <p:txBody>
          <a:bodyPr/>
          <a:lstStyle/>
          <a:p>
            <a:r>
              <a:rPr lang="ar-SA" sz="3200" b="1" dirty="0" smtClean="0">
                <a:solidFill>
                  <a:srgbClr val="FF0000"/>
                </a:solidFill>
                <a:cs typeface="Arial" pitchFamily="34" charset="0"/>
              </a:rPr>
              <a:t>صورة لكتاب المُعجم المُفَهْرِسْ لألفاظ الحديث مع دليل المراجعة فيه</a:t>
            </a:r>
            <a:endParaRPr lang="en-US" sz="3200" dirty="0"/>
          </a:p>
        </p:txBody>
      </p:sp>
      <p:sp>
        <p:nvSpPr>
          <p:cNvPr id="9" name="عنصر نائب للمحتوى 8"/>
          <p:cNvSpPr>
            <a:spLocks noGrp="1"/>
          </p:cNvSpPr>
          <p:nvPr>
            <p:ph sz="half" idx="13"/>
          </p:nvPr>
        </p:nvSpPr>
        <p:spPr>
          <a:xfrm>
            <a:off x="5025242" y="1524001"/>
            <a:ext cx="4389120" cy="4602164"/>
          </a:xfrm>
        </p:spPr>
        <p:txBody>
          <a:bodyPr/>
          <a:lstStyle/>
          <a:p>
            <a:endParaRPr lang="en-US" dirty="0"/>
          </a:p>
        </p:txBody>
      </p:sp>
      <p:pic>
        <p:nvPicPr>
          <p:cNvPr id="17410" name="Picture 2" descr="http://hosting11.imagecross.com/image-hosting-50/1972-1575-1576-1608-1582-1575-1604-1583-1575-1604-1603-1608-1610-1578-037.jpg"/>
          <p:cNvPicPr>
            <a:picLocks noChangeAspect="1" noChangeArrowheads="1"/>
          </p:cNvPicPr>
          <p:nvPr/>
        </p:nvPicPr>
        <p:blipFill>
          <a:blip r:embed="rId2" cstate="print"/>
          <a:srcRect/>
          <a:stretch>
            <a:fillRect/>
          </a:stretch>
        </p:blipFill>
        <p:spPr bwMode="auto">
          <a:xfrm>
            <a:off x="5486400" y="1600200"/>
            <a:ext cx="3810000" cy="4191001"/>
          </a:xfrm>
          <a:prstGeom prst="rect">
            <a:avLst/>
          </a:prstGeom>
          <a:noFill/>
        </p:spPr>
      </p:pic>
      <p:pic>
        <p:nvPicPr>
          <p:cNvPr id="17413" name="Picture 5"/>
          <p:cNvPicPr>
            <a:picLocks noGrp="1" noChangeAspect="1" noChangeArrowheads="1"/>
          </p:cNvPicPr>
          <p:nvPr>
            <p:ph sz="half" idx="1"/>
          </p:nvPr>
        </p:nvPicPr>
        <p:blipFill>
          <a:blip r:embed="rId3" cstate="print"/>
          <a:srcRect/>
          <a:stretch>
            <a:fillRect/>
          </a:stretch>
        </p:blipFill>
        <p:spPr bwMode="auto">
          <a:xfrm>
            <a:off x="457200" y="1524000"/>
            <a:ext cx="4389438"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000" b="1" dirty="0" smtClean="0">
                <a:solidFill>
                  <a:srgbClr val="FF0000"/>
                </a:solidFill>
                <a:cs typeface="Arial" pitchFamily="34" charset="0"/>
              </a:rPr>
              <a:t>مثال تطبيقي من المُعجم المُفَهْرِسْ لألفاظ الحديث</a:t>
            </a:r>
          </a:p>
        </p:txBody>
      </p:sp>
      <p:pic>
        <p:nvPicPr>
          <p:cNvPr id="1028" name="Picture 4"/>
          <p:cNvPicPr>
            <a:picLocks noGrp="1" noChangeAspect="1" noChangeArrowheads="1"/>
          </p:cNvPicPr>
          <p:nvPr>
            <p:ph sz="half" idx="1"/>
          </p:nvPr>
        </p:nvPicPr>
        <p:blipFill>
          <a:blip r:embed="rId2" cstate="print"/>
          <a:srcRect/>
          <a:stretch>
            <a:fillRect/>
          </a:stretch>
        </p:blipFill>
        <p:spPr bwMode="auto">
          <a:xfrm>
            <a:off x="457200" y="1524000"/>
            <a:ext cx="4389438" cy="4267200"/>
          </a:xfrm>
          <a:prstGeom prst="rect">
            <a:avLst/>
          </a:prstGeom>
          <a:noFill/>
          <a:ln w="9525">
            <a:noFill/>
            <a:miter lim="800000"/>
            <a:headEnd/>
            <a:tailEnd/>
          </a:ln>
        </p:spPr>
      </p:pic>
      <p:pic>
        <p:nvPicPr>
          <p:cNvPr id="1029" name="Picture 5"/>
          <p:cNvPicPr>
            <a:picLocks noGrp="1" noChangeAspect="1" noChangeArrowheads="1"/>
          </p:cNvPicPr>
          <p:nvPr>
            <p:ph sz="half" idx="13"/>
          </p:nvPr>
        </p:nvPicPr>
        <p:blipFill>
          <a:blip r:embed="rId3" cstate="print"/>
          <a:srcRect/>
          <a:stretch>
            <a:fillRect/>
          </a:stretch>
        </p:blipFill>
        <p:spPr bwMode="auto">
          <a:xfrm>
            <a:off x="5026025" y="1524000"/>
            <a:ext cx="4387850" cy="42632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000" b="1" dirty="0" smtClean="0">
                <a:solidFill>
                  <a:srgbClr val="FF0000"/>
                </a:solidFill>
                <a:cs typeface="Arial" pitchFamily="34" charset="0"/>
              </a:rPr>
              <a:t>ملاحظة على الكتب التي تناولها المُعجم بالفهرسة</a:t>
            </a:r>
          </a:p>
        </p:txBody>
      </p:sp>
      <p:sp>
        <p:nvSpPr>
          <p:cNvPr id="5" name="عنصر نائب للمحتوى 4"/>
          <p:cNvSpPr>
            <a:spLocks noGrp="1"/>
          </p:cNvSpPr>
          <p:nvPr>
            <p:ph sz="half" idx="13"/>
          </p:nvPr>
        </p:nvSpPr>
        <p:spPr/>
        <p:txBody>
          <a:bodyPr/>
          <a:lstStyle/>
          <a:p>
            <a:pPr algn="ctr"/>
            <a:r>
              <a:rPr lang="ar-SA" b="1" dirty="0" smtClean="0">
                <a:solidFill>
                  <a:srgbClr val="003300"/>
                </a:solidFill>
              </a:rPr>
              <a:t>من المعلوم أن المؤلفين رقموا الأبواب في جميع المصادر </a:t>
            </a:r>
          </a:p>
          <a:p>
            <a:pPr algn="ctr"/>
            <a:r>
              <a:rPr lang="ar-SA" b="1" dirty="0" smtClean="0">
                <a:solidFill>
                  <a:srgbClr val="003300"/>
                </a:solidFill>
              </a:rPr>
              <a:t>المفهرسة ماعدا مسند أحمد، كما رقموا أحاديث صحيح مسلم وموطأ مالك. </a:t>
            </a:r>
          </a:p>
          <a:p>
            <a:pPr algn="ctr"/>
            <a:r>
              <a:rPr lang="ar-SA" b="1" dirty="0" smtClean="0">
                <a:solidFill>
                  <a:srgbClr val="003300"/>
                </a:solidFill>
              </a:rPr>
              <a:t>كما أشاروا إلى أرقام الأجزاء والصفحات في مسند أحمد.</a:t>
            </a:r>
          </a:p>
          <a:p>
            <a:pPr algn="ctr"/>
            <a:r>
              <a:rPr lang="ar-SA" b="1" dirty="0" smtClean="0">
                <a:solidFill>
                  <a:srgbClr val="FF0000"/>
                </a:solidFill>
              </a:rPr>
              <a:t>فما هي الطبعات الموافقة </a:t>
            </a:r>
            <a:r>
              <a:rPr lang="ar-SA" b="1" dirty="0" smtClean="0">
                <a:solidFill>
                  <a:srgbClr val="FF0000"/>
                </a:solidFill>
              </a:rPr>
              <a:t>لتلك </a:t>
            </a:r>
            <a:r>
              <a:rPr lang="ar-SA" b="1" dirty="0" err="1" smtClean="0">
                <a:solidFill>
                  <a:srgbClr val="FF0000"/>
                </a:solidFill>
              </a:rPr>
              <a:t>الترقيمات</a:t>
            </a:r>
            <a:r>
              <a:rPr lang="ar-SA" b="1" dirty="0" smtClean="0">
                <a:solidFill>
                  <a:srgbClr val="FF0000"/>
                </a:solidFill>
              </a:rPr>
              <a:t> يا ترى </a:t>
            </a:r>
            <a:r>
              <a:rPr lang="ar-SA" sz="4000" b="1" dirty="0" smtClean="0">
                <a:solidFill>
                  <a:srgbClr val="FF0000"/>
                </a:solidFill>
              </a:rPr>
              <a:t>؟ </a:t>
            </a:r>
            <a:endParaRPr lang="en-US" sz="4000" b="1" dirty="0" smtClean="0">
              <a:solidFill>
                <a:srgbClr val="FF0000"/>
              </a:solidFill>
            </a:endParaRPr>
          </a:p>
          <a:p>
            <a:endParaRPr lang="en-US" dirty="0"/>
          </a:p>
        </p:txBody>
      </p:sp>
      <p:sp>
        <p:nvSpPr>
          <p:cNvPr id="6" name="عنصر نائب للمحتوى 5"/>
          <p:cNvSpPr>
            <a:spLocks noGrp="1"/>
          </p:cNvSpPr>
          <p:nvPr>
            <p:ph sz="half" idx="1"/>
          </p:nvPr>
        </p:nvSpPr>
        <p:spPr>
          <a:xfrm>
            <a:off x="381000" y="1600201"/>
            <a:ext cx="4465320" cy="4525963"/>
          </a:xfrm>
        </p:spPr>
        <p:txBody>
          <a:bodyPr/>
          <a:lstStyle/>
          <a:p>
            <a:pPr algn="just"/>
            <a:r>
              <a:rPr lang="ar-SA" sz="2000" b="1" dirty="0" smtClean="0">
                <a:solidFill>
                  <a:srgbClr val="FF0000"/>
                </a:solidFill>
              </a:rPr>
              <a:t>الجواب: </a:t>
            </a:r>
            <a:r>
              <a:rPr lang="ar-SA" sz="2000" b="1" dirty="0" smtClean="0">
                <a:solidFill>
                  <a:srgbClr val="003300"/>
                </a:solidFill>
              </a:rPr>
              <a:t>من المعلوم أن المرحوم الأستاذ محمد فؤاد عبد الباقي قد انضم إلى المستشرقين في إخراج هذا المعجم، وقد عرف أن كثيرا من الكتب المطبوعة يصعب </a:t>
            </a:r>
            <a:r>
              <a:rPr lang="ar-SA" sz="2000" b="1" dirty="0" err="1" smtClean="0">
                <a:solidFill>
                  <a:srgbClr val="003300"/>
                </a:solidFill>
              </a:rPr>
              <a:t>الإهتداء</a:t>
            </a:r>
            <a:r>
              <a:rPr lang="ar-SA" sz="2000" b="1" dirty="0" smtClean="0">
                <a:solidFill>
                  <a:srgbClr val="003300"/>
                </a:solidFill>
              </a:rPr>
              <a:t> </a:t>
            </a:r>
            <a:r>
              <a:rPr lang="ar-SA" sz="2000" b="1" dirty="0" smtClean="0">
                <a:solidFill>
                  <a:srgbClr val="003300"/>
                </a:solidFill>
              </a:rPr>
              <a:t>إلى موضع الحديث فيها لأنها غير مرقمة الأبواب أو الأحاديث، لذا قام بإخراج بعض هذه الكتب مرتبة مبوبة مرقمة بما يتناسب وطريقة المعجم المُفهرس، لكن عاجلته المنية ولم يتيسر له إخراج جميع هذه الكتب.</a:t>
            </a:r>
          </a:p>
          <a:p>
            <a:pPr algn="just"/>
            <a:r>
              <a:rPr lang="ar-SA" sz="2000" b="1" dirty="0" smtClean="0">
                <a:solidFill>
                  <a:srgbClr val="003300"/>
                </a:solidFill>
              </a:rPr>
              <a:t>ولا ندري إن كان قد سودها ولم تطبع بعد أو لم يعدها البتة.</a:t>
            </a:r>
          </a:p>
          <a:p>
            <a:pPr algn="ctr"/>
            <a:r>
              <a:rPr lang="ar-SA" sz="2000" b="1" dirty="0" smtClean="0">
                <a:solidFill>
                  <a:srgbClr val="FF0000"/>
                </a:solidFill>
              </a:rPr>
              <a:t>فمن الكتب التي أخرجها على ما وصفت :</a:t>
            </a:r>
            <a:endParaRPr lang="en-US" sz="2000" b="1" dirty="0" smtClean="0">
              <a:solidFill>
                <a:srgbClr val="FF0000"/>
              </a:solidFill>
            </a:endParaRPr>
          </a:p>
          <a:p>
            <a:pPr algn="ctr"/>
            <a:r>
              <a:rPr lang="ar-SA" sz="2000" b="1" dirty="0" smtClean="0">
                <a:solidFill>
                  <a:srgbClr val="FF0000"/>
                </a:solidFill>
              </a:rPr>
              <a:t>انظر الصفحات التالية</a:t>
            </a:r>
            <a:endParaRPr lang="en-US" sz="2000" b="1" dirty="0" smtClean="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p:cNvPicPr>
            <a:picLocks noChangeAspect="1" noChangeArrowheads="1"/>
          </p:cNvPicPr>
          <p:nvPr/>
        </p:nvPicPr>
        <p:blipFill>
          <a:blip r:embed="rId2" cstate="print"/>
          <a:srcRect/>
          <a:stretch>
            <a:fillRect/>
          </a:stretch>
        </p:blipFill>
        <p:spPr bwMode="auto">
          <a:xfrm>
            <a:off x="5638800" y="1600200"/>
            <a:ext cx="3541524" cy="4191000"/>
          </a:xfrm>
          <a:prstGeom prst="rect">
            <a:avLst/>
          </a:prstGeom>
          <a:noFill/>
          <a:ln w="9525">
            <a:noFill/>
            <a:miter lim="800000"/>
            <a:headEnd/>
            <a:tailEnd/>
          </a:ln>
          <a:effectLst/>
        </p:spPr>
      </p:pic>
      <p:sp>
        <p:nvSpPr>
          <p:cNvPr id="5" name="عنوان 4"/>
          <p:cNvSpPr>
            <a:spLocks noGrp="1"/>
          </p:cNvSpPr>
          <p:nvPr>
            <p:ph type="title"/>
          </p:nvPr>
        </p:nvSpPr>
        <p:spPr/>
        <p:txBody>
          <a:bodyPr/>
          <a:lstStyle/>
          <a:p>
            <a:r>
              <a:rPr lang="ar-SA" sz="3200" b="1" dirty="0" smtClean="0">
                <a:solidFill>
                  <a:srgbClr val="FF0000"/>
                </a:solidFill>
              </a:rPr>
              <a:t>الطبعات الموافقة </a:t>
            </a:r>
            <a:r>
              <a:rPr lang="ar-SA" sz="3200" b="1" dirty="0" err="1" smtClean="0">
                <a:solidFill>
                  <a:srgbClr val="FF0000"/>
                </a:solidFill>
              </a:rPr>
              <a:t>لترقيمات</a:t>
            </a:r>
            <a:r>
              <a:rPr lang="ar-SA" sz="3200" b="1" dirty="0" smtClean="0">
                <a:solidFill>
                  <a:srgbClr val="FF0000"/>
                </a:solidFill>
              </a:rPr>
              <a:t> المُعجم المُفهرس لألفاظ الأحاديث</a:t>
            </a:r>
            <a:endParaRPr lang="en-US" sz="3200" dirty="0"/>
          </a:p>
        </p:txBody>
      </p:sp>
      <p:sp>
        <p:nvSpPr>
          <p:cNvPr id="4" name="عنصر نائب للمحتوى 3"/>
          <p:cNvSpPr>
            <a:spLocks noGrp="1"/>
          </p:cNvSpPr>
          <p:nvPr>
            <p:ph idx="4294967295"/>
          </p:nvPr>
        </p:nvSpPr>
        <p:spPr>
          <a:xfrm>
            <a:off x="609600" y="1600200"/>
            <a:ext cx="4267200" cy="4144963"/>
          </a:xfrm>
        </p:spPr>
        <p:txBody>
          <a:bodyPr/>
          <a:lstStyle/>
          <a:p>
            <a:pPr algn="just">
              <a:buNone/>
            </a:pPr>
            <a:r>
              <a:rPr lang="ar-SA" sz="3000" b="1" dirty="0" smtClean="0">
                <a:solidFill>
                  <a:srgbClr val="663300"/>
                </a:solidFill>
                <a:cs typeface="Traditional Arabic" pitchFamily="2" charset="-78"/>
              </a:rPr>
              <a:t>رقم محمد عبد الباقي كتبه وأحاديثه وذكر أطراف الأحاديث المكررة لكن لم يطبع المتن وحده على هذا الشكل، وإنما طبع مع شرحه فتح الباري للحافظ ابن حجر، بالمطبعة السلفية بالقاهرة، وهي الطبعة التي أشرف على تحقيق الجزء الأول والثاني منها فضيلة الشيخ عبد العزيز ابن عبد الله بن باز – رحمه الله - .</a:t>
            </a:r>
            <a:endParaRPr lang="en-US" sz="3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2292"/>
                                        </p:tgtEl>
                                      </p:cBhvr>
                                    </p:animEffect>
                                    <p:animScale>
                                      <p:cBhvr>
                                        <p:cTn id="7" dur="250" autoRev="1" fill="hold"/>
                                        <p:tgtEl>
                                          <p:spTgt spid="1229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وان 6"/>
          <p:cNvSpPr>
            <a:spLocks noGrp="1"/>
          </p:cNvSpPr>
          <p:nvPr>
            <p:ph type="title"/>
          </p:nvPr>
        </p:nvSpPr>
        <p:spPr/>
        <p:txBody>
          <a:bodyPr/>
          <a:lstStyle/>
          <a:p>
            <a:r>
              <a:rPr lang="ar-SA" b="1" dirty="0" smtClean="0">
                <a:solidFill>
                  <a:srgbClr val="FF0000"/>
                </a:solidFill>
              </a:rPr>
              <a:t>تابـــــــــــع</a:t>
            </a:r>
            <a:endParaRPr lang="en-US" b="1" dirty="0">
              <a:solidFill>
                <a:srgbClr val="FF0000"/>
              </a:solidFill>
            </a:endParaRPr>
          </a:p>
        </p:txBody>
      </p:sp>
      <p:sp>
        <p:nvSpPr>
          <p:cNvPr id="5123" name="Rectangle 3"/>
          <p:cNvSpPr>
            <a:spLocks noGrp="1" noChangeArrowheads="1"/>
          </p:cNvSpPr>
          <p:nvPr>
            <p:ph type="body" idx="4294967295"/>
          </p:nvPr>
        </p:nvSpPr>
        <p:spPr>
          <a:xfrm>
            <a:off x="5334000" y="1676400"/>
            <a:ext cx="4572000" cy="3962400"/>
          </a:xfrm>
          <a:noFill/>
          <a:ln w="260350">
            <a:solidFill>
              <a:srgbClr val="996633"/>
            </a:solidFill>
          </a:ln>
        </p:spPr>
        <p:txBody>
          <a:bodyPr/>
          <a:lstStyle/>
          <a:p>
            <a:pPr algn="just" rtl="1">
              <a:buFontTx/>
              <a:buNone/>
            </a:pPr>
            <a:r>
              <a:rPr lang="ar-SA" sz="2800" b="1" dirty="0" smtClean="0">
                <a:cs typeface="Traditional Arabic" pitchFamily="2" charset="-78"/>
              </a:rPr>
              <a:t>   </a:t>
            </a:r>
            <a:r>
              <a:rPr lang="ar-SA" sz="2600" b="1" dirty="0" smtClean="0">
                <a:cs typeface="Traditional Arabic" pitchFamily="2" charset="-78"/>
              </a:rPr>
              <a:t>أخرجه </a:t>
            </a:r>
            <a:r>
              <a:rPr lang="ar-SA" sz="2600" b="1" dirty="0">
                <a:cs typeface="Traditional Arabic" pitchFamily="2" charset="-78"/>
              </a:rPr>
              <a:t>في أربعة مجلدات ورقم </a:t>
            </a:r>
            <a:r>
              <a:rPr lang="ar-SA" sz="2600" b="1" dirty="0" smtClean="0">
                <a:cs typeface="Traditional Arabic" pitchFamily="2" charset="-78"/>
              </a:rPr>
              <a:t>أحاديثه </a:t>
            </a:r>
            <a:r>
              <a:rPr lang="ar-SA" sz="2600" b="1" dirty="0" smtClean="0">
                <a:cs typeface="Traditional Arabic" pitchFamily="2" charset="-78"/>
              </a:rPr>
              <a:t>وأهمل الأحاديث </a:t>
            </a:r>
            <a:r>
              <a:rPr lang="ar-SA" sz="2600" b="1" dirty="0">
                <a:cs typeface="Traditional Arabic" pitchFamily="2" charset="-78"/>
              </a:rPr>
              <a:t>التي تشتمل على الإسناد فقط من الترقيم كما فعل أصحاب المعجم ، وألحق بالكتاب مجلدا خامسا اشتمل على فهارس في غاية الأهمية والفائدة ، وهي فهارس لم يزود بها كتاب من كتب السنة من قبل ، فجزاه الله عن المسلمين خيرا وأجزل </a:t>
            </a:r>
            <a:r>
              <a:rPr lang="ar-SA" sz="2600" b="1" dirty="0" smtClean="0">
                <a:cs typeface="Traditional Arabic" pitchFamily="2" charset="-78"/>
              </a:rPr>
              <a:t>مثوبته.</a:t>
            </a:r>
            <a:endParaRPr lang="en-US" sz="2600" b="1" dirty="0">
              <a:cs typeface="Traditional Arabic" pitchFamily="2" charset="-78"/>
            </a:endParaRPr>
          </a:p>
        </p:txBody>
      </p:sp>
      <p:pic>
        <p:nvPicPr>
          <p:cNvPr id="5124" name="Picture 4"/>
          <p:cNvPicPr>
            <a:picLocks noChangeAspect="1" noChangeArrowheads="1"/>
          </p:cNvPicPr>
          <p:nvPr/>
        </p:nvPicPr>
        <p:blipFill>
          <a:blip r:embed="rId2" cstate="print"/>
          <a:srcRect/>
          <a:stretch>
            <a:fillRect/>
          </a:stretch>
        </p:blipFill>
        <p:spPr bwMode="auto">
          <a:xfrm>
            <a:off x="609600" y="1524000"/>
            <a:ext cx="3886200" cy="426720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124"/>
                                        </p:tgtEl>
                                      </p:cBhvr>
                                    </p:animEffect>
                                    <p:animScale>
                                      <p:cBhvr>
                                        <p:cTn id="7" dur="250" autoRev="1" fill="hold"/>
                                        <p:tgtEl>
                                          <p:spTgt spid="512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123">
                                            <p:bg/>
                                          </p:spTgt>
                                        </p:tgtEl>
                                        <p:attrNameLst>
                                          <p:attrName>style.visibility</p:attrName>
                                        </p:attrNameLst>
                                      </p:cBhvr>
                                      <p:to>
                                        <p:strVal val="visible"/>
                                      </p:to>
                                    </p:set>
                                    <p:animEffect transition="in" filter="box(in)">
                                      <p:cBhvr>
                                        <p:cTn id="12" dur="500"/>
                                        <p:tgtEl>
                                          <p:spTgt spid="5123">
                                            <p:bg/>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iterate type="wd">
                                    <p:tmPct val="10000"/>
                                  </p:iterate>
                                  <p:childTnLst>
                                    <p:set>
                                      <p:cBhvr>
                                        <p:cTn id="16" dur="1" fill="hold">
                                          <p:stCondLst>
                                            <p:cond delay="0"/>
                                          </p:stCondLst>
                                        </p:cTn>
                                        <p:tgtEl>
                                          <p:spTgt spid="5123">
                                            <p:txEl>
                                              <p:pRg st="0" end="0"/>
                                            </p:txEl>
                                          </p:spTgt>
                                        </p:tgtEl>
                                        <p:attrNameLst>
                                          <p:attrName>style.visibility</p:attrName>
                                        </p:attrNameLst>
                                      </p:cBhvr>
                                      <p:to>
                                        <p:strVal val="visible"/>
                                      </p:to>
                                    </p:set>
                                    <p:animEffect transition="in" filter="box(in)">
                                      <p:cBhvr>
                                        <p:cTn id="17" dur="500"/>
                                        <p:tgtEl>
                                          <p:spTgt spid="51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7" name="Picture 5"/>
          <p:cNvPicPr>
            <a:picLocks noChangeAspect="1" noChangeArrowheads="1"/>
          </p:cNvPicPr>
          <p:nvPr/>
        </p:nvPicPr>
        <p:blipFill>
          <a:blip r:embed="rId2" cstate="print"/>
          <a:srcRect/>
          <a:stretch>
            <a:fillRect/>
          </a:stretch>
        </p:blipFill>
        <p:spPr bwMode="auto">
          <a:xfrm>
            <a:off x="1828800" y="1447800"/>
            <a:ext cx="2655358" cy="3267075"/>
          </a:xfrm>
          <a:prstGeom prst="rect">
            <a:avLst/>
          </a:prstGeom>
          <a:noFill/>
          <a:ln w="9525">
            <a:noFill/>
            <a:miter lim="800000"/>
            <a:headEnd/>
            <a:tailEnd/>
          </a:ln>
          <a:effectLst/>
        </p:spPr>
      </p:pic>
      <p:sp>
        <p:nvSpPr>
          <p:cNvPr id="13318" name="Rectangle 6"/>
          <p:cNvSpPr>
            <a:spLocks noChangeArrowheads="1"/>
          </p:cNvSpPr>
          <p:nvPr/>
        </p:nvSpPr>
        <p:spPr bwMode="auto">
          <a:xfrm>
            <a:off x="4572000" y="1676400"/>
            <a:ext cx="5105400" cy="4038600"/>
          </a:xfrm>
          <a:prstGeom prst="rect">
            <a:avLst/>
          </a:prstGeom>
          <a:noFill/>
          <a:ln w="260350">
            <a:solidFill>
              <a:srgbClr val="003300"/>
            </a:solidFill>
            <a:miter lim="800000"/>
            <a:headEnd/>
            <a:tailEnd/>
          </a:ln>
          <a:effectLst/>
        </p:spPr>
        <p:txBody>
          <a:bodyPr/>
          <a:lstStyle/>
          <a:p>
            <a:pPr marL="342900" indent="-342900">
              <a:spcBef>
                <a:spcPct val="20000"/>
              </a:spcBef>
            </a:pPr>
            <a:endParaRPr lang="ar-SA" sz="2000" b="1" dirty="0" smtClean="0">
              <a:cs typeface="Traditional Arabic" pitchFamily="2" charset="-78"/>
            </a:endParaRPr>
          </a:p>
          <a:p>
            <a:pPr marL="342900" indent="-342900">
              <a:spcBef>
                <a:spcPct val="20000"/>
              </a:spcBef>
            </a:pPr>
            <a:r>
              <a:rPr lang="ar-SA" sz="2000" b="1" dirty="0" smtClean="0">
                <a:cs typeface="Traditional Arabic" pitchFamily="2" charset="-78"/>
              </a:rPr>
              <a:t>   لم يتيسر لمحمد عبد الباقي الاشتغال </a:t>
            </a:r>
            <a:r>
              <a:rPr lang="ar-SA" sz="2000" b="1" dirty="0" err="1">
                <a:cs typeface="Traditional Arabic" pitchFamily="2" charset="-78"/>
              </a:rPr>
              <a:t>بهما</a:t>
            </a:r>
            <a:r>
              <a:rPr lang="ar-SA" sz="2000" b="1" dirty="0">
                <a:cs typeface="Traditional Arabic" pitchFamily="2" charset="-78"/>
              </a:rPr>
              <a:t> لكن عليك </a:t>
            </a:r>
            <a:r>
              <a:rPr lang="ar-SA" sz="2000" b="1" dirty="0" smtClean="0">
                <a:cs typeface="Traditional Arabic" pitchFamily="2" charset="-78"/>
              </a:rPr>
              <a:t>بالنسبة:</a:t>
            </a:r>
            <a:endParaRPr lang="ar-SA" sz="2000" b="1" dirty="0">
              <a:cs typeface="Traditional Arabic" pitchFamily="2" charset="-78"/>
            </a:endParaRPr>
          </a:p>
          <a:p>
            <a:pPr marL="342900" indent="-342900">
              <a:spcBef>
                <a:spcPct val="20000"/>
              </a:spcBef>
            </a:pPr>
            <a:r>
              <a:rPr lang="ar-SA" sz="2000" b="1" dirty="0">
                <a:cs typeface="Traditional Arabic" pitchFamily="2" charset="-78"/>
              </a:rPr>
              <a:t> </a:t>
            </a:r>
            <a:r>
              <a:rPr lang="ar-SA" sz="2000" b="1" dirty="0">
                <a:solidFill>
                  <a:srgbClr val="FF0000"/>
                </a:solidFill>
                <a:cs typeface="Traditional Arabic" pitchFamily="2" charset="-78"/>
              </a:rPr>
              <a:t>لسنن النسائي </a:t>
            </a:r>
            <a:r>
              <a:rPr lang="ar-SA" sz="2000" b="1" dirty="0">
                <a:cs typeface="Traditional Arabic" pitchFamily="2" charset="-78"/>
              </a:rPr>
              <a:t>بالطبعة التي طبعها مصطفى </a:t>
            </a:r>
            <a:r>
              <a:rPr lang="ar-SA" sz="2000" b="1" dirty="0" err="1">
                <a:cs typeface="Traditional Arabic" pitchFamily="2" charset="-78"/>
              </a:rPr>
              <a:t>البابي</a:t>
            </a:r>
            <a:r>
              <a:rPr lang="ar-SA" sz="2000" b="1" dirty="0">
                <a:cs typeface="Traditional Arabic" pitchFamily="2" charset="-78"/>
              </a:rPr>
              <a:t> الحلبي – الطبعة الأولى </a:t>
            </a:r>
            <a:r>
              <a:rPr lang="ar-SA" sz="2000" b="1" dirty="0" smtClean="0">
                <a:cs typeface="Traditional Arabic" pitchFamily="2" charset="-78"/>
              </a:rPr>
              <a:t>1383هـ- </a:t>
            </a:r>
            <a:r>
              <a:rPr lang="ar-SA" sz="2000" b="1" dirty="0">
                <a:cs typeface="Traditional Arabic" pitchFamily="2" charset="-78"/>
              </a:rPr>
              <a:t>بمصر فإنها مقاربة وإن لم يكن فيها ترقيم للكتب أوالأبواب ، </a:t>
            </a:r>
            <a:r>
              <a:rPr lang="ar-SA" sz="2000" b="1" dirty="0" smtClean="0">
                <a:cs typeface="Traditional Arabic" pitchFamily="2" charset="-78"/>
              </a:rPr>
              <a:t>وهي </a:t>
            </a:r>
            <a:r>
              <a:rPr lang="ar-SA" sz="2000" b="1" dirty="0">
                <a:cs typeface="Traditional Arabic" pitchFamily="2" charset="-78"/>
              </a:rPr>
              <a:t>مطبوعة في ثمانية أجزاء صغيرة ، وطبع مع المتن </a:t>
            </a:r>
          </a:p>
          <a:p>
            <a:pPr marL="342900" indent="-342900">
              <a:spcBef>
                <a:spcPct val="20000"/>
              </a:spcBef>
            </a:pPr>
            <a:r>
              <a:rPr lang="ar-SA" sz="2000" b="1" dirty="0" smtClean="0">
                <a:cs typeface="Traditional Arabic" pitchFamily="2" charset="-78"/>
              </a:rPr>
              <a:t> (زهر </a:t>
            </a:r>
            <a:r>
              <a:rPr lang="ar-SA" sz="2000" b="1" dirty="0">
                <a:cs typeface="Traditional Arabic" pitchFamily="2" charset="-78"/>
              </a:rPr>
              <a:t>الربي على </a:t>
            </a:r>
            <a:r>
              <a:rPr lang="ar-SA" sz="2000" b="1" dirty="0" smtClean="0">
                <a:cs typeface="Traditional Arabic" pitchFamily="2" charset="-78"/>
              </a:rPr>
              <a:t>المجتبى) للسيوطي، مع </a:t>
            </a:r>
            <a:r>
              <a:rPr lang="ar-SA" sz="2000" b="1" dirty="0">
                <a:cs typeface="Traditional Arabic" pitchFamily="2" charset="-78"/>
              </a:rPr>
              <a:t>تعليقات مقتبسة من حاشية </a:t>
            </a:r>
            <a:r>
              <a:rPr lang="ar-SA" sz="2000" b="1" dirty="0" err="1">
                <a:cs typeface="Traditional Arabic" pitchFamily="2" charset="-78"/>
              </a:rPr>
              <a:t>السندي</a:t>
            </a:r>
            <a:r>
              <a:rPr lang="ar-SA" sz="2000" b="1" dirty="0">
                <a:cs typeface="Traditional Arabic" pitchFamily="2" charset="-78"/>
              </a:rPr>
              <a:t> </a:t>
            </a:r>
            <a:r>
              <a:rPr lang="ar-SA" sz="2000" b="1" dirty="0" smtClean="0">
                <a:cs typeface="Traditional Arabic" pitchFamily="2" charset="-78"/>
              </a:rPr>
              <a:t>.</a:t>
            </a:r>
          </a:p>
          <a:p>
            <a:pPr marL="342900" indent="-342900">
              <a:spcBef>
                <a:spcPct val="20000"/>
              </a:spcBef>
            </a:pPr>
            <a:r>
              <a:rPr lang="ar-SA" sz="2000" b="1" dirty="0" smtClean="0">
                <a:cs typeface="Traditional Arabic" pitchFamily="2" charset="-78"/>
              </a:rPr>
              <a:t>   أو عليك بالطبعة التي حققها عبد الفتاح أبو غدّة، فهي كاملة الترقيم.</a:t>
            </a:r>
            <a:endParaRPr lang="ar-SA" sz="2000" b="1" dirty="0">
              <a:cs typeface="Traditional Arabic" pitchFamily="2" charset="-78"/>
            </a:endParaRPr>
          </a:p>
          <a:p>
            <a:pPr marL="342900" indent="-342900">
              <a:spcBef>
                <a:spcPct val="20000"/>
              </a:spcBef>
            </a:pPr>
            <a:r>
              <a:rPr lang="ar-SA" sz="2000" b="1" dirty="0" smtClean="0">
                <a:cs typeface="Traditional Arabic" pitchFamily="2" charset="-78"/>
              </a:rPr>
              <a:t> وأما </a:t>
            </a:r>
            <a:r>
              <a:rPr lang="ar-SA" sz="2000" b="1" dirty="0">
                <a:solidFill>
                  <a:srgbClr val="FF0000"/>
                </a:solidFill>
                <a:cs typeface="Traditional Arabic" pitchFamily="2" charset="-78"/>
              </a:rPr>
              <a:t>سنن أبي داود </a:t>
            </a:r>
            <a:r>
              <a:rPr lang="ar-SA" sz="2000" b="1" dirty="0">
                <a:cs typeface="Traditional Arabic" pitchFamily="2" charset="-78"/>
              </a:rPr>
              <a:t>فعليك بالطبعة التي حققها الشيخ محيي الدين عبد الحميد </a:t>
            </a:r>
            <a:r>
              <a:rPr lang="ar-SA" sz="2000" b="1" dirty="0" smtClean="0">
                <a:cs typeface="Traditional Arabic" pitchFamily="2" charset="-78"/>
              </a:rPr>
              <a:t>المطبوعة </a:t>
            </a:r>
            <a:r>
              <a:rPr lang="ar-SA" sz="2000" b="1" dirty="0">
                <a:cs typeface="Traditional Arabic" pitchFamily="2" charset="-78"/>
              </a:rPr>
              <a:t>بمصر ، </a:t>
            </a:r>
            <a:r>
              <a:rPr lang="ar-SA" sz="2000" b="1" dirty="0" smtClean="0">
                <a:cs typeface="Traditional Arabic" pitchFamily="2" charset="-78"/>
              </a:rPr>
              <a:t>أو الطبعة التي حققها عزت الدعاس. </a:t>
            </a:r>
            <a:endParaRPr lang="en-US" sz="2000" b="1" dirty="0">
              <a:cs typeface="Traditional Arabic" pitchFamily="2" charset="-78"/>
            </a:endParaRPr>
          </a:p>
        </p:txBody>
      </p:sp>
      <p:pic>
        <p:nvPicPr>
          <p:cNvPr id="13319" name="Picture 7"/>
          <p:cNvPicPr>
            <a:picLocks noChangeAspect="1" noChangeArrowheads="1"/>
          </p:cNvPicPr>
          <p:nvPr/>
        </p:nvPicPr>
        <p:blipFill>
          <a:blip r:embed="rId3" cstate="print"/>
          <a:srcRect/>
          <a:stretch>
            <a:fillRect/>
          </a:stretch>
        </p:blipFill>
        <p:spPr bwMode="auto">
          <a:xfrm>
            <a:off x="152400" y="2819400"/>
            <a:ext cx="2638160" cy="2971800"/>
          </a:xfrm>
          <a:prstGeom prst="rect">
            <a:avLst/>
          </a:prstGeom>
          <a:noFill/>
          <a:ln w="9525">
            <a:noFill/>
            <a:miter lim="800000"/>
            <a:headEnd/>
            <a:tailEnd/>
          </a:ln>
          <a:effectLst/>
        </p:spPr>
      </p:pic>
      <p:sp>
        <p:nvSpPr>
          <p:cNvPr id="5" name="عنوان 4"/>
          <p:cNvSpPr>
            <a:spLocks noGrp="1"/>
          </p:cNvSpPr>
          <p:nvPr>
            <p:ph type="title"/>
          </p:nvPr>
        </p:nvSpPr>
        <p:spPr/>
        <p:txBody>
          <a:bodyPr/>
          <a:lstStyle/>
          <a:p>
            <a:r>
              <a:rPr lang="ar-SA" b="1" dirty="0" smtClean="0">
                <a:solidFill>
                  <a:srgbClr val="FF0000"/>
                </a:solidFill>
              </a:rPr>
              <a:t>تابــــــــــــع</a:t>
            </a:r>
            <a:endParaRPr lang="en-US"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317"/>
                                        </p:tgtEl>
                                        <p:attrNameLst>
                                          <p:attrName>style.visibility</p:attrName>
                                        </p:attrNameLst>
                                      </p:cBhvr>
                                      <p:to>
                                        <p:strVal val="visible"/>
                                      </p:to>
                                    </p:set>
                                    <p:animEffect transition="in" filter="checkerboard(across)">
                                      <p:cBhvr>
                                        <p:cTn id="7" dur="500"/>
                                        <p:tgtEl>
                                          <p:spTgt spid="133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3319"/>
                                        </p:tgtEl>
                                        <p:attrNameLst>
                                          <p:attrName>style.visibility</p:attrName>
                                        </p:attrNameLst>
                                      </p:cBhvr>
                                      <p:to>
                                        <p:strVal val="visible"/>
                                      </p:to>
                                    </p:set>
                                    <p:animEffect transition="in" filter="randombar(horizontal)">
                                      <p:cBhvr>
                                        <p:cTn id="12" dur="500"/>
                                        <p:tgtEl>
                                          <p:spTgt spid="13319"/>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13317"/>
                                        </p:tgtEl>
                                      </p:cBhvr>
                                    </p:animEffect>
                                    <p:animScale>
                                      <p:cBhvr>
                                        <p:cTn id="17" dur="250" autoRev="1" fill="hold"/>
                                        <p:tgtEl>
                                          <p:spTgt spid="13317"/>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13319"/>
                                        </p:tgtEl>
                                      </p:cBhvr>
                                    </p:animEffect>
                                    <p:animScale>
                                      <p:cBhvr>
                                        <p:cTn id="22" dur="250" autoRev="1" fill="hold"/>
                                        <p:tgtEl>
                                          <p:spTgt spid="13319"/>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iterate type="wd">
                                    <p:tmPct val="10000"/>
                                  </p:iterate>
                                  <p:childTnLst>
                                    <p:set>
                                      <p:cBhvr>
                                        <p:cTn id="26" dur="1" fill="hold">
                                          <p:stCondLst>
                                            <p:cond delay="0"/>
                                          </p:stCondLst>
                                        </p:cTn>
                                        <p:tgtEl>
                                          <p:spTgt spid="13318"/>
                                        </p:tgtEl>
                                        <p:attrNameLst>
                                          <p:attrName>style.visibility</p:attrName>
                                        </p:attrNameLst>
                                      </p:cBhvr>
                                      <p:to>
                                        <p:strVal val="visible"/>
                                      </p:to>
                                    </p:set>
                                    <p:animEffect transition="in" filter="box(in)">
                                      <p:cBhvr>
                                        <p:cTn id="27" dur="5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a:xfrm>
            <a:off x="495300" y="274638"/>
            <a:ext cx="8915400" cy="1020762"/>
          </a:xfrm>
        </p:spPr>
        <p:txBody>
          <a:bodyPr/>
          <a:lstStyle/>
          <a:p>
            <a:r>
              <a:rPr lang="ar-SA" b="1" dirty="0" smtClean="0">
                <a:solidFill>
                  <a:srgbClr val="FF0000"/>
                </a:solidFill>
              </a:rPr>
              <a:t>تابـــــــــــع</a:t>
            </a:r>
            <a:endParaRPr lang="en-US" dirty="0"/>
          </a:p>
        </p:txBody>
      </p:sp>
      <p:sp>
        <p:nvSpPr>
          <p:cNvPr id="10242" name="Rectangle 2"/>
          <p:cNvSpPr>
            <a:spLocks noGrp="1" noChangeArrowheads="1"/>
          </p:cNvSpPr>
          <p:nvPr>
            <p:ph type="body" idx="4294967295"/>
          </p:nvPr>
        </p:nvSpPr>
        <p:spPr>
          <a:xfrm>
            <a:off x="3124200" y="1752600"/>
            <a:ext cx="4114800" cy="1905000"/>
          </a:xfrm>
          <a:noFill/>
          <a:ln w="260350">
            <a:solidFill>
              <a:srgbClr val="808080"/>
            </a:solidFill>
          </a:ln>
        </p:spPr>
        <p:txBody>
          <a:bodyPr/>
          <a:lstStyle/>
          <a:p>
            <a:pPr>
              <a:lnSpc>
                <a:spcPct val="90000"/>
              </a:lnSpc>
              <a:buFontTx/>
              <a:buNone/>
            </a:pPr>
            <a:endParaRPr lang="ar-SA" sz="2400" b="1" dirty="0" smtClean="0">
              <a:cs typeface="Traditional Arabic" pitchFamily="2" charset="-78"/>
            </a:endParaRPr>
          </a:p>
          <a:p>
            <a:pPr>
              <a:lnSpc>
                <a:spcPct val="90000"/>
              </a:lnSpc>
              <a:buFontTx/>
              <a:buNone/>
            </a:pPr>
            <a:r>
              <a:rPr lang="ar-SA" sz="2400" b="1" dirty="0" smtClean="0">
                <a:cs typeface="Traditional Arabic" pitchFamily="2" charset="-78"/>
              </a:rPr>
              <a:t> (الموطأ) رقم </a:t>
            </a:r>
            <a:r>
              <a:rPr lang="ar-SA" sz="2400" b="1" dirty="0">
                <a:cs typeface="Traditional Arabic" pitchFamily="2" charset="-78"/>
              </a:rPr>
              <a:t>كتبه وأحاديثه ،وخرج أحاديثه </a:t>
            </a:r>
            <a:r>
              <a:rPr lang="ar-SA" sz="2400" b="1" dirty="0" smtClean="0">
                <a:cs typeface="Traditional Arabic" pitchFamily="2" charset="-78"/>
              </a:rPr>
              <a:t>وتكلم   على </a:t>
            </a:r>
            <a:r>
              <a:rPr lang="ar-SA" sz="2400" b="1" dirty="0">
                <a:cs typeface="Traditional Arabic" pitchFamily="2" charset="-78"/>
              </a:rPr>
              <a:t>بعضها </a:t>
            </a:r>
            <a:r>
              <a:rPr lang="ar-SA" sz="2400" b="1" dirty="0" smtClean="0">
                <a:cs typeface="Traditional Arabic" pitchFamily="2" charset="-78"/>
              </a:rPr>
              <a:t>وشرح  غريب     ألفاظه، وألحق  به </a:t>
            </a:r>
            <a:r>
              <a:rPr lang="ar-SA" sz="2400" b="1" dirty="0">
                <a:cs typeface="Traditional Arabic" pitchFamily="2" charset="-78"/>
              </a:rPr>
              <a:t>فهارس </a:t>
            </a:r>
            <a:r>
              <a:rPr lang="ar-SA" sz="2400" b="1" dirty="0" smtClean="0">
                <a:cs typeface="Traditional Arabic" pitchFamily="2" charset="-78"/>
              </a:rPr>
              <a:t>مفيدة  </a:t>
            </a:r>
            <a:endParaRPr lang="en-US" sz="2400" b="1" dirty="0">
              <a:cs typeface="Traditional Arabic" pitchFamily="2" charset="-78"/>
            </a:endParaRPr>
          </a:p>
        </p:txBody>
      </p:sp>
      <p:pic>
        <p:nvPicPr>
          <p:cNvPr id="10244" name="Picture 4"/>
          <p:cNvPicPr>
            <a:picLocks noChangeAspect="1" noChangeArrowheads="1"/>
          </p:cNvPicPr>
          <p:nvPr/>
        </p:nvPicPr>
        <p:blipFill>
          <a:blip r:embed="rId2" cstate="print"/>
          <a:srcRect/>
          <a:stretch>
            <a:fillRect/>
          </a:stretch>
        </p:blipFill>
        <p:spPr bwMode="auto">
          <a:xfrm>
            <a:off x="7467600" y="1371600"/>
            <a:ext cx="1904999" cy="2783493"/>
          </a:xfrm>
          <a:prstGeom prst="rect">
            <a:avLst/>
          </a:prstGeom>
          <a:noFill/>
          <a:ln w="9525">
            <a:noFill/>
            <a:miter lim="800000"/>
            <a:headEnd/>
            <a:tailEnd/>
          </a:ln>
          <a:effectLst/>
        </p:spPr>
      </p:pic>
      <p:sp>
        <p:nvSpPr>
          <p:cNvPr id="10245" name="Rectangle 5"/>
          <p:cNvSpPr>
            <a:spLocks noChangeArrowheads="1"/>
          </p:cNvSpPr>
          <p:nvPr/>
        </p:nvSpPr>
        <p:spPr bwMode="auto">
          <a:xfrm>
            <a:off x="3124200" y="4267201"/>
            <a:ext cx="6400800" cy="1447799"/>
          </a:xfrm>
          <a:prstGeom prst="rect">
            <a:avLst/>
          </a:prstGeom>
          <a:noFill/>
          <a:ln w="260350">
            <a:solidFill>
              <a:srgbClr val="CC6600"/>
            </a:solidFill>
            <a:miter lim="800000"/>
            <a:headEnd/>
            <a:tailEnd/>
          </a:ln>
          <a:effectLst/>
        </p:spPr>
        <p:txBody>
          <a:bodyPr/>
          <a:lstStyle/>
          <a:p>
            <a:pPr marL="342900" indent="-342900">
              <a:lnSpc>
                <a:spcPct val="80000"/>
              </a:lnSpc>
              <a:spcBef>
                <a:spcPct val="20000"/>
              </a:spcBef>
            </a:pPr>
            <a:endParaRPr lang="ar-SA" sz="2000" b="1" dirty="0" smtClean="0">
              <a:solidFill>
                <a:srgbClr val="000066"/>
              </a:solidFill>
              <a:cs typeface="Traditional Arabic" pitchFamily="2" charset="-78"/>
            </a:endParaRPr>
          </a:p>
          <a:p>
            <a:pPr marL="342900" indent="-342900">
              <a:lnSpc>
                <a:spcPct val="80000"/>
              </a:lnSpc>
              <a:spcBef>
                <a:spcPct val="20000"/>
              </a:spcBef>
            </a:pPr>
            <a:r>
              <a:rPr lang="ar-SA" sz="2000" b="1" dirty="0" smtClean="0">
                <a:solidFill>
                  <a:srgbClr val="000066"/>
                </a:solidFill>
                <a:cs typeface="Traditional Arabic" pitchFamily="2" charset="-78"/>
              </a:rPr>
              <a:t> قام </a:t>
            </a:r>
            <a:r>
              <a:rPr lang="ar-SA" sz="2000" b="1" dirty="0">
                <a:solidFill>
                  <a:srgbClr val="000066"/>
                </a:solidFill>
                <a:cs typeface="Traditional Arabic" pitchFamily="2" charset="-78"/>
              </a:rPr>
              <a:t>بإخراج الجزء الثالث منه ، وقد صدر الكتاب في خمسة أجزاء حقق الأول والثاني الشيخ أحمد </a:t>
            </a:r>
            <a:r>
              <a:rPr lang="ar-SA" sz="2000" b="1" dirty="0" smtClean="0">
                <a:solidFill>
                  <a:srgbClr val="000066"/>
                </a:solidFill>
                <a:cs typeface="Traditional Arabic" pitchFamily="2" charset="-78"/>
              </a:rPr>
              <a:t>شاكر </a:t>
            </a:r>
            <a:r>
              <a:rPr lang="ar-SA" sz="2000" b="1" dirty="0">
                <a:solidFill>
                  <a:srgbClr val="000066"/>
                </a:solidFill>
                <a:cs typeface="Traditional Arabic" pitchFamily="2" charset="-78"/>
              </a:rPr>
              <a:t>رحمه الله ، وحقق هو الثالث فقط ، وحقق الباقي وهما الرابع والخامس الشيخ إبراهيم عطوة عوض ، وهذه الطبعة بجميع أجزائها توافق مايشير إليه المعجم </a:t>
            </a:r>
            <a:r>
              <a:rPr lang="ar-SA" sz="2000" b="1" dirty="0" smtClean="0">
                <a:solidFill>
                  <a:srgbClr val="000066"/>
                </a:solidFill>
                <a:cs typeface="Traditional Arabic" pitchFamily="2" charset="-78"/>
              </a:rPr>
              <a:t>المفهرس لألفاظ الحديث</a:t>
            </a:r>
            <a:r>
              <a:rPr lang="ar-SA" sz="2000" b="1" dirty="0" smtClean="0">
                <a:solidFill>
                  <a:schemeClr val="accent2"/>
                </a:solidFill>
                <a:cs typeface="Traditional Arabic" pitchFamily="2" charset="-78"/>
              </a:rPr>
              <a:t>.</a:t>
            </a:r>
            <a:endParaRPr lang="en-US" sz="2000" b="1" dirty="0">
              <a:solidFill>
                <a:schemeClr val="accent2"/>
              </a:solidFill>
              <a:cs typeface="Traditional Arabic" pitchFamily="2" charset="-78"/>
            </a:endParaRPr>
          </a:p>
        </p:txBody>
      </p:sp>
      <p:pic>
        <p:nvPicPr>
          <p:cNvPr id="10246" name="Picture 6"/>
          <p:cNvPicPr>
            <a:picLocks noChangeAspect="1" noChangeArrowheads="1"/>
          </p:cNvPicPr>
          <p:nvPr/>
        </p:nvPicPr>
        <p:blipFill>
          <a:blip r:embed="rId3" cstate="print"/>
          <a:srcRect/>
          <a:stretch>
            <a:fillRect/>
          </a:stretch>
        </p:blipFill>
        <p:spPr bwMode="auto">
          <a:xfrm>
            <a:off x="152400" y="2362200"/>
            <a:ext cx="2729310" cy="342900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randombar(horizontal)">
                                      <p:cBhvr>
                                        <p:cTn id="7" dur="500"/>
                                        <p:tgtEl>
                                          <p:spTgt spid="1024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10244"/>
                                        </p:tgtEl>
                                      </p:cBhvr>
                                    </p:animEffect>
                                    <p:animScale>
                                      <p:cBhvr>
                                        <p:cTn id="12" dur="250" autoRev="1" fill="hold"/>
                                        <p:tgtEl>
                                          <p:spTgt spid="10244"/>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242">
                                            <p:bg/>
                                          </p:spTgt>
                                        </p:tgtEl>
                                        <p:attrNameLst>
                                          <p:attrName>style.visibility</p:attrName>
                                        </p:attrNameLst>
                                      </p:cBhvr>
                                      <p:to>
                                        <p:strVal val="visible"/>
                                      </p:to>
                                    </p:set>
                                    <p:animEffect transition="in" filter="box(in)">
                                      <p:cBhvr>
                                        <p:cTn id="17" dur="500"/>
                                        <p:tgtEl>
                                          <p:spTgt spid="10242">
                                            <p:bg/>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iterate type="wd">
                                    <p:tmPct val="10000"/>
                                  </p:iterate>
                                  <p:childTnLst>
                                    <p:set>
                                      <p:cBhvr>
                                        <p:cTn id="21" dur="1" fill="hold">
                                          <p:stCondLst>
                                            <p:cond delay="0"/>
                                          </p:stCondLst>
                                        </p:cTn>
                                        <p:tgtEl>
                                          <p:spTgt spid="10242">
                                            <p:txEl>
                                              <p:pRg st="1" end="1"/>
                                            </p:txEl>
                                          </p:spTgt>
                                        </p:tgtEl>
                                        <p:attrNameLst>
                                          <p:attrName>style.visibility</p:attrName>
                                        </p:attrNameLst>
                                      </p:cBhvr>
                                      <p:to>
                                        <p:strVal val="visible"/>
                                      </p:to>
                                    </p:set>
                                    <p:animEffect transition="in" filter="box(in)">
                                      <p:cBhvr>
                                        <p:cTn id="22" dur="500"/>
                                        <p:tgtEl>
                                          <p:spTgt spid="1024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246"/>
                                        </p:tgtEl>
                                        <p:attrNameLst>
                                          <p:attrName>style.visibility</p:attrName>
                                        </p:attrNameLst>
                                      </p:cBhvr>
                                      <p:to>
                                        <p:strVal val="visible"/>
                                      </p:to>
                                    </p:set>
                                    <p:animEffect transition="in" filter="randombar(horizontal)">
                                      <p:cBhvr>
                                        <p:cTn id="27" dur="500"/>
                                        <p:tgtEl>
                                          <p:spTgt spid="10246"/>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10246"/>
                                        </p:tgtEl>
                                      </p:cBhvr>
                                    </p:animEffect>
                                    <p:animScale>
                                      <p:cBhvr>
                                        <p:cTn id="32" dur="250" autoRev="1" fill="hold"/>
                                        <p:tgtEl>
                                          <p:spTgt spid="10246"/>
                                        </p:tgtEl>
                                      </p:cBhvr>
                                      <p:by x="105000" y="105000"/>
                                    </p:animScale>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iterate type="wd">
                                    <p:tmPct val="10000"/>
                                  </p:iterate>
                                  <p:childTnLst>
                                    <p:set>
                                      <p:cBhvr>
                                        <p:cTn id="36" dur="1" fill="hold">
                                          <p:stCondLst>
                                            <p:cond delay="0"/>
                                          </p:stCondLst>
                                        </p:cTn>
                                        <p:tgtEl>
                                          <p:spTgt spid="10245"/>
                                        </p:tgtEl>
                                        <p:attrNameLst>
                                          <p:attrName>style.visibility</p:attrName>
                                        </p:attrNameLst>
                                      </p:cBhvr>
                                      <p:to>
                                        <p:strVal val="visible"/>
                                      </p:to>
                                    </p:set>
                                    <p:animEffect transition="in" filter="box(in)">
                                      <p:cBhvr>
                                        <p:cTn id="37" dur="5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animBg="1"/>
      <p:bldP spid="1024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p:txBody>
          <a:bodyPr/>
          <a:lstStyle/>
          <a:p>
            <a:r>
              <a:rPr lang="ar-SA" b="1" dirty="0" smtClean="0">
                <a:solidFill>
                  <a:srgbClr val="FF0000"/>
                </a:solidFill>
              </a:rPr>
              <a:t>تابــــــــــــع</a:t>
            </a:r>
            <a:endParaRPr lang="en-US" dirty="0"/>
          </a:p>
        </p:txBody>
      </p:sp>
      <p:sp>
        <p:nvSpPr>
          <p:cNvPr id="7170" name="Rectangle 2"/>
          <p:cNvSpPr>
            <a:spLocks noGrp="1" noChangeArrowheads="1"/>
          </p:cNvSpPr>
          <p:nvPr>
            <p:ph type="body" idx="4294967295"/>
          </p:nvPr>
        </p:nvSpPr>
        <p:spPr>
          <a:xfrm>
            <a:off x="3200400" y="1752600"/>
            <a:ext cx="3810000" cy="1752600"/>
          </a:xfrm>
          <a:noFill/>
          <a:ln w="260350">
            <a:solidFill>
              <a:srgbClr val="000080"/>
            </a:solidFill>
          </a:ln>
        </p:spPr>
        <p:txBody>
          <a:bodyPr/>
          <a:lstStyle/>
          <a:p>
            <a:pPr>
              <a:lnSpc>
                <a:spcPct val="90000"/>
              </a:lnSpc>
              <a:buFontTx/>
              <a:buNone/>
            </a:pPr>
            <a:endParaRPr lang="ar-SA" sz="2800" b="1" dirty="0" smtClean="0">
              <a:solidFill>
                <a:srgbClr val="000066"/>
              </a:solidFill>
              <a:cs typeface="Traditional Arabic" pitchFamily="2" charset="-78"/>
            </a:endParaRPr>
          </a:p>
          <a:p>
            <a:pPr>
              <a:lnSpc>
                <a:spcPct val="90000"/>
              </a:lnSpc>
              <a:buFontTx/>
              <a:buNone/>
            </a:pPr>
            <a:r>
              <a:rPr lang="ar-SA" sz="2000" b="1" dirty="0" smtClean="0">
                <a:solidFill>
                  <a:srgbClr val="000066"/>
                </a:solidFill>
                <a:cs typeface="Traditional Arabic" pitchFamily="2" charset="-78"/>
              </a:rPr>
              <a:t> </a:t>
            </a:r>
            <a:r>
              <a:rPr lang="ar-SA" sz="1800" b="1" dirty="0" smtClean="0">
                <a:solidFill>
                  <a:srgbClr val="000066"/>
                </a:solidFill>
                <a:cs typeface="Traditional Arabic" pitchFamily="2" charset="-78"/>
              </a:rPr>
              <a:t>فقد </a:t>
            </a:r>
            <a:r>
              <a:rPr lang="ar-SA" sz="1800" b="1" dirty="0">
                <a:solidFill>
                  <a:srgbClr val="000066"/>
                </a:solidFill>
                <a:cs typeface="Traditional Arabic" pitchFamily="2" charset="-78"/>
              </a:rPr>
              <a:t>رقم كتبه وأبوابه وأحاديثه ، بما يطابق المعجم المفهرس ، وأخرجه في </a:t>
            </a:r>
            <a:r>
              <a:rPr lang="ar-SA" sz="1800" b="1" dirty="0" smtClean="0">
                <a:solidFill>
                  <a:srgbClr val="000066"/>
                </a:solidFill>
                <a:cs typeface="Traditional Arabic" pitchFamily="2" charset="-78"/>
              </a:rPr>
              <a:t>  حلة   قشيبة </a:t>
            </a:r>
            <a:r>
              <a:rPr lang="ar-SA" sz="1800" b="1" dirty="0">
                <a:solidFill>
                  <a:srgbClr val="000066"/>
                </a:solidFill>
                <a:cs typeface="Traditional Arabic" pitchFamily="2" charset="-78"/>
              </a:rPr>
              <a:t>وألحق به فهارس مفيدة </a:t>
            </a:r>
            <a:r>
              <a:rPr lang="ar-SA" sz="1800" b="1" dirty="0" smtClean="0">
                <a:solidFill>
                  <a:srgbClr val="000066"/>
                </a:solidFill>
                <a:cs typeface="Traditional Arabic" pitchFamily="2" charset="-78"/>
              </a:rPr>
              <a:t>  جدا </a:t>
            </a:r>
            <a:r>
              <a:rPr lang="ar-SA" sz="1800" b="1" dirty="0">
                <a:solidFill>
                  <a:srgbClr val="000066"/>
                </a:solidFill>
                <a:cs typeface="Traditional Arabic" pitchFamily="2" charset="-78"/>
              </a:rPr>
              <a:t>وتكلم على بعض أحاديثه وشرح </a:t>
            </a:r>
            <a:r>
              <a:rPr lang="ar-SA" sz="1800" b="1" dirty="0" smtClean="0">
                <a:solidFill>
                  <a:srgbClr val="000066"/>
                </a:solidFill>
                <a:cs typeface="Traditional Arabic" pitchFamily="2" charset="-78"/>
              </a:rPr>
              <a:t>الغريب </a:t>
            </a:r>
            <a:r>
              <a:rPr lang="ar-SA" sz="1800" b="1" dirty="0">
                <a:solidFill>
                  <a:srgbClr val="000066"/>
                </a:solidFill>
                <a:cs typeface="Traditional Arabic" pitchFamily="2" charset="-78"/>
              </a:rPr>
              <a:t>فيها . </a:t>
            </a:r>
            <a:r>
              <a:rPr lang="ar-SA" sz="1800" b="1" dirty="0" smtClean="0">
                <a:solidFill>
                  <a:srgbClr val="000066"/>
                </a:solidFill>
                <a:cs typeface="Traditional Arabic" pitchFamily="2" charset="-78"/>
              </a:rPr>
              <a:t> والكتاب </a:t>
            </a:r>
            <a:r>
              <a:rPr lang="ar-SA" sz="1800" b="1" dirty="0">
                <a:solidFill>
                  <a:srgbClr val="000066"/>
                </a:solidFill>
                <a:cs typeface="Traditional Arabic" pitchFamily="2" charset="-78"/>
              </a:rPr>
              <a:t>مطبوع في مجلدين .</a:t>
            </a:r>
            <a:endParaRPr lang="en-US" sz="1800" b="1" dirty="0">
              <a:solidFill>
                <a:srgbClr val="000066"/>
              </a:solidFill>
              <a:cs typeface="Traditional Arabic" pitchFamily="2" charset="-78"/>
            </a:endParaRPr>
          </a:p>
        </p:txBody>
      </p:sp>
      <p:pic>
        <p:nvPicPr>
          <p:cNvPr id="7172" name="Picture 4"/>
          <p:cNvPicPr>
            <a:picLocks noChangeAspect="1" noChangeArrowheads="1"/>
          </p:cNvPicPr>
          <p:nvPr/>
        </p:nvPicPr>
        <p:blipFill>
          <a:blip r:embed="rId2" cstate="print"/>
          <a:srcRect/>
          <a:stretch>
            <a:fillRect/>
          </a:stretch>
        </p:blipFill>
        <p:spPr bwMode="auto">
          <a:xfrm>
            <a:off x="7315200" y="1752600"/>
            <a:ext cx="2310970" cy="3886200"/>
          </a:xfrm>
          <a:prstGeom prst="rect">
            <a:avLst/>
          </a:prstGeom>
          <a:noFill/>
          <a:ln w="9525">
            <a:noFill/>
            <a:miter lim="800000"/>
            <a:headEnd/>
            <a:tailEnd/>
          </a:ln>
          <a:effectLst/>
        </p:spPr>
      </p:pic>
      <p:pic>
        <p:nvPicPr>
          <p:cNvPr id="7174" name="Picture 6"/>
          <p:cNvPicPr>
            <a:picLocks noChangeAspect="1" noChangeArrowheads="1"/>
          </p:cNvPicPr>
          <p:nvPr/>
        </p:nvPicPr>
        <p:blipFill>
          <a:blip r:embed="rId3" cstate="print"/>
          <a:srcRect/>
          <a:stretch>
            <a:fillRect/>
          </a:stretch>
        </p:blipFill>
        <p:spPr bwMode="auto">
          <a:xfrm>
            <a:off x="152400" y="1905000"/>
            <a:ext cx="2662238" cy="3810000"/>
          </a:xfrm>
          <a:prstGeom prst="rect">
            <a:avLst/>
          </a:prstGeom>
          <a:noFill/>
          <a:ln w="19050">
            <a:solidFill>
              <a:schemeClr val="tx1"/>
            </a:solidFill>
            <a:miter lim="800000"/>
            <a:headEnd/>
            <a:tailEnd/>
          </a:ln>
          <a:effectLst/>
        </p:spPr>
      </p:pic>
      <p:sp>
        <p:nvSpPr>
          <p:cNvPr id="7175" name="Rectangle 7"/>
          <p:cNvSpPr>
            <a:spLocks noChangeArrowheads="1"/>
          </p:cNvSpPr>
          <p:nvPr/>
        </p:nvSpPr>
        <p:spPr bwMode="auto">
          <a:xfrm>
            <a:off x="3200400" y="3886200"/>
            <a:ext cx="3657600" cy="2057400"/>
          </a:xfrm>
          <a:prstGeom prst="rect">
            <a:avLst/>
          </a:prstGeom>
          <a:noFill/>
          <a:ln w="260350">
            <a:pattFill prst="pct90">
              <a:fgClr>
                <a:schemeClr val="tx1"/>
              </a:fgClr>
              <a:bgClr>
                <a:srgbClr val="FFFFFF"/>
              </a:bgClr>
            </a:pattFill>
            <a:miter lim="800000"/>
            <a:headEnd/>
            <a:tailEnd/>
          </a:ln>
          <a:effectLst/>
        </p:spPr>
        <p:txBody>
          <a:bodyPr/>
          <a:lstStyle/>
          <a:p>
            <a:pPr marL="342900" indent="-342900">
              <a:lnSpc>
                <a:spcPct val="90000"/>
              </a:lnSpc>
              <a:spcBef>
                <a:spcPct val="20000"/>
              </a:spcBef>
            </a:pPr>
            <a:endParaRPr lang="ar-SA" sz="2400" b="1" dirty="0" smtClean="0">
              <a:cs typeface="Traditional Arabic" pitchFamily="2" charset="-78"/>
            </a:endParaRPr>
          </a:p>
          <a:p>
            <a:pPr marL="342900" indent="-342900">
              <a:lnSpc>
                <a:spcPct val="90000"/>
              </a:lnSpc>
              <a:spcBef>
                <a:spcPct val="20000"/>
              </a:spcBef>
            </a:pPr>
            <a:r>
              <a:rPr lang="ar-SA" sz="2400" b="1" smtClean="0">
                <a:cs typeface="Traditional Arabic" pitchFamily="2" charset="-78"/>
              </a:rPr>
              <a:t> </a:t>
            </a:r>
            <a:r>
              <a:rPr lang="ar-SA" sz="2000" b="1" smtClean="0">
                <a:solidFill>
                  <a:srgbClr val="FF0000"/>
                </a:solidFill>
                <a:cs typeface="Traditional Arabic" pitchFamily="2" charset="-78"/>
              </a:rPr>
              <a:t>(مسند </a:t>
            </a:r>
            <a:r>
              <a:rPr lang="ar-SA" sz="2000" b="1" dirty="0" err="1">
                <a:solidFill>
                  <a:srgbClr val="FF0000"/>
                </a:solidFill>
                <a:cs typeface="Traditional Arabic" pitchFamily="2" charset="-78"/>
              </a:rPr>
              <a:t>الدارمي</a:t>
            </a:r>
            <a:r>
              <a:rPr lang="ar-SA" sz="2000" b="1" dirty="0">
                <a:solidFill>
                  <a:srgbClr val="FF0000"/>
                </a:solidFill>
                <a:cs typeface="Traditional Arabic" pitchFamily="2" charset="-78"/>
              </a:rPr>
              <a:t>) </a:t>
            </a:r>
            <a:r>
              <a:rPr lang="ar-SA" sz="2000" b="1" dirty="0">
                <a:cs typeface="Traditional Arabic" pitchFamily="2" charset="-78"/>
              </a:rPr>
              <a:t>فقد قام بطبعه وتخريجه وترقيم كتبه وأبوابه وأحاديثه السيد عبد الله هاشم يماني المدني ، وطبعه لدى شركة الطباعة الفنية المتحدة بالقاهرة سنة </a:t>
            </a:r>
            <a:r>
              <a:rPr lang="ar-SA" sz="2000" b="1" dirty="0" smtClean="0">
                <a:cs typeface="Traditional Arabic" pitchFamily="2" charset="-78"/>
              </a:rPr>
              <a:t>1386-1966م.</a:t>
            </a:r>
            <a:endParaRPr lang="ar-SA" sz="2000" b="1" dirty="0">
              <a:cs typeface="Traditional Arabic"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blinds(horizontal)">
                                      <p:cBhvr>
                                        <p:cTn id="7" dur="500"/>
                                        <p:tgtEl>
                                          <p:spTgt spid="717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7172"/>
                                        </p:tgtEl>
                                      </p:cBhvr>
                                    </p:animEffect>
                                    <p:animScale>
                                      <p:cBhvr>
                                        <p:cTn id="12" dur="250" autoRev="1" fill="hold"/>
                                        <p:tgtEl>
                                          <p:spTgt spid="717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170">
                                            <p:bg/>
                                          </p:spTgt>
                                        </p:tgtEl>
                                        <p:attrNameLst>
                                          <p:attrName>style.visibility</p:attrName>
                                        </p:attrNameLst>
                                      </p:cBhvr>
                                      <p:to>
                                        <p:strVal val="visible"/>
                                      </p:to>
                                    </p:set>
                                    <p:animEffect transition="in" filter="box(in)">
                                      <p:cBhvr>
                                        <p:cTn id="17" dur="500"/>
                                        <p:tgtEl>
                                          <p:spTgt spid="7170">
                                            <p:bg/>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iterate type="wd">
                                    <p:tmPct val="10000"/>
                                  </p:iterate>
                                  <p:childTnLst>
                                    <p:set>
                                      <p:cBhvr>
                                        <p:cTn id="21" dur="1" fill="hold">
                                          <p:stCondLst>
                                            <p:cond delay="0"/>
                                          </p:stCondLst>
                                        </p:cTn>
                                        <p:tgtEl>
                                          <p:spTgt spid="7170">
                                            <p:txEl>
                                              <p:pRg st="1" end="1"/>
                                            </p:txEl>
                                          </p:spTgt>
                                        </p:tgtEl>
                                        <p:attrNameLst>
                                          <p:attrName>style.visibility</p:attrName>
                                        </p:attrNameLst>
                                      </p:cBhvr>
                                      <p:to>
                                        <p:strVal val="visible"/>
                                      </p:to>
                                    </p:set>
                                    <p:animEffect transition="in" filter="box(in)">
                                      <p:cBhvr>
                                        <p:cTn id="22" dur="500"/>
                                        <p:tgtEl>
                                          <p:spTgt spid="717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7174"/>
                                        </p:tgtEl>
                                        <p:attrNameLst>
                                          <p:attrName>style.visibility</p:attrName>
                                        </p:attrNameLst>
                                      </p:cBhvr>
                                      <p:to>
                                        <p:strVal val="visible"/>
                                      </p:to>
                                    </p:set>
                                    <p:animEffect transition="in" filter="checkerboard(across)">
                                      <p:cBhvr>
                                        <p:cTn id="27" dur="500"/>
                                        <p:tgtEl>
                                          <p:spTgt spid="7174"/>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7174"/>
                                        </p:tgtEl>
                                      </p:cBhvr>
                                    </p:animEffect>
                                    <p:animScale>
                                      <p:cBhvr>
                                        <p:cTn id="32" dur="250" autoRev="1" fill="hold"/>
                                        <p:tgtEl>
                                          <p:spTgt spid="7174"/>
                                        </p:tgtEl>
                                      </p:cBhvr>
                                      <p:by x="105000" y="105000"/>
                                    </p:animScale>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iterate type="wd">
                                    <p:tmPct val="10000"/>
                                  </p:iterate>
                                  <p:childTnLst>
                                    <p:set>
                                      <p:cBhvr>
                                        <p:cTn id="36" dur="1" fill="hold">
                                          <p:stCondLst>
                                            <p:cond delay="0"/>
                                          </p:stCondLst>
                                        </p:cTn>
                                        <p:tgtEl>
                                          <p:spTgt spid="7175"/>
                                        </p:tgtEl>
                                        <p:attrNameLst>
                                          <p:attrName>style.visibility</p:attrName>
                                        </p:attrNameLst>
                                      </p:cBhvr>
                                      <p:to>
                                        <p:strVal val="visible"/>
                                      </p:to>
                                    </p:set>
                                    <p:animEffect transition="in" filter="box(in)">
                                      <p:cBhvr>
                                        <p:cTn id="37"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build="p" animBg="1"/>
      <p:bldP spid="717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p:cNvPicPr>
            <a:picLocks noChangeAspect="1" noChangeArrowheads="1"/>
          </p:cNvPicPr>
          <p:nvPr/>
        </p:nvPicPr>
        <p:blipFill>
          <a:blip r:embed="rId2" cstate="print"/>
          <a:srcRect/>
          <a:stretch>
            <a:fillRect/>
          </a:stretch>
        </p:blipFill>
        <p:spPr bwMode="auto">
          <a:xfrm>
            <a:off x="6019800" y="1524000"/>
            <a:ext cx="3581400" cy="4267200"/>
          </a:xfrm>
          <a:prstGeom prst="rect">
            <a:avLst/>
          </a:prstGeom>
          <a:noFill/>
          <a:ln w="9525">
            <a:noFill/>
            <a:miter lim="800000"/>
            <a:headEnd/>
            <a:tailEnd/>
          </a:ln>
          <a:effectLst/>
        </p:spPr>
      </p:pic>
      <p:sp>
        <p:nvSpPr>
          <p:cNvPr id="15365" name="Rectangle 5"/>
          <p:cNvSpPr>
            <a:spLocks noChangeArrowheads="1"/>
          </p:cNvSpPr>
          <p:nvPr/>
        </p:nvSpPr>
        <p:spPr bwMode="auto">
          <a:xfrm>
            <a:off x="457200" y="1600200"/>
            <a:ext cx="4963583" cy="4038600"/>
          </a:xfrm>
          <a:prstGeom prst="rect">
            <a:avLst/>
          </a:prstGeom>
          <a:noFill/>
          <a:ln w="260350">
            <a:solidFill>
              <a:srgbClr val="993300"/>
            </a:solidFill>
            <a:miter lim="800000"/>
            <a:headEnd/>
            <a:tailEnd/>
          </a:ln>
          <a:effectLst/>
        </p:spPr>
        <p:txBody>
          <a:bodyPr/>
          <a:lstStyle/>
          <a:p>
            <a:pPr marL="342900" indent="-342900">
              <a:spcBef>
                <a:spcPct val="20000"/>
              </a:spcBef>
            </a:pPr>
            <a:r>
              <a:rPr lang="ar-SA" sz="2800" b="1" dirty="0" smtClean="0">
                <a:cs typeface="Traditional Arabic" pitchFamily="2" charset="-78"/>
              </a:rPr>
              <a:t> </a:t>
            </a:r>
          </a:p>
          <a:p>
            <a:pPr marL="342900" indent="-342900">
              <a:spcBef>
                <a:spcPct val="20000"/>
              </a:spcBef>
            </a:pPr>
            <a:r>
              <a:rPr lang="ar-SA" sz="2800" b="1" dirty="0" smtClean="0">
                <a:cs typeface="Traditional Arabic" pitchFamily="2" charset="-78"/>
              </a:rPr>
              <a:t> </a:t>
            </a:r>
            <a:r>
              <a:rPr lang="ar-SA" sz="2400" b="1" dirty="0" smtClean="0">
                <a:cs typeface="Traditional Arabic" pitchFamily="2" charset="-78"/>
              </a:rPr>
              <a:t>أرقام </a:t>
            </a:r>
            <a:r>
              <a:rPr lang="ar-SA" sz="2400" b="1" dirty="0">
                <a:cs typeface="Traditional Arabic" pitchFamily="2" charset="-78"/>
              </a:rPr>
              <a:t>الأجزاء والصفحات التي يشير إليها أصحاب المعجم هي أرقام المطبعة </a:t>
            </a:r>
            <a:r>
              <a:rPr lang="ar-SA" sz="2400" b="1" dirty="0" err="1">
                <a:cs typeface="Traditional Arabic" pitchFamily="2" charset="-78"/>
              </a:rPr>
              <a:t>الميمنية</a:t>
            </a:r>
            <a:r>
              <a:rPr lang="ar-SA" sz="2400" b="1" dirty="0">
                <a:cs typeface="Traditional Arabic" pitchFamily="2" charset="-78"/>
              </a:rPr>
              <a:t> بمصر سنة 1313هـ وقد صورت هذه الطبعة سنة 1389هـ-1969م دار صادر والمكتب الإسلامي ببيروت والطبعة في ستة </a:t>
            </a:r>
            <a:r>
              <a:rPr lang="ar-SA" sz="2400" b="1" dirty="0" smtClean="0">
                <a:cs typeface="Traditional Arabic" pitchFamily="2" charset="-78"/>
              </a:rPr>
              <a:t>مجلدات.</a:t>
            </a:r>
            <a:endParaRPr lang="ar-SA" sz="2400" b="1" dirty="0">
              <a:cs typeface="Traditional Arabic" pitchFamily="2" charset="-78"/>
            </a:endParaRPr>
          </a:p>
          <a:p>
            <a:pPr marL="342900" indent="-342900">
              <a:spcBef>
                <a:spcPct val="20000"/>
              </a:spcBef>
            </a:pPr>
            <a:r>
              <a:rPr lang="ar-SA" sz="2400" b="1" dirty="0" smtClean="0">
                <a:cs typeface="Traditional Arabic" pitchFamily="2" charset="-78"/>
              </a:rPr>
              <a:t> وقد </a:t>
            </a:r>
            <a:r>
              <a:rPr lang="ar-SA" sz="2400" b="1" dirty="0">
                <a:cs typeface="Traditional Arabic" pitchFamily="2" charset="-78"/>
              </a:rPr>
              <a:t>ألحق مصنفو هذا المعجم </a:t>
            </a:r>
            <a:r>
              <a:rPr lang="ar-SA" sz="2400" b="1" dirty="0" err="1">
                <a:cs typeface="Traditional Arabic" pitchFamily="2" charset="-78"/>
              </a:rPr>
              <a:t>به</a:t>
            </a:r>
            <a:r>
              <a:rPr lang="ar-SA" sz="2400" b="1" dirty="0">
                <a:cs typeface="Traditional Arabic" pitchFamily="2" charset="-78"/>
              </a:rPr>
              <a:t> فهارس للأماكن والأعلام ، وأشاروا الى ذلك </a:t>
            </a:r>
            <a:r>
              <a:rPr lang="ar-SA" sz="2400" b="1" dirty="0" smtClean="0">
                <a:cs typeface="Traditional Arabic" pitchFamily="2" charset="-78"/>
              </a:rPr>
              <a:t>أثناء </a:t>
            </a:r>
            <a:r>
              <a:rPr lang="ar-SA" sz="2400" b="1" dirty="0">
                <a:cs typeface="Traditional Arabic" pitchFamily="2" charset="-78"/>
              </a:rPr>
              <a:t>الكلام على بعض الألفاظ ، لكن هذه الفهارس لم تطبع مع الكتاب ، ولا أعلم أنها طبعت.</a:t>
            </a:r>
          </a:p>
          <a:p>
            <a:pPr marL="342900" indent="-342900">
              <a:spcBef>
                <a:spcPct val="20000"/>
              </a:spcBef>
            </a:pPr>
            <a:r>
              <a:rPr lang="ar-SA" sz="2800" b="1" dirty="0">
                <a:cs typeface="Traditional Arabic" pitchFamily="2" charset="-78"/>
              </a:rPr>
              <a:t> </a:t>
            </a:r>
            <a:endParaRPr lang="en-US" sz="2800" b="1" dirty="0">
              <a:cs typeface="Traditional Arabic" pitchFamily="2" charset="-78"/>
            </a:endParaRPr>
          </a:p>
        </p:txBody>
      </p:sp>
      <p:sp>
        <p:nvSpPr>
          <p:cNvPr id="4" name="عنوان 3"/>
          <p:cNvSpPr>
            <a:spLocks noGrp="1"/>
          </p:cNvSpPr>
          <p:nvPr>
            <p:ph type="title"/>
          </p:nvPr>
        </p:nvSpPr>
        <p:spPr/>
        <p:txBody>
          <a:bodyPr/>
          <a:lstStyle/>
          <a:p>
            <a:r>
              <a:rPr lang="ar-SA" b="1" dirty="0" smtClean="0">
                <a:solidFill>
                  <a:srgbClr val="FF0000"/>
                </a:solidFill>
              </a:rPr>
              <a:t>تابــــــــــــع</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blinds(horizontal)">
                                      <p:cBhvr>
                                        <p:cTn id="7" dur="1000"/>
                                        <p:tgtEl>
                                          <p:spTgt spid="1536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15364"/>
                                        </p:tgtEl>
                                      </p:cBhvr>
                                    </p:animEffect>
                                    <p:animScale>
                                      <p:cBhvr>
                                        <p:cTn id="12" dur="250" autoRev="1" fill="hold"/>
                                        <p:tgtEl>
                                          <p:spTgt spid="15364"/>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iterate type="wd">
                                    <p:tmPct val="10000"/>
                                  </p:iterate>
                                  <p:childTnLst>
                                    <p:set>
                                      <p:cBhvr>
                                        <p:cTn id="16" dur="1" fill="hold">
                                          <p:stCondLst>
                                            <p:cond delay="0"/>
                                          </p:stCondLst>
                                        </p:cTn>
                                        <p:tgtEl>
                                          <p:spTgt spid="15365"/>
                                        </p:tgtEl>
                                        <p:attrNameLst>
                                          <p:attrName>style.visibility</p:attrName>
                                        </p:attrNameLst>
                                      </p:cBhvr>
                                      <p:to>
                                        <p:strVal val="visible"/>
                                      </p:to>
                                    </p:set>
                                    <p:anim calcmode="lin" valueType="num">
                                      <p:cBhvr additive="base">
                                        <p:cTn id="17" dur="500" fill="hold"/>
                                        <p:tgtEl>
                                          <p:spTgt spid="15365"/>
                                        </p:tgtEl>
                                        <p:attrNameLst>
                                          <p:attrName>ppt_x</p:attrName>
                                        </p:attrNameLst>
                                      </p:cBhvr>
                                      <p:tavLst>
                                        <p:tav tm="0">
                                          <p:val>
                                            <p:strVal val="#ppt_x"/>
                                          </p:val>
                                        </p:tav>
                                        <p:tav tm="100000">
                                          <p:val>
                                            <p:strVal val="#ppt_x"/>
                                          </p:val>
                                        </p:tav>
                                      </p:tavLst>
                                    </p:anim>
                                    <p:anim calcmode="lin" valueType="num">
                                      <p:cBhvr additive="base">
                                        <p:cTn id="18" dur="500" fill="hold"/>
                                        <p:tgtEl>
                                          <p:spTgt spid="153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5074</TotalTime>
  <Words>1220</Words>
  <Application>Microsoft Office PowerPoint</Application>
  <PresentationFormat>A4 Paper (210x297 mm)‎</PresentationFormat>
  <Paragraphs>113</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الثامنة</vt:lpstr>
      <vt:lpstr>              الطريقة الثالثـة في التخريج</vt:lpstr>
      <vt:lpstr>الشريحة 4</vt:lpstr>
      <vt:lpstr>تابع للمُعجم المُفَهْرِسْ لألفاظ الحديث</vt:lpstr>
      <vt:lpstr>صورة لكتاب المُعجم المُفَهْرِسْ لألفاظ الحديث مع دليل المراجعة فيه</vt:lpstr>
      <vt:lpstr>مثال تطبيقي من المُعجم المُفَهْرِسْ لألفاظ الحديث</vt:lpstr>
      <vt:lpstr>ملاحظة على الكتب التي تناولها المُعجم بالفهرسة</vt:lpstr>
      <vt:lpstr>الطبعات الموافقة لترقيمات المُعجم المُفهرس لألفاظ الأحاديث</vt:lpstr>
      <vt:lpstr>تابـــــــــــع</vt:lpstr>
      <vt:lpstr>تابــــــــــــع</vt:lpstr>
      <vt:lpstr>تابـــــــــــع</vt:lpstr>
      <vt:lpstr>تابــــــــــــع</vt:lpstr>
      <vt:lpstr>تابــــــــــــع</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256</cp:revision>
  <dcterms:created xsi:type="dcterms:W3CDTF">2009-10-14T19:14:34Z</dcterms:created>
  <dcterms:modified xsi:type="dcterms:W3CDTF">2011-10-13T06:33:30Z</dcterms:modified>
</cp:coreProperties>
</file>