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9" r:id="rId1"/>
  </p:sldMasterIdLst>
  <p:notesMasterIdLst>
    <p:notesMasterId r:id="rId30"/>
  </p:notesMasterIdLst>
  <p:sldIdLst>
    <p:sldId id="268" r:id="rId2"/>
    <p:sldId id="269" r:id="rId3"/>
    <p:sldId id="309" r:id="rId4"/>
    <p:sldId id="270" r:id="rId5"/>
    <p:sldId id="300" r:id="rId6"/>
    <p:sldId id="301" r:id="rId7"/>
    <p:sldId id="271" r:id="rId8"/>
    <p:sldId id="302" r:id="rId9"/>
    <p:sldId id="307" r:id="rId10"/>
    <p:sldId id="303" r:id="rId11"/>
    <p:sldId id="306" r:id="rId12"/>
    <p:sldId id="304" r:id="rId13"/>
    <p:sldId id="310" r:id="rId14"/>
    <p:sldId id="326" r:id="rId15"/>
    <p:sldId id="272" r:id="rId16"/>
    <p:sldId id="311" r:id="rId17"/>
    <p:sldId id="312" r:id="rId18"/>
    <p:sldId id="313" r:id="rId19"/>
    <p:sldId id="323" r:id="rId20"/>
    <p:sldId id="324" r:id="rId21"/>
    <p:sldId id="325" r:id="rId22"/>
    <p:sldId id="320" r:id="rId23"/>
    <p:sldId id="321" r:id="rId24"/>
    <p:sldId id="314" r:id="rId25"/>
    <p:sldId id="315" r:id="rId26"/>
    <p:sldId id="322" r:id="rId27"/>
    <p:sldId id="316" r:id="rId28"/>
    <p:sldId id="327" r:id="rId2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3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79533" autoAdjust="0"/>
  </p:normalViewPr>
  <p:slideViewPr>
    <p:cSldViewPr>
      <p:cViewPr>
        <p:scale>
          <a:sx n="81" d="100"/>
          <a:sy n="81" d="100"/>
        </p:scale>
        <p:origin x="-1080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3A4362-99D0-42D0-B3D0-97EDD5BF5AB9}" type="doc">
      <dgm:prSet loTypeId="urn:microsoft.com/office/officeart/2005/8/layout/vProcess5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pPr rtl="1"/>
          <a:endParaRPr lang="ar-SA"/>
        </a:p>
      </dgm:t>
    </dgm:pt>
    <dgm:pt modelId="{C0C8925C-0096-4D3F-BDDA-90733CC26682}">
      <dgm:prSet phldrT="[نص]" custT="1"/>
      <dgm:spPr/>
      <dgm:t>
        <a:bodyPr/>
        <a:lstStyle/>
        <a:p>
          <a:pPr rtl="1"/>
          <a:r>
            <a:rPr lang="ar-SA" sz="3600" dirty="0" smtClean="0"/>
            <a:t>إنشاء الجداول </a:t>
          </a:r>
          <a:r>
            <a:rPr lang="ar-SA" sz="1800" dirty="0" smtClean="0"/>
            <a:t>(مرفق بملف المحاضرة)</a:t>
          </a:r>
          <a:endParaRPr lang="ar-SA" sz="1800" dirty="0"/>
        </a:p>
      </dgm:t>
    </dgm:pt>
    <dgm:pt modelId="{2462B54C-16DC-4476-AE1E-FAD918066F70}" type="parTrans" cxnId="{91739972-7E65-4DE6-A57E-ECEA16AD9E63}">
      <dgm:prSet/>
      <dgm:spPr/>
      <dgm:t>
        <a:bodyPr/>
        <a:lstStyle/>
        <a:p>
          <a:pPr rtl="1"/>
          <a:endParaRPr lang="ar-SA"/>
        </a:p>
      </dgm:t>
    </dgm:pt>
    <dgm:pt modelId="{C46500B3-EC60-4AC4-8AD6-A2E98FE111F5}" type="sibTrans" cxnId="{91739972-7E65-4DE6-A57E-ECEA16AD9E63}">
      <dgm:prSet/>
      <dgm:spPr/>
      <dgm:t>
        <a:bodyPr/>
        <a:lstStyle/>
        <a:p>
          <a:pPr rtl="1"/>
          <a:endParaRPr lang="ar-SA"/>
        </a:p>
      </dgm:t>
    </dgm:pt>
    <dgm:pt modelId="{49438242-3BBD-4498-9A9A-BDEBDAC8C23A}">
      <dgm:prSet phldrT="[نص]"/>
      <dgm:spPr>
        <a:solidFill>
          <a:srgbClr val="92D050"/>
        </a:solidFill>
      </dgm:spPr>
      <dgm:t>
        <a:bodyPr/>
        <a:lstStyle/>
        <a:p>
          <a:pPr rtl="1"/>
          <a:r>
            <a:rPr lang="ar-SA" dirty="0" smtClean="0"/>
            <a:t>إنشاء العلاقات </a:t>
          </a:r>
          <a:r>
            <a:rPr lang="ar-SA" smtClean="0"/>
            <a:t>بين الجداول </a:t>
          </a:r>
          <a:r>
            <a:rPr lang="ar-SA" dirty="0" smtClean="0"/>
            <a:t>وتحريرها</a:t>
          </a:r>
          <a:endParaRPr lang="ar-SA" dirty="0"/>
        </a:p>
      </dgm:t>
    </dgm:pt>
    <dgm:pt modelId="{AF2AB80B-7D14-4CE8-A8A8-EBC66EB7F6CB}" type="parTrans" cxnId="{1D7C0968-925E-432A-A5CE-428781787DE6}">
      <dgm:prSet/>
      <dgm:spPr/>
      <dgm:t>
        <a:bodyPr/>
        <a:lstStyle/>
        <a:p>
          <a:pPr rtl="1"/>
          <a:endParaRPr lang="ar-SA"/>
        </a:p>
      </dgm:t>
    </dgm:pt>
    <dgm:pt modelId="{9BB1D5AA-8344-48D3-A53C-768021412B1D}" type="sibTrans" cxnId="{1D7C0968-925E-432A-A5CE-428781787DE6}">
      <dgm:prSet/>
      <dgm:spPr/>
      <dgm:t>
        <a:bodyPr/>
        <a:lstStyle/>
        <a:p>
          <a:pPr rtl="1"/>
          <a:endParaRPr lang="ar-SA"/>
        </a:p>
      </dgm:t>
    </dgm:pt>
    <dgm:pt modelId="{DCF0B2E8-BA25-4F21-89FB-3DD702ADD92C}">
      <dgm:prSet phldrT="[نص]"/>
      <dgm:spPr/>
      <dgm:t>
        <a:bodyPr/>
        <a:lstStyle/>
        <a:p>
          <a:pPr rtl="1"/>
          <a:r>
            <a:rPr lang="ar-SA" dirty="0" smtClean="0"/>
            <a:t>إلغاء العلاقات بين الجداول</a:t>
          </a:r>
          <a:endParaRPr lang="ar-SA" dirty="0"/>
        </a:p>
      </dgm:t>
    </dgm:pt>
    <dgm:pt modelId="{1785D0F5-4B7D-437E-80D5-DB4A93A80E5C}" type="parTrans" cxnId="{80998903-B727-4757-95F2-1742F0952FA5}">
      <dgm:prSet/>
      <dgm:spPr/>
      <dgm:t>
        <a:bodyPr/>
        <a:lstStyle/>
        <a:p>
          <a:pPr rtl="1"/>
          <a:endParaRPr lang="ar-SA"/>
        </a:p>
      </dgm:t>
    </dgm:pt>
    <dgm:pt modelId="{DCD4A5C7-8B9B-4D5A-885A-E0E026F45804}" type="sibTrans" cxnId="{80998903-B727-4757-95F2-1742F0952FA5}">
      <dgm:prSet/>
      <dgm:spPr/>
      <dgm:t>
        <a:bodyPr/>
        <a:lstStyle/>
        <a:p>
          <a:pPr rtl="1"/>
          <a:endParaRPr lang="ar-SA"/>
        </a:p>
      </dgm:t>
    </dgm:pt>
    <dgm:pt modelId="{1B1D9044-E2EF-4CCE-B8A8-D3C07DFEE9D4}" type="pres">
      <dgm:prSet presAssocID="{A23A4362-99D0-42D0-B3D0-97EDD5BF5AB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892C124-01BF-41E5-9328-462A93F43D21}" type="pres">
      <dgm:prSet presAssocID="{A23A4362-99D0-42D0-B3D0-97EDD5BF5AB9}" presName="dummyMaxCanvas" presStyleCnt="0">
        <dgm:presLayoutVars/>
      </dgm:prSet>
      <dgm:spPr/>
    </dgm:pt>
    <dgm:pt modelId="{91E9C244-9141-4EC0-B5FB-75978ACEC04C}" type="pres">
      <dgm:prSet presAssocID="{A23A4362-99D0-42D0-B3D0-97EDD5BF5AB9}" presName="ThreeNodes_1" presStyleLbl="node1" presStyleIdx="0" presStyleCnt="3" custLinFactNeighborX="2179" custLinFactNeighborY="25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73BC72-2E3F-42EA-9FA6-1367F6706EE6}" type="pres">
      <dgm:prSet presAssocID="{A23A4362-99D0-42D0-B3D0-97EDD5BF5AB9}" presName="ThreeNodes_2" presStyleLbl="node1" presStyleIdx="1" presStyleCnt="3" custLinFactNeighborX="980" custLinFactNeighborY="10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F47D1B5-0488-4D5B-9927-469D8741A4BE}" type="pres">
      <dgm:prSet presAssocID="{A23A4362-99D0-42D0-B3D0-97EDD5BF5AB9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CDDEB3C-C239-4ACB-912A-B818E79EEB8B}" type="pres">
      <dgm:prSet presAssocID="{A23A4362-99D0-42D0-B3D0-97EDD5BF5AB9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F8ECD74-8671-4A8F-A786-55690D9EF8BE}" type="pres">
      <dgm:prSet presAssocID="{A23A4362-99D0-42D0-B3D0-97EDD5BF5AB9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4183FFF-E4A8-4F36-8227-B1D5F8FBC4F0}" type="pres">
      <dgm:prSet presAssocID="{A23A4362-99D0-42D0-B3D0-97EDD5BF5AB9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062536A-E706-45A5-A05E-3252B8D96361}" type="pres">
      <dgm:prSet presAssocID="{A23A4362-99D0-42D0-B3D0-97EDD5BF5AB9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0F3BA68-4876-40C4-A913-1A71C1EF0E7D}" type="pres">
      <dgm:prSet presAssocID="{A23A4362-99D0-42D0-B3D0-97EDD5BF5AB9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1074FD6-3AD2-47F9-A7E7-1F2E24F6DDB0}" type="presOf" srcId="{DCF0B2E8-BA25-4F21-89FB-3DD702ADD92C}" destId="{AF47D1B5-0488-4D5B-9927-469D8741A4BE}" srcOrd="0" destOrd="0" presId="urn:microsoft.com/office/officeart/2005/8/layout/vProcess5"/>
    <dgm:cxn modelId="{BAB6C0CA-9C32-461B-87DE-D9F7F31F3D1C}" type="presOf" srcId="{C0C8925C-0096-4D3F-BDDA-90733CC26682}" destId="{F4183FFF-E4A8-4F36-8227-B1D5F8FBC4F0}" srcOrd="1" destOrd="0" presId="urn:microsoft.com/office/officeart/2005/8/layout/vProcess5"/>
    <dgm:cxn modelId="{6F79864A-F90D-4A21-BA19-DC10553F88A4}" type="presOf" srcId="{DCF0B2E8-BA25-4F21-89FB-3DD702ADD92C}" destId="{90F3BA68-4876-40C4-A913-1A71C1EF0E7D}" srcOrd="1" destOrd="0" presId="urn:microsoft.com/office/officeart/2005/8/layout/vProcess5"/>
    <dgm:cxn modelId="{80998903-B727-4757-95F2-1742F0952FA5}" srcId="{A23A4362-99D0-42D0-B3D0-97EDD5BF5AB9}" destId="{DCF0B2E8-BA25-4F21-89FB-3DD702ADD92C}" srcOrd="2" destOrd="0" parTransId="{1785D0F5-4B7D-437E-80D5-DB4A93A80E5C}" sibTransId="{DCD4A5C7-8B9B-4D5A-885A-E0E026F45804}"/>
    <dgm:cxn modelId="{1D7C0968-925E-432A-A5CE-428781787DE6}" srcId="{A23A4362-99D0-42D0-B3D0-97EDD5BF5AB9}" destId="{49438242-3BBD-4498-9A9A-BDEBDAC8C23A}" srcOrd="1" destOrd="0" parTransId="{AF2AB80B-7D14-4CE8-A8A8-EBC66EB7F6CB}" sibTransId="{9BB1D5AA-8344-48D3-A53C-768021412B1D}"/>
    <dgm:cxn modelId="{1313BFD2-D2A0-4B94-9C0E-8B2BEDBD30BF}" type="presOf" srcId="{49438242-3BBD-4498-9A9A-BDEBDAC8C23A}" destId="{5062536A-E706-45A5-A05E-3252B8D96361}" srcOrd="1" destOrd="0" presId="urn:microsoft.com/office/officeart/2005/8/layout/vProcess5"/>
    <dgm:cxn modelId="{91739972-7E65-4DE6-A57E-ECEA16AD9E63}" srcId="{A23A4362-99D0-42D0-B3D0-97EDD5BF5AB9}" destId="{C0C8925C-0096-4D3F-BDDA-90733CC26682}" srcOrd="0" destOrd="0" parTransId="{2462B54C-16DC-4476-AE1E-FAD918066F70}" sibTransId="{C46500B3-EC60-4AC4-8AD6-A2E98FE111F5}"/>
    <dgm:cxn modelId="{A9BB0A87-4A41-439B-8F61-C7DE8A01A990}" type="presOf" srcId="{C0C8925C-0096-4D3F-BDDA-90733CC26682}" destId="{91E9C244-9141-4EC0-B5FB-75978ACEC04C}" srcOrd="0" destOrd="0" presId="urn:microsoft.com/office/officeart/2005/8/layout/vProcess5"/>
    <dgm:cxn modelId="{B589D9F3-E6D0-4C92-B925-4BE28B777B6B}" type="presOf" srcId="{A23A4362-99D0-42D0-B3D0-97EDD5BF5AB9}" destId="{1B1D9044-E2EF-4CCE-B8A8-D3C07DFEE9D4}" srcOrd="0" destOrd="0" presId="urn:microsoft.com/office/officeart/2005/8/layout/vProcess5"/>
    <dgm:cxn modelId="{FC1ECE42-90AB-402C-84D0-83EFA3379633}" type="presOf" srcId="{49438242-3BBD-4498-9A9A-BDEBDAC8C23A}" destId="{3C73BC72-2E3F-42EA-9FA6-1367F6706EE6}" srcOrd="0" destOrd="0" presId="urn:microsoft.com/office/officeart/2005/8/layout/vProcess5"/>
    <dgm:cxn modelId="{13AC5A70-BE69-4FD5-9C08-ADCCEF9861BE}" type="presOf" srcId="{9BB1D5AA-8344-48D3-A53C-768021412B1D}" destId="{3F8ECD74-8671-4A8F-A786-55690D9EF8BE}" srcOrd="0" destOrd="0" presId="urn:microsoft.com/office/officeart/2005/8/layout/vProcess5"/>
    <dgm:cxn modelId="{2B48D75E-2386-4770-9A78-C2639AE1D7CB}" type="presOf" srcId="{C46500B3-EC60-4AC4-8AD6-A2E98FE111F5}" destId="{1CDDEB3C-C239-4ACB-912A-B818E79EEB8B}" srcOrd="0" destOrd="0" presId="urn:microsoft.com/office/officeart/2005/8/layout/vProcess5"/>
    <dgm:cxn modelId="{31B040F0-362D-4813-A060-1F3ED7497073}" type="presParOf" srcId="{1B1D9044-E2EF-4CCE-B8A8-D3C07DFEE9D4}" destId="{0892C124-01BF-41E5-9328-462A93F43D21}" srcOrd="0" destOrd="0" presId="urn:microsoft.com/office/officeart/2005/8/layout/vProcess5"/>
    <dgm:cxn modelId="{717064F0-DD9B-43BB-B9B3-37F85C4A0910}" type="presParOf" srcId="{1B1D9044-E2EF-4CCE-B8A8-D3C07DFEE9D4}" destId="{91E9C244-9141-4EC0-B5FB-75978ACEC04C}" srcOrd="1" destOrd="0" presId="urn:microsoft.com/office/officeart/2005/8/layout/vProcess5"/>
    <dgm:cxn modelId="{EC0B1D86-784D-4BAB-B620-129A870FD0EE}" type="presParOf" srcId="{1B1D9044-E2EF-4CCE-B8A8-D3C07DFEE9D4}" destId="{3C73BC72-2E3F-42EA-9FA6-1367F6706EE6}" srcOrd="2" destOrd="0" presId="urn:microsoft.com/office/officeart/2005/8/layout/vProcess5"/>
    <dgm:cxn modelId="{01CF7D04-1273-48C7-A3A5-48E79B9FCFB1}" type="presParOf" srcId="{1B1D9044-E2EF-4CCE-B8A8-D3C07DFEE9D4}" destId="{AF47D1B5-0488-4D5B-9927-469D8741A4BE}" srcOrd="3" destOrd="0" presId="urn:microsoft.com/office/officeart/2005/8/layout/vProcess5"/>
    <dgm:cxn modelId="{E4A4093F-43D3-46C9-8C12-5D2B421A513B}" type="presParOf" srcId="{1B1D9044-E2EF-4CCE-B8A8-D3C07DFEE9D4}" destId="{1CDDEB3C-C239-4ACB-912A-B818E79EEB8B}" srcOrd="4" destOrd="0" presId="urn:microsoft.com/office/officeart/2005/8/layout/vProcess5"/>
    <dgm:cxn modelId="{D9FA9E01-188C-4A16-953E-ED06AB231337}" type="presParOf" srcId="{1B1D9044-E2EF-4CCE-B8A8-D3C07DFEE9D4}" destId="{3F8ECD74-8671-4A8F-A786-55690D9EF8BE}" srcOrd="5" destOrd="0" presId="urn:microsoft.com/office/officeart/2005/8/layout/vProcess5"/>
    <dgm:cxn modelId="{21D3C3AB-5F78-4471-86D8-609628ADBABF}" type="presParOf" srcId="{1B1D9044-E2EF-4CCE-B8A8-D3C07DFEE9D4}" destId="{F4183FFF-E4A8-4F36-8227-B1D5F8FBC4F0}" srcOrd="6" destOrd="0" presId="urn:microsoft.com/office/officeart/2005/8/layout/vProcess5"/>
    <dgm:cxn modelId="{A6CB5BDA-4AED-457A-BF72-704C73052E57}" type="presParOf" srcId="{1B1D9044-E2EF-4CCE-B8A8-D3C07DFEE9D4}" destId="{5062536A-E706-45A5-A05E-3252B8D96361}" srcOrd="7" destOrd="0" presId="urn:microsoft.com/office/officeart/2005/8/layout/vProcess5"/>
    <dgm:cxn modelId="{62CE8C42-EF41-4201-8133-16875357B389}" type="presParOf" srcId="{1B1D9044-E2EF-4CCE-B8A8-D3C07DFEE9D4}" destId="{90F3BA68-4876-40C4-A913-1A71C1EF0E7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9C244-9141-4EC0-B5FB-75978ACEC04C}">
      <dsp:nvSpPr>
        <dsp:cNvPr id="0" name=""/>
        <dsp:cNvSpPr/>
      </dsp:nvSpPr>
      <dsp:spPr>
        <a:xfrm>
          <a:off x="152424" y="33338"/>
          <a:ext cx="6995160" cy="13234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إنشاء الجداول </a:t>
          </a:r>
          <a:r>
            <a:rPr lang="ar-SA" sz="1800" kern="1200" dirty="0" smtClean="0"/>
            <a:t>(مرفق بملف المحاضرة)</a:t>
          </a:r>
          <a:endParaRPr lang="ar-SA" sz="1800" kern="1200" dirty="0"/>
        </a:p>
      </dsp:txBody>
      <dsp:txXfrm>
        <a:off x="191188" y="72102"/>
        <a:ext cx="5567001" cy="1245970"/>
      </dsp:txXfrm>
    </dsp:sp>
    <dsp:sp modelId="{3C73BC72-2E3F-42EA-9FA6-1367F6706EE6}">
      <dsp:nvSpPr>
        <dsp:cNvPr id="0" name=""/>
        <dsp:cNvSpPr/>
      </dsp:nvSpPr>
      <dsp:spPr>
        <a:xfrm>
          <a:off x="685772" y="1557343"/>
          <a:ext cx="6995160" cy="132349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إنشاء العلاقات </a:t>
          </a:r>
          <a:r>
            <a:rPr lang="ar-SA" sz="3600" kern="1200" smtClean="0"/>
            <a:t>بين الجداول </a:t>
          </a:r>
          <a:r>
            <a:rPr lang="ar-SA" sz="3600" kern="1200" dirty="0" smtClean="0"/>
            <a:t>وتحريرها</a:t>
          </a:r>
          <a:endParaRPr lang="ar-SA" sz="3600" kern="1200" dirty="0"/>
        </a:p>
      </dsp:txBody>
      <dsp:txXfrm>
        <a:off x="724536" y="1596107"/>
        <a:ext cx="5440137" cy="1245970"/>
      </dsp:txXfrm>
    </dsp:sp>
    <dsp:sp modelId="{AF47D1B5-0488-4D5B-9927-469D8741A4BE}">
      <dsp:nvSpPr>
        <dsp:cNvPr id="0" name=""/>
        <dsp:cNvSpPr/>
      </dsp:nvSpPr>
      <dsp:spPr>
        <a:xfrm>
          <a:off x="1234439" y="3088163"/>
          <a:ext cx="6995160" cy="13234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إلغاء العلاقات بين الجداول</a:t>
          </a:r>
          <a:endParaRPr lang="ar-SA" sz="3600" kern="1200" dirty="0"/>
        </a:p>
      </dsp:txBody>
      <dsp:txXfrm>
        <a:off x="1273203" y="3126927"/>
        <a:ext cx="5440137" cy="1245970"/>
      </dsp:txXfrm>
    </dsp:sp>
    <dsp:sp modelId="{1CDDEB3C-C239-4ACB-912A-B818E79EEB8B}">
      <dsp:nvSpPr>
        <dsp:cNvPr id="0" name=""/>
        <dsp:cNvSpPr/>
      </dsp:nvSpPr>
      <dsp:spPr>
        <a:xfrm>
          <a:off x="6134885" y="1003653"/>
          <a:ext cx="860274" cy="86027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6328447" y="1003653"/>
        <a:ext cx="473150" cy="647356"/>
      </dsp:txXfrm>
    </dsp:sp>
    <dsp:sp modelId="{3F8ECD74-8671-4A8F-A786-55690D9EF8BE}">
      <dsp:nvSpPr>
        <dsp:cNvPr id="0" name=""/>
        <dsp:cNvSpPr/>
      </dsp:nvSpPr>
      <dsp:spPr>
        <a:xfrm>
          <a:off x="6752105" y="2538911"/>
          <a:ext cx="860274" cy="86027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6945667" y="2538911"/>
        <a:ext cx="473150" cy="647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EBFB8E6-FD15-4106-AC21-BE0571FD9100}" type="datetimeFigureOut">
              <a:rPr lang="en-US"/>
              <a:pPr>
                <a:defRPr/>
              </a:pPr>
              <a:t>3/28/2015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654008-0484-4FEF-A5F3-3BD46D829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8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54008-0484-4FEF-A5F3-3BD46D82920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54008-0484-4FEF-A5F3-3BD46D82920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57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54008-0484-4FEF-A5F3-3BD46D82920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0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 dirty="0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715E7-6072-4AF8-84E8-A08B907D39C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95163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A63D6-AC02-4673-98E8-7D25270705C7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80588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91CCB-A526-40BB-B1FC-7179C1143AD8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973187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C53DB-C595-42EA-AFAB-44A8FE7DE564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89078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5DD22-ADDC-43E7-82BC-1023BE6BDC71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46351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F987F-7005-4CA9-935E-56B741078B3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41162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2FE41-502C-4BF6-9857-BDE7FEA74B90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48682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6B3E2-09B1-4442-9832-43B8D286A2AB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71380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D1E3B-48D6-42E3-8146-427710A2333C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605223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C909F-13BF-4067-94C8-2512A0CFC22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40007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AE495-746A-408B-A040-CA09835AF938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34057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B4AF7C7-BF34-4FCC-AA74-3F3DF45AE2EB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3998" r:id="rId3"/>
    <p:sldLayoutId id="2147483999" r:id="rId4"/>
    <p:sldLayoutId id="2147484000" r:id="rId5"/>
    <p:sldLayoutId id="2147484001" r:id="rId6"/>
    <p:sldLayoutId id="2147484008" r:id="rId7"/>
    <p:sldLayoutId id="2147484002" r:id="rId8"/>
    <p:sldLayoutId id="2147484003" r:id="rId9"/>
    <p:sldLayoutId id="2147484004" r:id="rId10"/>
    <p:sldLayoutId id="2147484005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1"/>
          <p:cNvSpPr>
            <a:spLocks noGrp="1"/>
          </p:cNvSpPr>
          <p:nvPr>
            <p:ph type="ctrTitle"/>
          </p:nvPr>
        </p:nvSpPr>
        <p:spPr>
          <a:xfrm>
            <a:off x="304800" y="3048000"/>
            <a:ext cx="6781800" cy="990600"/>
          </a:xfrm>
        </p:spPr>
        <p:txBody>
          <a:bodyPr/>
          <a:lstStyle/>
          <a:p>
            <a:r>
              <a:rPr lang="ar-SA" altLang="ar-SA" dirty="0" smtClean="0"/>
              <a:t>العلاقات </a:t>
            </a:r>
            <a:r>
              <a:rPr lang="en-US" altLang="ar-SA" dirty="0" smtClean="0"/>
              <a:t>Relationships</a:t>
            </a:r>
            <a:endParaRPr lang="ar-SA" altLang="ar-SA" dirty="0" smtClean="0"/>
          </a:p>
        </p:txBody>
      </p:sp>
      <p:sp>
        <p:nvSpPr>
          <p:cNvPr id="3075" name="عنوان فرعي 2"/>
          <p:cNvSpPr>
            <a:spLocks noGrp="1"/>
          </p:cNvSpPr>
          <p:nvPr>
            <p:ph type="subTitle" idx="1"/>
          </p:nvPr>
        </p:nvSpPr>
        <p:spPr>
          <a:xfrm>
            <a:off x="849313" y="4344988"/>
            <a:ext cx="6248400" cy="1522412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altLang="ar-SA" sz="4400" dirty="0" smtClean="0"/>
              <a:t>م. وعـد العبـوينــي</a:t>
            </a:r>
          </a:p>
        </p:txBody>
      </p:sp>
      <p:sp>
        <p:nvSpPr>
          <p:cNvPr id="4" name="عنوان 4"/>
          <p:cNvSpPr txBox="1">
            <a:spLocks/>
          </p:cNvSpPr>
          <p:nvPr/>
        </p:nvSpPr>
        <p:spPr bwMode="auto">
          <a:xfrm>
            <a:off x="315913" y="466725"/>
            <a:ext cx="6781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ar-SA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قواعد البيانات</a:t>
            </a:r>
            <a:r>
              <a:rPr lang="en-US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Databases </a:t>
            </a:r>
            <a:br>
              <a:rPr lang="en-US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ar-SA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Microsoft Access 2010</a:t>
            </a:r>
            <a:endParaRPr lang="en-US" sz="4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5880321-CACA-4F62-8F22-FE80F3B48C3B}" type="slidenum">
              <a:rPr lang="ar-SA" altLang="en-US" sz="1000" smtClean="0"/>
              <a:pPr/>
              <a:t>1</a:t>
            </a:fld>
            <a:endParaRPr lang="en-US" altLang="en-US" sz="10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altLang="ar-SA" dirty="0" smtClean="0"/>
              <a:t>الأهداف</a:t>
            </a:r>
            <a:endParaRPr lang="en-US" altLang="ar-SA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altLang="ar-SA" dirty="0" smtClean="0"/>
              <a:t>تعريف العلاقات و اهميتها.</a:t>
            </a:r>
          </a:p>
          <a:p>
            <a:r>
              <a:rPr lang="ar-SA" altLang="ar-SA" dirty="0" smtClean="0"/>
              <a:t>التمييز بين أنواع العلاقات.</a:t>
            </a:r>
          </a:p>
          <a:p>
            <a:r>
              <a:rPr lang="ar-SA" altLang="ar-SA" dirty="0" smtClean="0"/>
              <a:t>إنشاء العلاقات بين الجداول</a:t>
            </a:r>
          </a:p>
          <a:p>
            <a:r>
              <a:rPr lang="ar-SA" altLang="ar-SA" dirty="0" smtClean="0"/>
              <a:t>تحرير العلاقات بين الجداول.</a:t>
            </a:r>
          </a:p>
          <a:p>
            <a:r>
              <a:rPr lang="ar-SA" altLang="ar-SA" dirty="0" smtClean="0"/>
              <a:t>فرض التكامل المرجعي بين الجداول.</a:t>
            </a:r>
          </a:p>
          <a:p>
            <a:r>
              <a:rPr lang="ar-SA" altLang="ar-SA" dirty="0" smtClean="0"/>
              <a:t>إلغاء </a:t>
            </a:r>
            <a:r>
              <a:rPr lang="ar-SA" altLang="ar-SA" dirty="0"/>
              <a:t>العلاقات بين </a:t>
            </a:r>
            <a:r>
              <a:rPr lang="ar-SA" altLang="ar-SA" dirty="0" smtClean="0"/>
              <a:t>الجداول.</a:t>
            </a:r>
          </a:p>
          <a:p>
            <a:pPr marL="0" indent="0">
              <a:buNone/>
            </a:pPr>
            <a:endParaRPr lang="ar-SA" altLang="ar-SA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53DB653-77AA-4B01-B6D5-4D132A948F4A}" type="slidenum">
              <a:rPr lang="ar-SA" altLang="en-US" sz="1000" smtClean="0"/>
              <a:pPr/>
              <a:t>2</a:t>
            </a:fld>
            <a:endParaRPr lang="en-US" altLang="en-US" sz="10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إجراءات المحاضرة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3</a:t>
            </a:fld>
            <a:endParaRPr lang="en-US" altLang="en-US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081029"/>
              </p:ext>
            </p:extLst>
          </p:nvPr>
        </p:nvGraphicFramePr>
        <p:xfrm>
          <a:off x="457200" y="1719263"/>
          <a:ext cx="8229600" cy="4411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1598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7543800" cy="1295400"/>
          </a:xfrm>
        </p:spPr>
        <p:txBody>
          <a:bodyPr/>
          <a:lstStyle/>
          <a:p>
            <a:pPr algn="r"/>
            <a:r>
              <a:rPr lang="ar-SA" altLang="ar-SA" dirty="0"/>
              <a:t>العلاقات </a:t>
            </a:r>
            <a:r>
              <a:rPr lang="en-US" altLang="ar-SA" dirty="0"/>
              <a:t>Relationships</a:t>
            </a:r>
            <a:r>
              <a:rPr lang="ar-SA" dirty="0" smtClean="0"/>
              <a:t>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224337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تتكون قاعدة البيانات من اكثر من جدول و يمكننا برنامج الاكسس من تجميع المعلومات من جدولين او اكثر و بالتالي:</a:t>
            </a:r>
          </a:p>
          <a:p>
            <a:pPr marL="0" indent="0">
              <a:buNone/>
            </a:pPr>
            <a:r>
              <a:rPr lang="ar-SA" dirty="0" smtClean="0"/>
              <a:t>1.استخراج بيانات من كلا الجدولين و اظهارها.</a:t>
            </a:r>
          </a:p>
          <a:p>
            <a:pPr marL="0" indent="0">
              <a:buNone/>
            </a:pPr>
            <a:r>
              <a:rPr lang="ar-SA" dirty="0" smtClean="0"/>
              <a:t>2.إنشاء استعلامات و نماذج و تقارير لعرض معلومات من عدة جداول في آن واحد.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98339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SA" sz="4400" b="1" dirty="0" smtClean="0">
                <a:solidFill>
                  <a:srgbClr val="FF0000"/>
                </a:solidFill>
              </a:rPr>
              <a:t>لكن ما الذي </a:t>
            </a:r>
            <a:r>
              <a:rPr lang="ar-SA" sz="4400" b="1" dirty="0">
                <a:solidFill>
                  <a:srgbClr val="FF0000"/>
                </a:solidFill>
              </a:rPr>
              <a:t>يجب القيام به </a:t>
            </a:r>
            <a:r>
              <a:rPr lang="ar-SA" sz="4400" b="1" dirty="0" smtClean="0">
                <a:solidFill>
                  <a:srgbClr val="FF0000"/>
                </a:solidFill>
              </a:rPr>
              <a:t>أولا حتى </a:t>
            </a:r>
            <a:r>
              <a:rPr lang="ar-SA" sz="4400" b="1" dirty="0">
                <a:solidFill>
                  <a:srgbClr val="FF0000"/>
                </a:solidFill>
              </a:rPr>
              <a:t>نستطيع عرض المعلومات من أكثر من جدول </a:t>
            </a:r>
            <a:r>
              <a:rPr lang="ar-SA" sz="4400" b="1" dirty="0" smtClean="0">
                <a:solidFill>
                  <a:srgbClr val="FF0000"/>
                </a:solidFill>
              </a:rPr>
              <a:t>في آن </a:t>
            </a:r>
            <a:r>
              <a:rPr lang="ar-SA" sz="4400" b="1" dirty="0">
                <a:solidFill>
                  <a:srgbClr val="FF0000"/>
                </a:solidFill>
              </a:rPr>
              <a:t>واحد </a:t>
            </a:r>
            <a:r>
              <a:rPr lang="ar-SA" sz="4400" b="1" dirty="0" smtClean="0">
                <a:solidFill>
                  <a:srgbClr val="FF0000"/>
                </a:solidFill>
              </a:rPr>
              <a:t>؟؟</a:t>
            </a:r>
            <a:endParaRPr lang="ar-SA" sz="44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10887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b="1" dirty="0" smtClean="0"/>
          </a:p>
          <a:p>
            <a:pPr marL="0" indent="0">
              <a:buNone/>
            </a:pPr>
            <a:r>
              <a:rPr lang="ar-SA" b="1" dirty="0"/>
              <a:t>ل</a:t>
            </a:r>
            <a:r>
              <a:rPr lang="ar-SA" b="1" dirty="0" smtClean="0"/>
              <a:t>ابد </a:t>
            </a:r>
            <a:r>
              <a:rPr lang="ar-SA" b="1" dirty="0"/>
              <a:t>من تعريف </a:t>
            </a:r>
            <a:r>
              <a:rPr lang="ar-SA" b="1" u="sng" dirty="0">
                <a:solidFill>
                  <a:srgbClr val="FF0000"/>
                </a:solidFill>
              </a:rPr>
              <a:t>العلاقات</a:t>
            </a:r>
            <a:r>
              <a:rPr lang="ar-SA" b="1" dirty="0"/>
              <a:t> بين الجداول لأن العلاقات هي التي تمكننا وتمكن برنامج الأكسس من إحضار البيانات من أكثر من جدول سواء باستعلام أو تقرير أو نموذج.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9907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أنواع العلاقات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39" y="2293938"/>
            <a:ext cx="8229600" cy="4411662"/>
          </a:xfrm>
        </p:spPr>
        <p:txBody>
          <a:bodyPr/>
          <a:lstStyle/>
          <a:p>
            <a:r>
              <a:rPr lang="ar-SA" dirty="0"/>
              <a:t>علاقة رأس برأس </a:t>
            </a:r>
            <a:r>
              <a:rPr lang="en-US" dirty="0"/>
              <a:t>One to </a:t>
            </a:r>
            <a:r>
              <a:rPr lang="en-US" dirty="0" smtClean="0"/>
              <a:t>One</a:t>
            </a:r>
            <a:endParaRPr lang="ar-SA" dirty="0" smtClean="0"/>
          </a:p>
          <a:p>
            <a:r>
              <a:rPr lang="ar-SA" dirty="0" smtClean="0"/>
              <a:t>علاقة </a:t>
            </a:r>
            <a:r>
              <a:rPr lang="ar-SA" dirty="0"/>
              <a:t>رأس بأطراف </a:t>
            </a:r>
            <a:r>
              <a:rPr lang="en-US" dirty="0"/>
              <a:t>One to </a:t>
            </a:r>
            <a:r>
              <a:rPr lang="en-US" dirty="0" smtClean="0"/>
              <a:t>Many</a:t>
            </a:r>
            <a:endParaRPr lang="ar-SA" dirty="0" smtClean="0"/>
          </a:p>
          <a:p>
            <a:r>
              <a:rPr lang="ar-SA" dirty="0"/>
              <a:t>علاقة أطراف بأطراف </a:t>
            </a:r>
            <a:r>
              <a:rPr lang="en-US" dirty="0"/>
              <a:t>Many to Many</a:t>
            </a: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09282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علاقة رأس برأس </a:t>
            </a:r>
            <a:r>
              <a:rPr lang="en-US" dirty="0"/>
              <a:t>One to One</a:t>
            </a: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676400"/>
            <a:ext cx="8153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تعريف: كل سجل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الأول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يقابل سجل واحد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الثاني.</a:t>
            </a:r>
            <a:r>
              <a:rPr lang="ar-SA" sz="2800" u="sng" dirty="0">
                <a:solidFill>
                  <a:srgbClr val="FF0000"/>
                </a:solidFill>
              </a:rPr>
              <a:t/>
            </a:r>
            <a:br>
              <a:rPr lang="ar-SA" sz="2800" u="sng" dirty="0">
                <a:solidFill>
                  <a:srgbClr val="FF0000"/>
                </a:solidFill>
              </a:rPr>
            </a:br>
            <a:r>
              <a:rPr lang="ar-SA" sz="2800" b="1" u="sng" dirty="0">
                <a:solidFill>
                  <a:srgbClr val="FF0000"/>
                </a:solidFill>
                <a:latin typeface="Arial" panose="020B0604020202020204" pitchFamily="34" charset="0"/>
              </a:rPr>
              <a:t>شروطها : </a:t>
            </a:r>
            <a:endParaRPr lang="ar-SA" sz="2800" b="1" u="sng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514350" indent="-514350">
              <a:buAutoNum type="arabicParenR"/>
            </a:pP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وجود حقل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مشترك بين الجدولين لهما نفس نوع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البيانات</a:t>
            </a:r>
            <a:endParaRPr lang="ar-SA" sz="2800" dirty="0"/>
          </a:p>
          <a:p>
            <a:pPr marL="514350" indent="-514350">
              <a:buAutoNum type="arabicParenR"/>
            </a:pP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الحقل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المشترك </a:t>
            </a:r>
            <a:r>
              <a:rPr lang="ar-SA" sz="2800" b="1" u="sng" dirty="0">
                <a:solidFill>
                  <a:srgbClr val="333333"/>
                </a:solidFill>
                <a:latin typeface="Arial" panose="020B0604020202020204" pitchFamily="34" charset="0"/>
              </a:rPr>
              <a:t>بالجدولين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 يأخذ خاصية المفتاح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الأساسي</a:t>
            </a:r>
          </a:p>
          <a:p>
            <a:r>
              <a:rPr lang="ar-SA" sz="2800" dirty="0"/>
              <a:t>مثال:</a:t>
            </a:r>
          </a:p>
          <a:p>
            <a:r>
              <a:rPr lang="ar-SA" sz="2800" dirty="0" smtClean="0"/>
              <a:t> </a:t>
            </a:r>
            <a:r>
              <a:rPr lang="ar-SA" sz="2800" dirty="0"/>
              <a:t>العلاقة بين جدول بيانات العملاء وجدول بيانات دخول </a:t>
            </a:r>
            <a:r>
              <a:rPr lang="ar-SA" sz="2800" dirty="0" smtClean="0"/>
              <a:t>النظام للعملاء. </a:t>
            </a:r>
            <a:r>
              <a:rPr lang="ar-SA" sz="2800" dirty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  </a:t>
            </a:r>
            <a:r>
              <a:rPr lang="ar-SA" sz="2800" dirty="0" smtClean="0">
                <a:latin typeface="Wingdings 3" panose="05040102010807070707" pitchFamily="18" charset="2"/>
                <a:cs typeface="Arial" panose="020B0604020202020204" pitchFamily="34" charset="0"/>
              </a:rPr>
              <a:t>كل</a:t>
            </a:r>
            <a:r>
              <a:rPr lang="ar-SA" sz="2800" dirty="0" smtClean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 </a:t>
            </a:r>
            <a:r>
              <a:rPr lang="ar-SA" sz="2800" dirty="0" smtClean="0"/>
              <a:t>سجل </a:t>
            </a:r>
            <a:r>
              <a:rPr lang="ar-SA" sz="2800" dirty="0"/>
              <a:t>في جدول العملاء والذي يحتوي على بيانات </a:t>
            </a:r>
            <a:r>
              <a:rPr lang="ar-SA" sz="2800" dirty="0" smtClean="0"/>
              <a:t>العميل الشخصية </a:t>
            </a:r>
            <a:r>
              <a:rPr lang="ar-SA" sz="2800" dirty="0"/>
              <a:t>يقابله سجل واحد فقط في جدول بيانات </a:t>
            </a:r>
            <a:r>
              <a:rPr lang="ar-SA" sz="2800" dirty="0" smtClean="0"/>
              <a:t>دخول النظام </a:t>
            </a:r>
            <a:r>
              <a:rPr lang="ar-SA" sz="2800" dirty="0"/>
              <a:t>للعملاء لأن العميل له بيانات دخول واحدة فقط.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52537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14263" t="26226" r="30287" b="21322"/>
          <a:stretch/>
        </p:blipFill>
        <p:spPr bwMode="auto">
          <a:xfrm>
            <a:off x="457200" y="1295400"/>
            <a:ext cx="7543799" cy="48768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291674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علاقة رأس بأطراف </a:t>
            </a:r>
            <a:r>
              <a:rPr lang="en-US" dirty="0"/>
              <a:t>One to Many</a:t>
            </a: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1797559"/>
            <a:ext cx="84582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تعريف: كل سجل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الأول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يقابل أكثر من سجل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الجدول الثاني.</a:t>
            </a:r>
            <a:endParaRPr lang="ar-SA" sz="2800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ar-SA" sz="2800" b="1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شروطها :</a:t>
            </a:r>
          </a:p>
          <a:p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1) وجود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حقل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مشترك بين الجدولين لهما نفس نوع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البيانات.</a:t>
            </a:r>
            <a:r>
              <a:rPr lang="ar-SA" sz="2800" dirty="0"/>
              <a:t/>
            </a:r>
            <a:br>
              <a:rPr lang="ar-SA" sz="2800" dirty="0"/>
            </a:b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2) الحقل المشترك </a:t>
            </a:r>
            <a:r>
              <a:rPr lang="ar-SA" sz="2800" b="1" u="sng" dirty="0">
                <a:solidFill>
                  <a:srgbClr val="333333"/>
                </a:solidFill>
                <a:latin typeface="Arial" panose="020B0604020202020204" pitchFamily="34" charset="0"/>
              </a:rPr>
              <a:t>بالجدول </a:t>
            </a:r>
            <a:r>
              <a:rPr lang="ar-SA" sz="2800" b="1" u="sng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الأول </a:t>
            </a:r>
            <a:r>
              <a:rPr lang="ar-SA" sz="2800" b="1" u="sng" dirty="0">
                <a:solidFill>
                  <a:srgbClr val="333333"/>
                </a:solidFill>
                <a:latin typeface="Arial" panose="020B0604020202020204" pitchFamily="34" charset="0"/>
              </a:rPr>
              <a:t>فقط </a:t>
            </a:r>
            <a:r>
              <a:rPr lang="ar-SA" sz="2800" b="1" dirty="0">
                <a:solidFill>
                  <a:srgbClr val="333333"/>
                </a:solidFill>
                <a:latin typeface="Arial" panose="020B0604020202020204" pitchFamily="34" charset="0"/>
              </a:rPr>
              <a:t>يأخذ خاصية المفتاح </a:t>
            </a:r>
            <a:r>
              <a:rPr lang="ar-SA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الأساسي.</a:t>
            </a:r>
          </a:p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مثال: العلاقة بين جدول العملاء وجدول طلبيات العملاء.</a:t>
            </a:r>
          </a:p>
          <a:p>
            <a:r>
              <a:rPr lang="ar-SA" sz="2800" dirty="0" smtClean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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كل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سجل في جدول العملاء والذي يحتوي على بيانات</a:t>
            </a:r>
          </a:p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العميل الشخصية يقابله أكثر من سجل في جدول الطلبيات</a:t>
            </a:r>
          </a:p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لأن العميل يستطيع أن يطلب عدة طلبيات.</a:t>
            </a:r>
            <a:endParaRPr lang="en-US" sz="28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25202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11" name="Picture 10"/>
          <p:cNvPicPr/>
          <p:nvPr/>
        </p:nvPicPr>
        <p:blipFill rotWithShape="1">
          <a:blip r:embed="rId2"/>
          <a:srcRect l="12821" t="27940" r="27243" b="13249"/>
          <a:stretch/>
        </p:blipFill>
        <p:spPr bwMode="auto">
          <a:xfrm>
            <a:off x="685800" y="990600"/>
            <a:ext cx="7239000" cy="4953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07798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علاقة أطراف بأطراف </a:t>
            </a:r>
            <a:r>
              <a:rPr lang="en-US" dirty="0"/>
              <a:t>Many to Many</a:t>
            </a: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2055343"/>
            <a:ext cx="8077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تعريف: كل سجل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الأول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يقابل أكثر من سجل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في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الجدول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الثاني والعكس.</a:t>
            </a:r>
            <a:r>
              <a:rPr lang="ar-SA" sz="3200" dirty="0"/>
              <a:t/>
            </a:r>
            <a:br>
              <a:rPr lang="ar-SA" sz="3200" dirty="0"/>
            </a:br>
            <a:r>
              <a:rPr lang="ar-SA" sz="3200" b="1" u="sng" dirty="0">
                <a:solidFill>
                  <a:srgbClr val="FF0000"/>
                </a:solidFill>
                <a:latin typeface="Arial" panose="020B0604020202020204" pitchFamily="34" charset="0"/>
              </a:rPr>
              <a:t>ولكن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 هذه العلاقة علاقة ضعيفة لابد من كسرها </a:t>
            </a:r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ولكسرها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نستخدم </a:t>
            </a:r>
            <a:r>
              <a:rPr lang="ar-SA" sz="3200" b="1" u="sng" dirty="0">
                <a:solidFill>
                  <a:srgbClr val="333333"/>
                </a:solidFill>
                <a:latin typeface="Arial" panose="020B0604020202020204" pitchFamily="34" charset="0"/>
              </a:rPr>
              <a:t>جدول وسيط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جدول الربط 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-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Conjunction Table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ar-SA" sz="3200" b="1" dirty="0" smtClean="0">
                <a:latin typeface="Arial" panose="020B0604020202020204" pitchFamily="34" charset="0"/>
              </a:rPr>
              <a:t>و يتكون مفتاحه الأساسي من حقلي المفاتيح الأساسية من كلا الجدولين</a:t>
            </a:r>
          </a:p>
          <a:p>
            <a:r>
              <a:rPr lang="ar-SA" sz="3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وبكسرها </a:t>
            </a:r>
            <a:r>
              <a:rPr lang="ar-SA" sz="3200" b="1" dirty="0">
                <a:solidFill>
                  <a:srgbClr val="333333"/>
                </a:solidFill>
                <a:latin typeface="Arial" panose="020B0604020202020204" pitchFamily="34" charset="0"/>
              </a:rPr>
              <a:t>تتحول الى </a:t>
            </a:r>
            <a:r>
              <a:rPr lang="ar-SA" sz="3200" b="1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علاقتي </a:t>
            </a:r>
            <a:r>
              <a:rPr lang="ar-SA" sz="3200" b="1" u="sng" dirty="0">
                <a:solidFill>
                  <a:srgbClr val="FF0000"/>
                </a:solidFill>
                <a:latin typeface="Arial" panose="020B0604020202020204" pitchFamily="34" charset="0"/>
              </a:rPr>
              <a:t>رأس بأطراف</a:t>
            </a:r>
            <a:endParaRPr lang="en-US" sz="32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6632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 على علاقة اطراف بأطراف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685800" y="2136339"/>
            <a:ext cx="8001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مثل جدول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العملاء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والذي يحتوي على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معلومات عن العملاء وجدول المنتج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الذي يحتوي على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معلومات عن المنتجات.</a:t>
            </a:r>
            <a:endParaRPr lang="ar-SA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SA" sz="2800" dirty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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فكل سجل في جدول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العملاء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والذي يخص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عميل معين يقابله أكثر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سجل في جدول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المنتج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لأن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العميل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ستطيع أن يطلب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أكثر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منتج.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وفي المقابل كل سجل في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جدول المنتج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والذي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يخص المنتجات يقابله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أكثر من سجل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جدول العملاء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باعتبار أن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المنتج يطلبه أكثر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</a:t>
            </a:r>
            <a:r>
              <a:rPr lang="ar-SA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عميل.</a:t>
            </a:r>
            <a:endParaRPr lang="ar-SA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SA" sz="2800" dirty="0">
                <a:solidFill>
                  <a:srgbClr val="2DA3C0"/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 </a:t>
            </a:r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الحل هو إنشاء جدول للربط بين الجدولين ويكون مفتاحه</a:t>
            </a:r>
          </a:p>
          <a:p>
            <a:r>
              <a:rPr lang="ar-S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الأساسي هو مفتاحي الجدولين الآخرين.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18155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0993" y="6324600"/>
            <a:ext cx="2133600" cy="457200"/>
          </a:xfrm>
        </p:spPr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16827" t="21380" r="35577" b="66363"/>
          <a:stretch/>
        </p:blipFill>
        <p:spPr bwMode="auto">
          <a:xfrm>
            <a:off x="4724400" y="1143000"/>
            <a:ext cx="4114800" cy="21336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/>
          <a:srcRect l="15545" t="21094" r="52725" b="62087"/>
          <a:stretch/>
        </p:blipFill>
        <p:spPr bwMode="auto">
          <a:xfrm>
            <a:off x="635432" y="1198536"/>
            <a:ext cx="3429000" cy="2154264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/>
          <a:srcRect l="15384" t="20810" r="60737" b="63796"/>
          <a:stretch/>
        </p:blipFill>
        <p:spPr bwMode="auto">
          <a:xfrm>
            <a:off x="1752600" y="4267200"/>
            <a:ext cx="4913630" cy="22860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5029200" y="4953000"/>
            <a:ext cx="609600" cy="0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040824" y="5791200"/>
            <a:ext cx="609600" cy="0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638800" y="4953000"/>
            <a:ext cx="0" cy="8382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650424" y="5410200"/>
            <a:ext cx="151237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162800" y="3733800"/>
            <a:ext cx="0" cy="16764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4343400" y="3752850"/>
            <a:ext cx="2819400" cy="1905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343400" y="1828800"/>
            <a:ext cx="0" cy="19050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343400" y="1828800"/>
            <a:ext cx="381000" cy="0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524000" y="4953000"/>
            <a:ext cx="8259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487837" y="5410200"/>
            <a:ext cx="8259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524000" y="4953000"/>
            <a:ext cx="0" cy="4572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152400" y="5181600"/>
            <a:ext cx="1371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52400" y="1676400"/>
            <a:ext cx="0" cy="3505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52400" y="1676400"/>
            <a:ext cx="4830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700653" y="1524000"/>
            <a:ext cx="3262395" cy="258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947548" y="1524000"/>
            <a:ext cx="15500" cy="4055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85800" y="1549831"/>
            <a:ext cx="0" cy="381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00653" y="1929539"/>
            <a:ext cx="326174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4911025" y="1650569"/>
            <a:ext cx="3262395" cy="2583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8172772" y="1676400"/>
            <a:ext cx="648" cy="379708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896172" y="1676400"/>
            <a:ext cx="0" cy="38100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911025" y="2056108"/>
            <a:ext cx="3261747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990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شروط تكوين العلاقات(عملية الربط) بين الجداول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 يجب معرفة الجدول الأساسي و الجدول المرتبط.</a:t>
            </a:r>
          </a:p>
          <a:p>
            <a:r>
              <a:rPr lang="ar-SA" sz="2800" dirty="0" smtClean="0"/>
              <a:t>يجب ان يكون هناك حقل مشترك بين الجدولين.</a:t>
            </a:r>
          </a:p>
          <a:p>
            <a:r>
              <a:rPr lang="ar-SA" sz="2800" dirty="0" smtClean="0"/>
              <a:t>يجب ان يكون الحقل المشترك بين الجدولين له نفس نوع البيانات في الجدولين.</a:t>
            </a:r>
          </a:p>
          <a:p>
            <a:r>
              <a:rPr lang="ar-SA" sz="2800" dirty="0" smtClean="0"/>
              <a:t>اذا لم </a:t>
            </a:r>
            <a:r>
              <a:rPr lang="ar-SA" sz="2800" dirty="0"/>
              <a:t>ي</a:t>
            </a:r>
            <a:r>
              <a:rPr lang="ar-SA" sz="2800" dirty="0" smtClean="0"/>
              <a:t>شتمل الجدول المرتبط على حقل يتطابق مع حقل المفتاح الأساسي في الجدول الأساسي، اضيفي حقل جديد في الجدول التابع يتوافق مع مواصفات الحقل الأساسي في الجدول الأساسي.</a:t>
            </a:r>
          </a:p>
          <a:p>
            <a:r>
              <a:rPr lang="ar-SA" sz="2800" dirty="0" smtClean="0"/>
              <a:t>بعد إنشاء علاقة بين جدولين لن تتمكني من تعديل او حذف الحقول الا اذا الغيت العلاقة.</a:t>
            </a: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70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إنشاء علاقة بين الجداول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3938"/>
            <a:ext cx="8229600" cy="4411662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ar-SA" dirty="0" smtClean="0"/>
              <a:t>اغلاق جميع الجداول المفتوحة، اذ لا يمكن إنشاء علاقة بين جداول مفتوحة.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ar-SA" dirty="0"/>
              <a:t>من تبويب أدوات قاعدة البيانات </a:t>
            </a:r>
            <a:r>
              <a:rPr lang="en-US" dirty="0"/>
              <a:t>Database Tools </a:t>
            </a:r>
            <a:r>
              <a:rPr lang="ar-SA" dirty="0"/>
              <a:t> و من مجموعة علاقات </a:t>
            </a:r>
            <a:r>
              <a:rPr lang="en-US" dirty="0"/>
              <a:t>Relationships </a:t>
            </a:r>
            <a:r>
              <a:rPr lang="ar-SA" dirty="0"/>
              <a:t> </a:t>
            </a:r>
            <a:r>
              <a:rPr lang="en-US" dirty="0"/>
              <a:t> </a:t>
            </a:r>
            <a:r>
              <a:rPr lang="ar-SA" dirty="0"/>
              <a:t> انقري فوق علاقات </a:t>
            </a:r>
            <a:r>
              <a:rPr lang="en-US" dirty="0"/>
              <a:t>Relationships</a:t>
            </a:r>
            <a:r>
              <a:rPr lang="ar-SA" dirty="0"/>
              <a:t> فتظهر نافذة علاقات.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ar-SA" dirty="0"/>
              <a:t>انقري فوق إظهار جدول </a:t>
            </a:r>
            <a:r>
              <a:rPr lang="en-US" dirty="0"/>
              <a:t>Show Table </a:t>
            </a:r>
            <a:r>
              <a:rPr lang="ar-SA" dirty="0"/>
              <a:t> فيظهر مربع حوار إظهار جدول </a:t>
            </a:r>
            <a:r>
              <a:rPr lang="en-US" dirty="0"/>
              <a:t>Show Table</a:t>
            </a:r>
            <a:r>
              <a:rPr lang="ar-SA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67294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خطوات إنشاء علاقة بين الجداول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4.</a:t>
            </a:r>
            <a:r>
              <a:rPr lang="ar-SA" sz="2400" dirty="0" smtClean="0"/>
              <a:t> </a:t>
            </a:r>
            <a:r>
              <a:rPr lang="ar-SA" dirty="0" smtClean="0"/>
              <a:t>حددي الجدول الذي ترغبي في إنشاء علاقة له ثم انقري</a:t>
            </a:r>
            <a:r>
              <a:rPr lang="en-US" dirty="0" smtClean="0"/>
              <a:t> </a:t>
            </a:r>
            <a:r>
              <a:rPr lang="ar-SA" dirty="0" smtClean="0"/>
              <a:t>إضافة </a:t>
            </a:r>
            <a:r>
              <a:rPr lang="en-US" dirty="0" smtClean="0"/>
              <a:t>Add</a:t>
            </a:r>
            <a:r>
              <a:rPr lang="ar-SA" dirty="0" smtClean="0"/>
              <a:t>، و بعد الانتهاء من إضافة الجداول انقري اغلاق       </a:t>
            </a:r>
            <a:r>
              <a:rPr lang="en-US" dirty="0" smtClean="0"/>
              <a:t>Close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5. </a:t>
            </a:r>
            <a:r>
              <a:rPr lang="ar-SA" dirty="0" smtClean="0"/>
              <a:t>تظهر الجداول المراد انشاء علاقة بينها في نافذة علاقات </a:t>
            </a:r>
            <a:r>
              <a:rPr lang="en-US" dirty="0" smtClean="0"/>
              <a:t>Relations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6.</a:t>
            </a:r>
            <a:r>
              <a:rPr lang="ar-SA" dirty="0" smtClean="0"/>
              <a:t>اسحبي حقل المفتاح الأساسي من الجدول الأساسي الى الحقل المطابق له في الجدول المرتبط فيظهر مربع حوار تحرير العلاقات </a:t>
            </a:r>
            <a:r>
              <a:rPr lang="en-US" dirty="0" smtClean="0"/>
              <a:t>Edit Relations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99273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خطوات إنشاء علاقة بين الجداول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7.</a:t>
            </a:r>
            <a:r>
              <a:rPr lang="ar-SA" dirty="0" smtClean="0"/>
              <a:t>لإنشاء العلاقة انقري إنشاء </a:t>
            </a:r>
            <a:r>
              <a:rPr lang="en-US" dirty="0" smtClean="0"/>
              <a:t>Create</a:t>
            </a:r>
            <a:r>
              <a:rPr lang="ar-SA" dirty="0" smtClean="0"/>
              <a:t> ، فتعودي الى نافذة علاقات </a:t>
            </a:r>
            <a:r>
              <a:rPr lang="en-US" dirty="0" smtClean="0"/>
              <a:t>Relations </a:t>
            </a:r>
            <a:r>
              <a:rPr lang="ar-SA" dirty="0" smtClean="0"/>
              <a:t>، لاحظي وجود خط واصل بين الجدولين.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8. </a:t>
            </a:r>
            <a:r>
              <a:rPr lang="ar-SA" dirty="0" smtClean="0"/>
              <a:t>بعد الانتهاء انقري زر إغلاق فتظهر رساله تسالك اذا تريدين حفظ التغييرات، انقري نعم </a:t>
            </a:r>
            <a:r>
              <a:rPr lang="en-US" dirty="0" smtClean="0"/>
              <a:t>Yes </a:t>
            </a:r>
            <a:r>
              <a:rPr lang="ar-SA" dirty="0"/>
              <a:t> </a:t>
            </a:r>
            <a:r>
              <a:rPr lang="ar-SA" dirty="0" smtClean="0"/>
              <a:t>لحفظ علاقة الارتباط.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70C0"/>
                </a:solidFill>
              </a:rPr>
              <a:t>9. </a:t>
            </a:r>
            <a:r>
              <a:rPr lang="ar-SA" dirty="0" smtClean="0"/>
              <a:t>عند فتح الجدول الأساسي تظهر إشارة (</a:t>
            </a:r>
            <a:r>
              <a:rPr lang="ar-SA" dirty="0" smtClean="0">
                <a:solidFill>
                  <a:srgbClr val="FF0000"/>
                </a:solidFill>
              </a:rPr>
              <a:t>+</a:t>
            </a:r>
            <a:r>
              <a:rPr lang="ar-SA" dirty="0" smtClean="0"/>
              <a:t>) الى جانب السجل و عند النقر فوقها تظهر بيانات الجدول المرتبط.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87934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19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t="2692" r="44712" b="51540"/>
          <a:stretch/>
        </p:blipFill>
        <p:spPr bwMode="auto">
          <a:xfrm>
            <a:off x="685800" y="1600200"/>
            <a:ext cx="7238999" cy="38862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شكل بيضاوي 5"/>
          <p:cNvSpPr/>
          <p:nvPr/>
        </p:nvSpPr>
        <p:spPr>
          <a:xfrm>
            <a:off x="4499780" y="3962400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1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2743200" y="2667000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2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8395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20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817"/>
          <a:stretch/>
        </p:blipFill>
        <p:spPr>
          <a:xfrm>
            <a:off x="609600" y="1752600"/>
            <a:ext cx="7772400" cy="384048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شكل بيضاوي 5"/>
          <p:cNvSpPr/>
          <p:nvPr/>
        </p:nvSpPr>
        <p:spPr>
          <a:xfrm>
            <a:off x="1828800" y="236220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3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شكل بيضاوي 5"/>
          <p:cNvSpPr/>
          <p:nvPr/>
        </p:nvSpPr>
        <p:spPr>
          <a:xfrm>
            <a:off x="3581400" y="327660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4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489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E2FE41-502C-4BF6-9857-BDE7FEA74B90}" type="slidenum">
              <a:rPr lang="ar-SA" altLang="en-US" smtClean="0"/>
              <a:pPr>
                <a:defRPr/>
              </a:pPr>
              <a:t>21</a:t>
            </a:fld>
            <a:endParaRPr lang="en-US" altLang="en-US"/>
          </a:p>
        </p:txBody>
      </p:sp>
      <p:pic>
        <p:nvPicPr>
          <p:cNvPr id="3" name="Picture 2"/>
          <p:cNvPicPr/>
          <p:nvPr/>
        </p:nvPicPr>
        <p:blipFill rotWithShape="1">
          <a:blip r:embed="rId3"/>
          <a:srcRect r="50000" b="47834"/>
          <a:stretch/>
        </p:blipFill>
        <p:spPr bwMode="auto">
          <a:xfrm>
            <a:off x="533400" y="1539240"/>
            <a:ext cx="7315200" cy="43434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شكل بيضاوي 5"/>
          <p:cNvSpPr/>
          <p:nvPr/>
        </p:nvSpPr>
        <p:spPr>
          <a:xfrm>
            <a:off x="4953000" y="472440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5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5093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22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r="44551" b="26169"/>
          <a:stretch/>
        </p:blipFill>
        <p:spPr bwMode="auto">
          <a:xfrm>
            <a:off x="914400" y="381000"/>
            <a:ext cx="5943600" cy="38862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/>
          <a:srcRect r="53846" b="49544"/>
          <a:stretch/>
        </p:blipFill>
        <p:spPr bwMode="auto">
          <a:xfrm>
            <a:off x="3733800" y="3729037"/>
            <a:ext cx="4191000" cy="2747963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شكل بيضاوي 5"/>
          <p:cNvSpPr/>
          <p:nvPr/>
        </p:nvSpPr>
        <p:spPr>
          <a:xfrm>
            <a:off x="6388825" y="443484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7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شكل بيضاوي 5"/>
          <p:cNvSpPr/>
          <p:nvPr/>
        </p:nvSpPr>
        <p:spPr>
          <a:xfrm>
            <a:off x="4114800" y="2296477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6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9874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E2FE41-502C-4BF6-9857-BDE7FEA74B90}" type="slidenum">
              <a:rPr lang="ar-SA" altLang="en-US" smtClean="0"/>
              <a:pPr>
                <a:defRPr/>
              </a:pPr>
              <a:t>23</a:t>
            </a:fld>
            <a:endParaRPr lang="en-US" alt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/>
          <a:srcRect r="47917" b="34721"/>
          <a:stretch/>
        </p:blipFill>
        <p:spPr bwMode="auto">
          <a:xfrm>
            <a:off x="990600" y="457200"/>
            <a:ext cx="5410200" cy="251460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شكل بيضاوي 5"/>
          <p:cNvSpPr/>
          <p:nvPr/>
        </p:nvSpPr>
        <p:spPr>
          <a:xfrm>
            <a:off x="4191000" y="1714500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8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r="30128" b="52965"/>
          <a:stretch/>
        </p:blipFill>
        <p:spPr bwMode="auto">
          <a:xfrm>
            <a:off x="1295400" y="3581400"/>
            <a:ext cx="6929301" cy="2514600"/>
          </a:xfrm>
          <a:prstGeom prst="rect">
            <a:avLst/>
          </a:prstGeom>
          <a:ln w="31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شكل بيضاوي 5"/>
          <p:cNvSpPr/>
          <p:nvPr/>
        </p:nvSpPr>
        <p:spPr>
          <a:xfrm>
            <a:off x="6858000" y="5539611"/>
            <a:ext cx="328749" cy="54864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9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4185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التكامل المرجعي </a:t>
            </a:r>
            <a:r>
              <a:rPr lang="en-US" dirty="0" smtClean="0"/>
              <a:t>Referential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633" y="2293938"/>
            <a:ext cx="8229600" cy="4411662"/>
          </a:xfrm>
        </p:spPr>
        <p:txBody>
          <a:bodyPr/>
          <a:lstStyle/>
          <a:p>
            <a:r>
              <a:rPr lang="ar-SA" dirty="0" smtClean="0"/>
              <a:t>يعد التكامل المرجعي احد أنظمة القواعد المستخدمة في </a:t>
            </a:r>
            <a:r>
              <a:rPr lang="en-US" dirty="0" smtClean="0"/>
              <a:t>Access</a:t>
            </a:r>
            <a:r>
              <a:rPr lang="ar-SA" dirty="0" smtClean="0"/>
              <a:t> و يستخدم: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 لضمان صحة العلاقات بين السجلات في الجداول المرتبطة.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 لضمان عدم حذف لبيانات مرتبطة او تغييرها بطريق الخطأ.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9425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فرض التكامل المرجعي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انقري مزدوج على الخط الواصل بين الجدولين فيظهر مربع حوار تحرير العلاقات </a:t>
            </a:r>
            <a:r>
              <a:rPr lang="en-US" dirty="0" smtClean="0"/>
              <a:t>Edit Relations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حددي خانة فرض التكامل المرجعي، و بعد اختيارها يمكن الاختيار بين تطبيق الخيارات التالية:</a:t>
            </a:r>
          </a:p>
          <a:p>
            <a:pPr marL="514350" indent="-514350">
              <a:buFont typeface="+mj-lt"/>
              <a:buAutoNum type="alphaUcPeriod"/>
            </a:pPr>
            <a:r>
              <a:rPr lang="ar-SA" dirty="0" smtClean="0"/>
              <a:t>تتالي تحديث الحقول المرتبطة </a:t>
            </a:r>
            <a:r>
              <a:rPr lang="en-US" dirty="0" smtClean="0"/>
              <a:t>Cascade Update Related</a:t>
            </a:r>
            <a:r>
              <a:rPr lang="en-US" dirty="0"/>
              <a:t> </a:t>
            </a:r>
            <a:r>
              <a:rPr lang="en-US" dirty="0" smtClean="0"/>
              <a:t>Fields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lphaUcPeriod"/>
            </a:pPr>
            <a:r>
              <a:rPr lang="ar-SA" dirty="0"/>
              <a:t>تتالي حذف السجلات المرتبطة </a:t>
            </a:r>
            <a:r>
              <a:rPr lang="en-US" dirty="0"/>
              <a:t>Cascade Delete Related </a:t>
            </a:r>
            <a:r>
              <a:rPr lang="en-US" dirty="0" smtClean="0"/>
              <a:t>Records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0391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457200"/>
          </a:xfrm>
        </p:spPr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26</a:t>
            </a:fld>
            <a:endParaRPr lang="en-US" alt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t="3464" r="30769" b="28734"/>
          <a:stretch/>
        </p:blipFill>
        <p:spPr bwMode="auto">
          <a:xfrm>
            <a:off x="457200" y="1066799"/>
            <a:ext cx="7924800" cy="5181601"/>
          </a:xfrm>
          <a:prstGeom prst="rect">
            <a:avLst/>
          </a:prstGeom>
          <a:ln w="31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شكل بيضاوي 6"/>
          <p:cNvSpPr/>
          <p:nvPr/>
        </p:nvSpPr>
        <p:spPr>
          <a:xfrm>
            <a:off x="3733800" y="2286000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3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6114192" y="5018721"/>
            <a:ext cx="657497" cy="315279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B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شكل بيضاوي 6"/>
          <p:cNvSpPr/>
          <p:nvPr/>
        </p:nvSpPr>
        <p:spPr>
          <a:xfrm>
            <a:off x="6114192" y="4686726"/>
            <a:ext cx="644637" cy="3113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شكل بيضاوي 6"/>
          <p:cNvSpPr/>
          <p:nvPr/>
        </p:nvSpPr>
        <p:spPr>
          <a:xfrm>
            <a:off x="5715000" y="3363279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1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شكل بيضاوي 6"/>
          <p:cNvSpPr/>
          <p:nvPr/>
        </p:nvSpPr>
        <p:spPr>
          <a:xfrm>
            <a:off x="5286103" y="4265909"/>
            <a:ext cx="428897" cy="539931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2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8822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إ</a:t>
            </a:r>
            <a:r>
              <a:rPr lang="ar-SA" dirty="0" smtClean="0"/>
              <a:t>لغاء العلاقة بين الجداول </a:t>
            </a:r>
            <a:r>
              <a:rPr lang="en-US" dirty="0" smtClean="0"/>
              <a:t>Delete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من تبويب أدوات قاعدة البيانات </a:t>
            </a:r>
            <a:r>
              <a:rPr lang="en-US" dirty="0"/>
              <a:t>Database Tools </a:t>
            </a:r>
            <a:r>
              <a:rPr lang="ar-SA" dirty="0"/>
              <a:t> و من مجموعة علاقات </a:t>
            </a:r>
            <a:r>
              <a:rPr lang="en-US" dirty="0"/>
              <a:t> </a:t>
            </a:r>
            <a:r>
              <a:rPr lang="ar-SA" dirty="0"/>
              <a:t> </a:t>
            </a:r>
            <a:r>
              <a:rPr lang="en-US" dirty="0"/>
              <a:t>Relationships</a:t>
            </a:r>
            <a:r>
              <a:rPr lang="ar-SA" dirty="0"/>
              <a:t> انقري فوق علاقات </a:t>
            </a:r>
            <a:r>
              <a:rPr lang="en-US" dirty="0"/>
              <a:t> </a:t>
            </a:r>
            <a:r>
              <a:rPr lang="ar-SA" dirty="0"/>
              <a:t> </a:t>
            </a:r>
            <a:r>
              <a:rPr lang="en-US" dirty="0"/>
              <a:t>Relationships</a:t>
            </a:r>
            <a:r>
              <a:rPr lang="ar-SA" dirty="0"/>
              <a:t> فتظهر نافذة علاقات، اذا لم تظهر العلاقة انقري فوق كافة العلاقات </a:t>
            </a:r>
            <a:r>
              <a:rPr lang="en-US" dirty="0"/>
              <a:t>All Relationships</a:t>
            </a:r>
            <a:r>
              <a:rPr lang="ar-SA" dirty="0"/>
              <a:t>.</a:t>
            </a:r>
          </a:p>
          <a:p>
            <a:r>
              <a:rPr lang="ar-SA" dirty="0" smtClean="0"/>
              <a:t>انقري </a:t>
            </a:r>
            <a:r>
              <a:rPr lang="ar-SA" dirty="0" smtClean="0"/>
              <a:t>على الخط الواصل بين الجدولين ثم اضغطي حذف </a:t>
            </a:r>
            <a:r>
              <a:rPr lang="en-US" dirty="0" smtClean="0"/>
              <a:t>Delete </a:t>
            </a:r>
            <a:r>
              <a:rPr lang="ar-SA" dirty="0" smtClean="0"/>
              <a:t> فتظهر رسالة تأكيد تنبهك الى حذف العلاقة ، انقري موافق</a:t>
            </a:r>
            <a:r>
              <a:rPr lang="en-US" dirty="0" smtClean="0"/>
              <a:t> Ok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41062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تطبيق 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1524000"/>
            <a:ext cx="7848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3200" dirty="0" smtClean="0"/>
              <a:t>انشئي قاعدة بيانات باسم واجب6 ثم انشئي فيها التالي:</a:t>
            </a: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3200" dirty="0" smtClean="0"/>
              <a:t>انشئي جدول باسم الطالبات يحتوي على الحقول التالية مع مراعاة اختيار نوع البيانات المناسب لكل حقل:</a:t>
            </a:r>
          </a:p>
          <a:p>
            <a:r>
              <a:rPr lang="ar-SA" sz="3200" dirty="0" smtClean="0"/>
              <a:t>رقم الطالبة، اسم الطالبة، رقم المقرر.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3200" dirty="0" smtClean="0"/>
              <a:t>انشئي جدول المقررات يحتوي على الحقول التالية مع مراعاة </a:t>
            </a:r>
            <a:r>
              <a:rPr lang="ar-SA" sz="3200" dirty="0"/>
              <a:t>اختيار نوع البيانات المناسب لكل حقل </a:t>
            </a:r>
            <a:r>
              <a:rPr lang="ar-SA" sz="3200" dirty="0" smtClean="0"/>
              <a:t>:</a:t>
            </a:r>
          </a:p>
          <a:p>
            <a:r>
              <a:rPr lang="ar-SA" sz="3200" dirty="0" smtClean="0"/>
              <a:t>رقم المقرر ، اسم المقرر، المتطلب السابق.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3200" dirty="0" smtClean="0"/>
              <a:t>قومي بإنشاء 3 سجلات في كل جدول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3200" dirty="0" smtClean="0"/>
              <a:t>قومي بتحديد</a:t>
            </a:r>
            <a:r>
              <a:rPr lang="en-US" sz="3200" dirty="0" smtClean="0"/>
              <a:t> </a:t>
            </a:r>
            <a:r>
              <a:rPr lang="ar-SA" sz="3200" dirty="0" smtClean="0"/>
              <a:t>و انشاء العلاقة المناسبة بين جدول الطالبات و جدول المقررات.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91765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2989</TotalTime>
  <Words>890</Words>
  <Application>Microsoft Office PowerPoint</Application>
  <PresentationFormat>On-screen Show (4:3)</PresentationFormat>
  <Paragraphs>131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Network</vt:lpstr>
      <vt:lpstr>العلاقات Relationships</vt:lpstr>
      <vt:lpstr>الأهداف</vt:lpstr>
      <vt:lpstr>إجراءات المحاضرة</vt:lpstr>
      <vt:lpstr>العلاقات Relationships:</vt:lpstr>
      <vt:lpstr>PowerPoint Presentation</vt:lpstr>
      <vt:lpstr>PowerPoint Presentation</vt:lpstr>
      <vt:lpstr>أنواع العلاقات</vt:lpstr>
      <vt:lpstr>علاقة رأس برأس One to One </vt:lpstr>
      <vt:lpstr>PowerPoint Presentation</vt:lpstr>
      <vt:lpstr>علاقة رأس بأطراف One to Many </vt:lpstr>
      <vt:lpstr>PowerPoint Presentation</vt:lpstr>
      <vt:lpstr>علاقة أطراف بأطراف Many to Many </vt:lpstr>
      <vt:lpstr>مثال على علاقة اطراف بأطراف</vt:lpstr>
      <vt:lpstr>PowerPoint Presentation</vt:lpstr>
      <vt:lpstr>شروط تكوين العلاقات(عملية الربط) بين الجداول</vt:lpstr>
      <vt:lpstr>خطوات إنشاء علاقة بين الجداول</vt:lpstr>
      <vt:lpstr>خطوات إنشاء علاقة بين الجداول</vt:lpstr>
      <vt:lpstr>خطوات إنشاء علاقة بين الجداول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التكامل المرجعي Referential Integrity</vt:lpstr>
      <vt:lpstr>خطوات فرض التكامل المرجعي</vt:lpstr>
      <vt:lpstr>PowerPoint Presentation</vt:lpstr>
      <vt:lpstr>إلغاء العلاقة بين الجداول Delete Relationships</vt:lpstr>
      <vt:lpstr>تطبيق 6</vt:lpstr>
    </vt:vector>
  </TitlesOfParts>
  <Company>BEST FORUM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</dc:title>
  <dc:creator>Free User</dc:creator>
  <cp:lastModifiedBy>Waed Waleed Saleh Alabweeny</cp:lastModifiedBy>
  <cp:revision>331</cp:revision>
  <dcterms:created xsi:type="dcterms:W3CDTF">2011-02-26T15:22:43Z</dcterms:created>
  <dcterms:modified xsi:type="dcterms:W3CDTF">2015-03-28T06:27:38Z</dcterms:modified>
</cp:coreProperties>
</file>