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90" y="-1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159B05B-BAAF-43FF-92CD-3F5CA33BB3CB}" type="datetime1">
              <a:rPr lang="en-US"/>
              <a:pPr lvl="0"/>
              <a:t>11/26/2011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3" y="685800"/>
            <a:ext cx="4953003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ar-SA" sz="1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/>
              </a:defRPr>
            </a:lvl1pPr>
          </a:lstStyle>
          <a:p>
            <a:pPr lvl="0"/>
            <a:fld id="{6CCBE488-8C73-4032-8D24-707300781966}" type="slidenum">
              <a:rPr/>
              <a:pPr lvl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  <p:sp>
        <p:nvSpPr>
          <p:cNvPr id="3" name="Rectangle 9"/>
          <p:cNvSpPr/>
          <p:nvPr/>
        </p:nvSpPr>
        <p:spPr>
          <a:xfrm>
            <a:off x="0" y="2133596"/>
            <a:ext cx="2667003" cy="1447796"/>
          </a:xfrm>
          <a:prstGeom prst="rect">
            <a:avLst/>
          </a:prstGeom>
          <a:solidFill>
            <a:srgbClr val="527E56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Rectangle 11"/>
          <p:cNvSpPr/>
          <p:nvPr/>
        </p:nvSpPr>
        <p:spPr>
          <a:xfrm>
            <a:off x="7239003" y="2133596"/>
            <a:ext cx="2667003" cy="1447796"/>
          </a:xfrm>
          <a:prstGeom prst="rect">
            <a:avLst/>
          </a:prstGeom>
          <a:solidFill>
            <a:srgbClr val="527E56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ctrTitle"/>
          </p:nvPr>
        </p:nvSpPr>
        <p:spPr>
          <a:xfrm>
            <a:off x="742950" y="2130423"/>
            <a:ext cx="8420096" cy="1470026"/>
          </a:xfrm>
        </p:spPr>
        <p:txBody>
          <a:bodyPr anchorCtr="1"/>
          <a:lstStyle>
            <a:lvl1pPr algn="ctr">
              <a:defRPr lang="en-US">
                <a:solidFill>
                  <a:srgbClr val="527E56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ubtitle 2"/>
          <p:cNvSpPr txBox="1">
            <a:spLocks noGrp="1"/>
          </p:cNvSpPr>
          <p:nvPr>
            <p:ph type="subTitle" idx="1"/>
          </p:nvPr>
        </p:nvSpPr>
        <p:spPr>
          <a:xfrm>
            <a:off x="1485900" y="3886200"/>
            <a:ext cx="6934196" cy="1752603"/>
          </a:xfrm>
        </p:spPr>
        <p:txBody>
          <a:bodyPr anchorCtr="1"/>
          <a:lstStyle>
            <a:lvl1pPr marL="0" indent="0" algn="ctr">
              <a:buNone/>
              <a:defRPr lang="en-US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7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4876796" y="6356351"/>
            <a:ext cx="482602" cy="365129"/>
          </a:xfrm>
        </p:spPr>
        <p:txBody>
          <a:bodyPr/>
          <a:lstStyle>
            <a:lvl1pPr>
              <a:defRPr lang="ar-SA">
                <a:cs typeface="Arial" pitchFamily="34"/>
              </a:defRPr>
            </a:lvl1pPr>
          </a:lstStyle>
          <a:p>
            <a:pPr lvl="0"/>
            <a:fld id="{CB7C219C-6F00-40A0-9887-8813C3A08989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9424985" y="280985"/>
            <a:ext cx="304796" cy="1090614"/>
          </a:xfrm>
          <a:prstGeom prst="rect">
            <a:avLst/>
          </a:prstGeom>
          <a:solidFill>
            <a:srgbClr val="72A376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3" name="Straight Connector 11"/>
          <p:cNvCxnSpPr/>
          <p:nvPr/>
        </p:nvCxnSpPr>
        <p:spPr>
          <a:xfrm>
            <a:off x="415923" y="1365254"/>
            <a:ext cx="9296404" cy="6346"/>
          </a:xfrm>
          <a:prstGeom prst="straightConnector1">
            <a:avLst/>
          </a:prstGeom>
          <a:noFill/>
          <a:ln w="9528">
            <a:solidFill>
              <a:srgbClr val="6EA072"/>
            </a:solidFill>
            <a:prstDash val="solid"/>
          </a:ln>
        </p:spPr>
      </p:cxnSp>
      <p:sp>
        <p:nvSpPr>
          <p:cNvPr id="4" name="Rectangle 12"/>
          <p:cNvSpPr/>
          <p:nvPr/>
        </p:nvSpPr>
        <p:spPr>
          <a:xfrm>
            <a:off x="9424985" y="0"/>
            <a:ext cx="304796" cy="301623"/>
          </a:xfrm>
          <a:prstGeom prst="rect">
            <a:avLst/>
          </a:prstGeom>
          <a:solidFill>
            <a:srgbClr val="E8B7B7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>
                <a:solidFill>
                  <a:srgbClr val="527E56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 lang="en-US"/>
            </a:lvl1pPr>
            <a:lvl2pPr>
              <a:buNone/>
              <a:defRPr lang="en-US"/>
            </a:lvl2pPr>
            <a:lvl3pPr>
              <a:buNone/>
              <a:defRPr lang="en-US"/>
            </a:lvl3pPr>
            <a:lvl4pPr>
              <a:buNone/>
              <a:defRPr lang="en-US"/>
            </a:lvl4pPr>
            <a:lvl5pPr>
              <a:buNone/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Rectangle 7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82506" y="4406905"/>
            <a:ext cx="8420096" cy="1362071"/>
          </a:xfrm>
        </p:spPr>
        <p:txBody>
          <a:bodyPr anchor="t"/>
          <a:lstStyle>
            <a:lvl1pPr algn="l">
              <a:defRPr lang="en-US"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82506" y="2906713"/>
            <a:ext cx="8420096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lang="en-US"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9424985" y="280985"/>
            <a:ext cx="304796" cy="1090614"/>
          </a:xfrm>
          <a:prstGeom prst="rect">
            <a:avLst/>
          </a:prstGeom>
          <a:solidFill>
            <a:srgbClr val="72A376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3" name="Straight Connector 11"/>
          <p:cNvCxnSpPr/>
          <p:nvPr/>
        </p:nvCxnSpPr>
        <p:spPr>
          <a:xfrm>
            <a:off x="415923" y="1365254"/>
            <a:ext cx="9296404" cy="6346"/>
          </a:xfrm>
          <a:prstGeom prst="straightConnector1">
            <a:avLst/>
          </a:prstGeom>
          <a:noFill/>
          <a:ln w="9528">
            <a:solidFill>
              <a:srgbClr val="6EA072"/>
            </a:solidFill>
            <a:prstDash val="solid"/>
          </a:ln>
        </p:spPr>
      </p:cxnSp>
      <p:sp>
        <p:nvSpPr>
          <p:cNvPr id="4" name="Rectangle 12"/>
          <p:cNvSpPr/>
          <p:nvPr/>
        </p:nvSpPr>
        <p:spPr>
          <a:xfrm>
            <a:off x="9424985" y="0"/>
            <a:ext cx="304796" cy="301623"/>
          </a:xfrm>
          <a:prstGeom prst="rect">
            <a:avLst/>
          </a:prstGeom>
          <a:solidFill>
            <a:srgbClr val="E8B7B7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>
                <a:solidFill>
                  <a:srgbClr val="527E56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 txBox="1">
            <a:spLocks noGrp="1"/>
          </p:cNvSpPr>
          <p:nvPr>
            <p:ph idx="4294967295"/>
          </p:nvPr>
        </p:nvSpPr>
        <p:spPr>
          <a:xfrm>
            <a:off x="5025240" y="1600200"/>
            <a:ext cx="4389120" cy="4525959"/>
          </a:xfrm>
        </p:spPr>
        <p:txBody>
          <a:bodyPr/>
          <a:lstStyle>
            <a:lvl1pPr marL="171450" indent="-285750" rtl="1" hangingPunct="1">
              <a:spcBef>
                <a:spcPts val="700"/>
              </a:spcBef>
              <a:buNone/>
              <a:defRPr lang="en-US"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457200" y="1600200"/>
            <a:ext cx="4389120" cy="4525959"/>
          </a:xfrm>
        </p:spPr>
        <p:txBody>
          <a:bodyPr/>
          <a:lstStyle>
            <a:lvl1pPr marL="171450" indent="-285750" rtl="1" hangingPunct="1">
              <a:spcBef>
                <a:spcPts val="700"/>
              </a:spcBef>
              <a:buNone/>
              <a:defRPr lang="en-US"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8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95303" y="1535113"/>
            <a:ext cx="4376867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lang="en-US"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95303" y="2174872"/>
            <a:ext cx="4376867" cy="3951286"/>
          </a:xfrm>
        </p:spPr>
        <p:txBody>
          <a:bodyPr/>
          <a:lstStyle>
            <a:lvl1pPr>
              <a:spcBef>
                <a:spcPts val="600"/>
              </a:spcBef>
              <a:defRPr lang="en-US" sz="2400"/>
            </a:lvl1pPr>
            <a:lvl2pPr>
              <a:spcBef>
                <a:spcPts val="500"/>
              </a:spcBef>
              <a:defRPr lang="en-US" sz="2000"/>
            </a:lvl2pPr>
            <a:lvl3pPr>
              <a:spcBef>
                <a:spcPts val="400"/>
              </a:spcBef>
              <a:defRPr lang="en-US" sz="1800"/>
            </a:lvl3pPr>
            <a:lvl4pPr>
              <a:spcBef>
                <a:spcPts val="400"/>
              </a:spcBef>
              <a:defRPr lang="en-US" sz="1600"/>
            </a:lvl4pPr>
            <a:lvl5pPr>
              <a:spcBef>
                <a:spcPts val="400"/>
              </a:spcBef>
              <a:defRPr lang="en-US"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032107" y="1535113"/>
            <a:ext cx="437858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lang="en-US"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5032107" y="2174872"/>
            <a:ext cx="4378586" cy="3951286"/>
          </a:xfrm>
        </p:spPr>
        <p:txBody>
          <a:bodyPr/>
          <a:lstStyle>
            <a:lvl1pPr>
              <a:spcBef>
                <a:spcPts val="600"/>
              </a:spcBef>
              <a:defRPr lang="en-US" sz="2400"/>
            </a:lvl1pPr>
            <a:lvl2pPr>
              <a:spcBef>
                <a:spcPts val="500"/>
              </a:spcBef>
              <a:defRPr lang="en-US" sz="2000"/>
            </a:lvl2pPr>
            <a:lvl3pPr>
              <a:spcBef>
                <a:spcPts val="400"/>
              </a:spcBef>
              <a:defRPr lang="en-US" sz="1800"/>
            </a:lvl3pPr>
            <a:lvl4pPr>
              <a:spcBef>
                <a:spcPts val="400"/>
              </a:spcBef>
              <a:defRPr lang="en-US" sz="1600"/>
            </a:lvl4pPr>
            <a:lvl5pPr>
              <a:spcBef>
                <a:spcPts val="400"/>
              </a:spcBef>
              <a:defRPr lang="en-US"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4876796" y="6367460"/>
            <a:ext cx="681593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[        ]</a:t>
            </a:r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95303" y="273048"/>
            <a:ext cx="3259003" cy="1162046"/>
          </a:xfrm>
        </p:spPr>
        <p:txBody>
          <a:bodyPr anchor="b"/>
          <a:lstStyle>
            <a:lvl1pPr algn="l">
              <a:defRPr lang="en-US"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72968" y="273048"/>
            <a:ext cx="5537725" cy="5853110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95303" y="1435105"/>
            <a:ext cx="3259003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lang="en-US"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2105021" y="6376989"/>
            <a:ext cx="571500" cy="365129"/>
          </a:xfrm>
        </p:spPr>
        <p:txBody>
          <a:bodyPr/>
          <a:lstStyle>
            <a:lvl1pPr>
              <a:defRPr lang="ar-SA"/>
            </a:lvl1pPr>
          </a:lstStyle>
          <a:p>
            <a:pPr lvl="0"/>
            <a:fld id="{690396D8-F3EF-4D9B-AB0F-F32BC42D004F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41646" y="4800600"/>
            <a:ext cx="5943600" cy="566735"/>
          </a:xfrm>
        </p:spPr>
        <p:txBody>
          <a:bodyPr anchor="b"/>
          <a:lstStyle>
            <a:lvl1pPr algn="l">
              <a:defRPr lang="en-US"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941646" y="612776"/>
            <a:ext cx="5943600" cy="4114800"/>
          </a:xfrm>
        </p:spPr>
        <p:txBody>
          <a:bodyPr/>
          <a:lstStyle>
            <a:lvl1pPr marL="0" indent="0">
              <a:buNone/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941646" y="5367335"/>
            <a:ext cx="59436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lang="en-US"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2105021" y="6376989"/>
            <a:ext cx="571500" cy="365129"/>
          </a:xfrm>
        </p:spPr>
        <p:txBody>
          <a:bodyPr/>
          <a:lstStyle>
            <a:lvl1pPr>
              <a:defRPr lang="ar-SA"/>
            </a:lvl1pPr>
          </a:lstStyle>
          <a:p>
            <a:pPr lvl="0"/>
            <a:fld id="{F3BC690B-286A-4A33-8D98-ADA006170394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2105021" y="6376989"/>
            <a:ext cx="571500" cy="365129"/>
          </a:xfrm>
        </p:spPr>
        <p:txBody>
          <a:bodyPr/>
          <a:lstStyle>
            <a:lvl1pPr>
              <a:defRPr lang="ar-SA"/>
            </a:lvl1pPr>
          </a:lstStyle>
          <a:p>
            <a:pPr lvl="0"/>
            <a:fld id="{665E6474-F8FD-4ED5-AA6A-819902478C8D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780336" y="274640"/>
            <a:ext cx="2414592" cy="5851529"/>
          </a:xfrm>
        </p:spPr>
        <p:txBody>
          <a:bodyPr vert="eaVert"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536579" y="274640"/>
            <a:ext cx="7078663" cy="5851529"/>
          </a:xfrm>
        </p:spPr>
        <p:txBody>
          <a:bodyPr vert="eaVert"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2105021" y="6376989"/>
            <a:ext cx="571500" cy="365129"/>
          </a:xfrm>
        </p:spPr>
        <p:txBody>
          <a:bodyPr/>
          <a:lstStyle>
            <a:lvl1pPr>
              <a:defRPr lang="ar-SA"/>
            </a:lvl1pPr>
          </a:lstStyle>
          <a:p>
            <a:pPr lvl="0"/>
            <a:fld id="{6D826C68-56FD-4418-BC4E-D6628A1FB01D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95303" y="27464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ar-EG"/>
              <a:t>العنوان الرئيسي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95303" y="1600200"/>
            <a:ext cx="89154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ar-EG"/>
              <a:t>المحتوى المستوى الأول</a:t>
            </a:r>
            <a:endParaRPr lang="en-US"/>
          </a:p>
          <a:p>
            <a:pPr lvl="1"/>
            <a:r>
              <a:rPr lang="ar-EG"/>
              <a:t>المحتوى المستوى الثاني</a:t>
            </a:r>
            <a:endParaRPr lang="en-US"/>
          </a:p>
          <a:p>
            <a:pPr lvl="2"/>
            <a:r>
              <a:rPr lang="ar-EG"/>
              <a:t>المحتوى المستوى الثالث</a:t>
            </a:r>
            <a:endParaRPr lang="en-US"/>
          </a:p>
          <a:p>
            <a:pPr lvl="3"/>
            <a:r>
              <a:rPr lang="ar-EG"/>
              <a:t>المحتوى المستوى الرابع</a:t>
            </a:r>
            <a:endParaRPr lang="en-US"/>
          </a:p>
          <a:p>
            <a:pPr lvl="4"/>
            <a:r>
              <a:rPr lang="ar-EG"/>
              <a:t>المحتوى المستوى الخامس</a:t>
            </a:r>
            <a:endParaRPr lang="en-US"/>
          </a:p>
        </p:txBody>
      </p:sp>
      <p:sp>
        <p:nvSpPr>
          <p:cNvPr id="4" name="Rectangle 9"/>
          <p:cNvSpPr/>
          <p:nvPr/>
        </p:nvSpPr>
        <p:spPr>
          <a:xfrm>
            <a:off x="0" y="6324603"/>
            <a:ext cx="9905996" cy="533396"/>
          </a:xfrm>
          <a:prstGeom prst="rect">
            <a:avLst/>
          </a:prstGeom>
          <a:solidFill>
            <a:srgbClr val="527E56"/>
          </a:solidFill>
          <a:ln>
            <a:noFill/>
            <a:prstDash val="solid"/>
          </a:ln>
        </p:spPr>
        <p:txBody>
          <a:bodyPr vert="horz" wrap="square" lIns="103144" tIns="51572" rIns="103144" bIns="51572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grpSp>
        <p:nvGrpSpPr>
          <p:cNvPr id="5" name="Group 7"/>
          <p:cNvGrpSpPr/>
          <p:nvPr/>
        </p:nvGrpSpPr>
        <p:grpSpPr>
          <a:xfrm>
            <a:off x="8610603" y="5791196"/>
            <a:ext cx="941383" cy="914400"/>
            <a:chOff x="8610603" y="5791196"/>
            <a:chExt cx="941383" cy="914400"/>
          </a:xfrm>
        </p:grpSpPr>
        <p:sp>
          <p:nvSpPr>
            <p:cNvPr id="6" name="Oval 12"/>
            <p:cNvSpPr/>
            <p:nvPr/>
          </p:nvSpPr>
          <p:spPr>
            <a:xfrm>
              <a:off x="8645523" y="5813426"/>
              <a:ext cx="874715" cy="86835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1 0"/>
                <a:gd name="f15" fmla="*/ f9 f0 1"/>
                <a:gd name="f16" fmla="*/ f10 f0 1"/>
                <a:gd name="f17" fmla="?: f11 f4 1"/>
                <a:gd name="f18" fmla="?: f12 f5 1"/>
                <a:gd name="f19" fmla="?: f13 f6 1"/>
                <a:gd name="f20" fmla="+- f14 0 f1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1 0"/>
                <a:gd name="f28" fmla="+- f21 0 f1"/>
                <a:gd name="f29" fmla="+- f22 0 f1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0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0 1"/>
                <a:gd name="f47" fmla="*/ f42 f30 1"/>
                <a:gd name="f48" fmla="*/ f41 f30 1"/>
                <a:gd name="f49" fmla="*/ f46 1 f8"/>
                <a:gd name="f50" fmla="*/ f44 f30 1"/>
                <a:gd name="f51" fmla="+- f49 0 f1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0" swAng="f1"/>
                  <a:arcTo wR="f47" hR="f48" stAng="f2" swAng="f1"/>
                  <a:arcTo wR="f47" hR="f48" stAng="f7" swAng="f1"/>
                  <a:arcTo wR="f47" hR="f48" stAng="f1" swAng="f1"/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pic>
          <p:nvPicPr>
            <p:cNvPr id="7" name="Picture 2" descr="http://kfu.files.googlepages.com/newKFUlogo.jpg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>
            <a:xfrm>
              <a:off x="8610603" y="5791196"/>
              <a:ext cx="941383" cy="914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cs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Rectangle 15"/>
          <p:cNvSpPr/>
          <p:nvPr/>
        </p:nvSpPr>
        <p:spPr>
          <a:xfrm>
            <a:off x="6781803" y="6519443"/>
            <a:ext cx="1928926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King Faisal University</a:t>
            </a:r>
          </a:p>
        </p:txBody>
      </p:sp>
      <p:sp>
        <p:nvSpPr>
          <p:cNvPr id="10" name="Rectangle 16"/>
          <p:cNvSpPr/>
          <p:nvPr/>
        </p:nvSpPr>
        <p:spPr>
          <a:xfrm>
            <a:off x="7050444" y="6290843"/>
            <a:ext cx="1407755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جامعة الملك فيصل</a:t>
            </a:r>
            <a:endParaRPr lang="en-US" sz="1600" b="1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11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796" y="5791196"/>
            <a:ext cx="838203" cy="93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8"/>
          <p:cNvSpPr/>
          <p:nvPr/>
        </p:nvSpPr>
        <p:spPr>
          <a:xfrm>
            <a:off x="914400" y="6581000"/>
            <a:ext cx="3116046" cy="27699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Deanship of E-Learning and Distance Education</a:t>
            </a:r>
          </a:p>
        </p:txBody>
      </p:sp>
      <p:sp>
        <p:nvSpPr>
          <p:cNvPr id="13" name="Rectangle 19"/>
          <p:cNvSpPr/>
          <p:nvPr/>
        </p:nvSpPr>
        <p:spPr>
          <a:xfrm>
            <a:off x="1183041" y="6290843"/>
            <a:ext cx="2795960" cy="33855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عمادة التعلم الإ</a:t>
            </a:r>
            <a:r>
              <a:rPr lang="ar-EG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ل</a:t>
            </a:r>
            <a:r>
              <a:rPr lang="ar-SA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كتروني والتعل</a:t>
            </a:r>
            <a:r>
              <a:rPr lang="ar-EG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ي</a:t>
            </a:r>
            <a:r>
              <a:rPr lang="ar-SA" sz="1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cs typeface="Arial"/>
              </a:rPr>
              <a:t>م عن بعد</a:t>
            </a:r>
            <a:endParaRPr lang="en-US" sz="1600" b="1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Slide Number Placeholder 3"/>
          <p:cNvSpPr txBox="1"/>
          <p:nvPr/>
        </p:nvSpPr>
        <p:spPr>
          <a:xfrm>
            <a:off x="4876796" y="6356351"/>
            <a:ext cx="48260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02518EC-B4FE-42F5-885A-0CAFC835DD87}" type="slidenum">
              <a:rPr/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ar-EG" sz="4400" b="0" i="0" u="none" strike="noStrike" kern="1200" cap="none" spc="0" baseline="0">
          <a:solidFill>
            <a:srgbClr val="376092"/>
          </a:solidFill>
          <a:uFillTx/>
          <a:latin typeface="Calibri"/>
          <a:cs typeface="Arial"/>
        </a:defRPr>
      </a:lvl1pPr>
    </p:titleStyle>
    <p:bodyStyle>
      <a:lvl1pPr marL="342900" marR="0" lvl="0" indent="-342900" algn="r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ar-EG" sz="3200" b="0" i="0" u="none" strike="noStrike" kern="1200" cap="none" spc="0" baseline="0">
          <a:solidFill>
            <a:srgbClr val="000000"/>
          </a:solidFill>
          <a:uFillTx/>
          <a:latin typeface="Calibri"/>
          <a:cs typeface="Arial"/>
        </a:defRPr>
      </a:lvl1pPr>
      <a:lvl2pPr marL="742950" marR="0" lvl="1" indent="-285750" algn="r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ar-EG" sz="2800" b="0" i="0" u="none" strike="noStrike" kern="1200" cap="none" spc="0" baseline="0">
          <a:solidFill>
            <a:srgbClr val="000000"/>
          </a:solidFill>
          <a:uFillTx/>
          <a:latin typeface="Calibri"/>
          <a:cs typeface="Arial"/>
        </a:defRPr>
      </a:lvl2pPr>
      <a:lvl3pPr marL="1143000" marR="0" lvl="2" indent="-228600" algn="r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ar-EG" sz="2400" b="0" i="0" u="none" strike="noStrike" kern="1200" cap="none" spc="0" baseline="0">
          <a:solidFill>
            <a:srgbClr val="000000"/>
          </a:solidFill>
          <a:uFillTx/>
          <a:latin typeface="Calibri"/>
          <a:cs typeface="Arial"/>
        </a:defRPr>
      </a:lvl3pPr>
      <a:lvl4pPr marL="1600200" marR="0" lvl="3" indent="-228600" algn="r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ar-EG" sz="2000" b="0" i="0" u="none" strike="noStrike" kern="1200" cap="none" spc="0" baseline="0">
          <a:solidFill>
            <a:srgbClr val="000000"/>
          </a:solidFill>
          <a:uFillTx/>
          <a:latin typeface="Calibri"/>
          <a:cs typeface="Arial"/>
        </a:defRPr>
      </a:lvl4pPr>
      <a:lvl5pPr marL="2057400" marR="0" lvl="4" indent="-228600" algn="r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ar-EG" sz="2000" b="0" i="0" u="none" strike="noStrike" kern="1200" cap="none" spc="0" baseline="0">
          <a:solidFill>
            <a:srgbClr val="000000"/>
          </a:solidFill>
          <a:uFillTx/>
          <a:latin typeface="Calibri"/>
          <a:cs typeface="Arial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1">
              <a:defRPr/>
            </a:pP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   </a:t>
            </a:r>
            <a:r>
              <a:rPr lang="ar-SA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 rtl="1">
              <a:defRPr/>
            </a:pPr>
            <a:r>
              <a:rPr lang="ar-SA" sz="2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    د/ جمال فرحات </a:t>
            </a:r>
            <a:r>
              <a:rPr lang="ar-SA" sz="2600" b="1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26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322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1583C0C-1262-4303-B936-3302009B6D5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 noGrp="1"/>
          </p:cNvSpPr>
          <p:nvPr>
            <p:ph type="ctrTitle"/>
          </p:nvPr>
        </p:nvSpPr>
        <p:spPr>
          <a:xfrm>
            <a:off x="761996" y="2133596"/>
            <a:ext cx="8420096" cy="1470026"/>
          </a:xfrm>
        </p:spPr>
        <p:txBody>
          <a:bodyPr/>
          <a:lstStyle/>
          <a:p>
            <a:pPr lvl="0" hangingPunct="1"/>
            <a:r>
              <a:rPr lang="ar-SA" b="1" spc="-150">
                <a:solidFill>
                  <a:srgbClr val="376092"/>
                </a:solidFill>
                <a:latin typeface="ae_AlMateen" pitchFamily="2"/>
                <a:cs typeface="Times New Roman"/>
              </a:rPr>
              <a:t>المحاضرة الرابعة عشر</a:t>
            </a:r>
            <a:endParaRPr lang="en-US" b="1" spc="-150">
              <a:solidFill>
                <a:srgbClr val="376092"/>
              </a:solidFill>
              <a:latin typeface="ae_AlMateen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ar-SA" b="1">
                <a:solidFill>
                  <a:srgbClr val="CC6600"/>
                </a:solidFill>
              </a:rPr>
              <a:t/>
            </a:r>
            <a:br>
              <a:rPr lang="ar-SA" b="1">
                <a:solidFill>
                  <a:srgbClr val="CC6600"/>
                </a:solidFill>
              </a:rPr>
            </a:br>
            <a:r>
              <a:rPr lang="ar-SA" b="1">
                <a:solidFill>
                  <a:srgbClr val="CC6600"/>
                </a:solidFill>
              </a:rPr>
              <a:t>                 خلاصة طرق التخريج</a:t>
            </a:r>
            <a:r>
              <a:rPr lang="ar-SA">
                <a:solidFill>
                  <a:srgbClr val="CC6600"/>
                </a:solidFill>
              </a:rPr>
              <a:t/>
            </a:r>
            <a:br>
              <a:rPr lang="ar-SA">
                <a:solidFill>
                  <a:srgbClr val="CC6600"/>
                </a:solidFill>
              </a:rPr>
            </a:br>
            <a:endParaRPr lang="en-US"/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 hangingPunct="1"/>
            <a:r>
              <a:rPr lang="ar-SA" b="1"/>
              <a:t>للتخريج خمسة طرق، وهي :</a:t>
            </a:r>
          </a:p>
          <a:p>
            <a:pPr lvl="0" hangingPunct="1">
              <a:spcBef>
                <a:spcPts val="700"/>
              </a:spcBef>
            </a:pPr>
            <a:r>
              <a:rPr lang="ar-SA" sz="2800" b="1"/>
              <a:t>1- التخريج عن طريق معرفة الراوي الأعلى للحديث (صحابي أو من دونه).</a:t>
            </a:r>
          </a:p>
          <a:p>
            <a:pPr lvl="0" hangingPunct="1">
              <a:spcBef>
                <a:spcPts val="700"/>
              </a:spcBef>
            </a:pPr>
            <a:r>
              <a:rPr lang="ar-SA" sz="2800" b="1"/>
              <a:t>2- التخريج عن طريق معرفة أول لفظ من متن الحديث.</a:t>
            </a:r>
          </a:p>
          <a:p>
            <a:pPr lvl="0" hangingPunct="1">
              <a:spcBef>
                <a:spcPts val="700"/>
              </a:spcBef>
            </a:pPr>
            <a:r>
              <a:rPr lang="ar-SA" sz="2800" b="1"/>
              <a:t>3- التخريج عن طريق معرفة كلمة غريبة أو لفظ (بارز يقل دورانه) من أي جزء من متن الحديث.</a:t>
            </a:r>
          </a:p>
          <a:p>
            <a:pPr lvl="0" hangingPunct="1">
              <a:spcBef>
                <a:spcPts val="700"/>
              </a:spcBef>
            </a:pPr>
            <a:r>
              <a:rPr lang="ar-SA" sz="2800" b="1"/>
              <a:t>4- التخريج عن طريق معرفة موضوع الحديث,أو موضوع من موضوعاته إن كان يشتمل على عدد من الموضوعات.</a:t>
            </a:r>
          </a:p>
          <a:p>
            <a:pPr lvl="0" hangingPunct="1">
              <a:spcBef>
                <a:spcPts val="700"/>
              </a:spcBef>
            </a:pPr>
            <a:r>
              <a:rPr lang="ar-SA" sz="2800" b="1"/>
              <a:t>5- التخريج عن طريق معرفة صفات خاصة في سند الحديث أو متنه.</a:t>
            </a:r>
          </a:p>
          <a:p>
            <a:pPr lvl="0" hangingPunct="1"/>
            <a:endParaRPr lang="en-US" b="1"/>
          </a:p>
          <a:p>
            <a:pPr lvl="0" hangingPunct="1"/>
            <a:endParaRPr lang="en-US" b="1"/>
          </a:p>
          <a:p>
            <a:pPr lvl="0" hangingPunct="1"/>
            <a:endParaRPr lang="en-US" b="1"/>
          </a:p>
          <a:p>
            <a:pPr lvl="0" hangingPunct="1"/>
            <a:endParaRPr lang="en-US" b="1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ar-SA">
                <a:solidFill>
                  <a:srgbClr val="FF0000"/>
                </a:solidFill>
                <a:cs typeface="DecoType Naskh Extensions"/>
              </a:rPr>
              <a:t>الطريقة الأولى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>
          <a:xfrm>
            <a:off x="457200" y="1904996"/>
            <a:ext cx="8915400" cy="3505196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ar-SA" sz="4800">
              <a:cs typeface="DecoType Naskh Extensions"/>
            </a:endParaRPr>
          </a:p>
          <a:p>
            <a:pPr lvl="0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التخريج عن طريق معرفة الراوي الأعلى</a:t>
            </a:r>
          </a:p>
          <a:p>
            <a:pPr lvl="0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                    (صحابي أو من دونه)  </a:t>
            </a:r>
            <a:endParaRPr lang="en-US" sz="5400">
              <a:solidFill>
                <a:srgbClr val="009900"/>
              </a:solidFill>
              <a:cs typeface="DecoType Naskh Extensions"/>
            </a:endParaRPr>
          </a:p>
          <a:p>
            <a:pPr lvl="0"/>
            <a:endParaRPr lang="ar-SA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0"/>
          <p:cNvSpPr/>
          <p:nvPr/>
        </p:nvSpPr>
        <p:spPr>
          <a:xfrm>
            <a:off x="7616823" y="1196977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Line 14"/>
          <p:cNvSpPr/>
          <p:nvPr/>
        </p:nvSpPr>
        <p:spPr>
          <a:xfrm>
            <a:off x="9398002" y="1196977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Line 13"/>
          <p:cNvSpPr/>
          <p:nvPr/>
        </p:nvSpPr>
        <p:spPr>
          <a:xfrm>
            <a:off x="5529267" y="1196977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5" name="Line 11"/>
          <p:cNvSpPr/>
          <p:nvPr/>
        </p:nvSpPr>
        <p:spPr>
          <a:xfrm>
            <a:off x="741358" y="1196977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6" name="Line 12"/>
          <p:cNvSpPr/>
          <p:nvPr/>
        </p:nvSpPr>
        <p:spPr>
          <a:xfrm>
            <a:off x="3224210" y="1196977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7" name="Text Box 8"/>
          <p:cNvSpPr txBox="1"/>
          <p:nvPr/>
        </p:nvSpPr>
        <p:spPr>
          <a:xfrm>
            <a:off x="6621463" y="1557342"/>
            <a:ext cx="1860547" cy="3527426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الكتب التي نرجع </a:t>
            </a:r>
            <a:r>
              <a:rPr lang="ar-SA" sz="1400" b="0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إليها ونستعين بها</a:t>
            </a:r>
            <a:r>
              <a:rPr lang="ar-SA" sz="1400" b="0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في التخريج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بهذه الطريقة: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1- كتب المسانيد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2- كتب المعاجم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3- كتب الأطراف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4- الفهارس المُرتبة للأحاديث على أسماء الصحابة.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(*)</a:t>
            </a:r>
            <a:r>
              <a:rPr lang="ar-SA" sz="11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5- كتب تراجم الصحابة.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6- الكتب المُصنفة في أحاديث صحابي معين.</a:t>
            </a: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Text Box 5"/>
          <p:cNvSpPr txBox="1"/>
          <p:nvPr/>
        </p:nvSpPr>
        <p:spPr>
          <a:xfrm>
            <a:off x="4638678" y="1557342"/>
            <a:ext cx="1898651" cy="3600450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1- المسانيد</a:t>
            </a:r>
            <a:r>
              <a:rPr lang="ar-SA" sz="1600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(**)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أ- تعريفها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ب - عددها وأهمها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ج - ترتيبها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د - هل استوعبت أحاديث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كل صحابي ؟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هـ - طريقة الوصول إلى</a:t>
            </a:r>
            <a:r>
              <a:rPr lang="ar-SA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الحديث في كتب المسانيد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و -  صياغة التخريج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2- التعريف بأهم كتب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المسانيد: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1- مسند أحمد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2-  مسند الحميدي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3- مسند الطيالسي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Text Box 7"/>
          <p:cNvSpPr txBox="1"/>
          <p:nvPr/>
        </p:nvSpPr>
        <p:spPr>
          <a:xfrm>
            <a:off x="2103440" y="1557342"/>
            <a:ext cx="2417765" cy="3573466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2- المعاجم:</a:t>
            </a:r>
            <a:r>
              <a:rPr lang="ar-SA" sz="1600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  <a:cs typeface="Times New Roman" pitchFamily="18"/>
              </a:rPr>
              <a:t>   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أ- تعريفها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ب - أشهرها :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1- المعجم الكبير للطبراني 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2- المعجم الأوسط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للطبراني</a:t>
            </a:r>
            <a:endParaRPr lang="en-US" sz="16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Times New Roman" pitchFamily="18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3 - المعجم الصغير للطبراني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4- معجم الصحابة لابن قانع.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5- معجم الصحابة للبغـوي.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6- معرفة الصحابة لأبي نعيم.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7- الآحاد والمثاني لابن أبي عاصم.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ج- طريقة الوصول إلى</a:t>
            </a:r>
            <a:r>
              <a:rPr lang="ar-SA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الحديث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في كتب المعاجم: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د-  صياغة التخريج: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Text Box 6"/>
          <p:cNvSpPr txBox="1"/>
          <p:nvPr/>
        </p:nvSpPr>
        <p:spPr>
          <a:xfrm>
            <a:off x="0" y="1576389"/>
            <a:ext cx="2057400" cy="3605214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3- الأطراف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أ- تعريفها: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ب- منهجها و طريقتها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ج- ترتيبها: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1- التزمت بذكر أطراف كتب معينة غالبا.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2- رتبت الصحابة هجائيا 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3- جمعت أسانيد كل حديث في موضع واحد.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د- أهم كتب الأطراف: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هـ - فوائدها: صـ49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و- كتاب تحفة الأشراف للمزي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ز- ذخائر المواريث</a:t>
            </a: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Text Box 4"/>
          <p:cNvSpPr txBox="1"/>
          <p:nvPr/>
        </p:nvSpPr>
        <p:spPr>
          <a:xfrm>
            <a:off x="8534396" y="1557342"/>
            <a:ext cx="1371600" cy="2024060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متى نستعين بهذه الطريقة؟</a:t>
            </a:r>
          </a:p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إذا كان اسم الصحابي راوي الحديث مذكورا في الحديث المراد تخريجه.</a:t>
            </a:r>
          </a:p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800" b="0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2" name="Line 9"/>
          <p:cNvSpPr/>
          <p:nvPr/>
        </p:nvSpPr>
        <p:spPr>
          <a:xfrm>
            <a:off x="741358" y="1196977"/>
            <a:ext cx="8656633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3" name="Rectangle 15"/>
          <p:cNvSpPr/>
          <p:nvPr/>
        </p:nvSpPr>
        <p:spPr>
          <a:xfrm>
            <a:off x="133346" y="122026"/>
            <a:ext cx="9788523" cy="129265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11430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b="1" i="0" u="none" strike="noStrike" kern="0" cap="none" spc="0" baseline="0">
                <a:solidFill>
                  <a:srgbClr val="FF0000"/>
                </a:solidFill>
                <a:uFillTx/>
                <a:latin typeface="Calibri"/>
                <a:cs typeface="Times New Roman" pitchFamily="18"/>
              </a:rPr>
              <a:t>الطريقة الأولى</a:t>
            </a:r>
          </a:p>
          <a:p>
            <a:pPr marL="0" marR="0" lvl="0" indent="11430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114300" algn="ct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Arial" pitchFamily="34"/>
                <a:cs typeface="Times New Roman" pitchFamily="18"/>
              </a:rPr>
              <a:t>التخريج عن طريق معرفة الراوي الأعلى (صحابي أو من دونه)</a:t>
            </a:r>
            <a:endParaRPr lang="ar-SA" sz="1600" b="1" i="0" u="none" strike="noStrike" kern="1200" cap="none" spc="0" baseline="0">
              <a:solidFill>
                <a:srgbClr val="CC66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114300" algn="ct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</a:t>
            </a: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4" name="Rectangle 18"/>
          <p:cNvSpPr/>
          <p:nvPr/>
        </p:nvSpPr>
        <p:spPr>
          <a:xfrm>
            <a:off x="8586792" y="3688314"/>
            <a:ext cx="1319214" cy="126188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مثال المسانيد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مثال المعاجم: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مثال الأطراف :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                   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5" name="Rectangle 20"/>
          <p:cNvSpPr/>
          <p:nvPr/>
        </p:nvSpPr>
        <p:spPr>
          <a:xfrm>
            <a:off x="1676396" y="5257800"/>
            <a:ext cx="8121645" cy="58477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Times New Roman" pitchFamily="18"/>
              </a:rPr>
              <a:t>(**) وتدخل معنا أيضا الكتب المُصنفة في أحاديث صحابي معين: كمسند أبي بكر الصديق للمروزي، ومسند سعد بن أبي وقاص للدورقي، ومسند عبد الله بن عمر للطرسوسي.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ar-SA">
                <a:solidFill>
                  <a:srgbClr val="FF0000"/>
                </a:solidFill>
                <a:cs typeface="DecoType Naskh Extensions"/>
              </a:rPr>
              <a:t>الطريقة الثانية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>
          <a:xfrm>
            <a:off x="457200" y="1904996"/>
            <a:ext cx="8915400" cy="3505196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ar-SA" sz="4800">
              <a:cs typeface="DecoType Naskh Extensions"/>
            </a:endParaRP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التخريج عن طريق معرفة  أول لفظ</a:t>
            </a: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من متن الحديث</a:t>
            </a:r>
            <a:endParaRPr lang="en-US" sz="5400">
              <a:solidFill>
                <a:srgbClr val="009900"/>
              </a:solidFill>
              <a:cs typeface="DecoType Naskh Extensions"/>
            </a:endParaRPr>
          </a:p>
          <a:p>
            <a:pPr lvl="0"/>
            <a:endParaRPr lang="ar-SA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4"/>
          <p:cNvSpPr/>
          <p:nvPr/>
        </p:nvSpPr>
        <p:spPr>
          <a:xfrm>
            <a:off x="9448796" y="1447796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Line 13"/>
          <p:cNvSpPr/>
          <p:nvPr/>
        </p:nvSpPr>
        <p:spPr>
          <a:xfrm>
            <a:off x="4376940" y="1484784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Line 11"/>
          <p:cNvSpPr/>
          <p:nvPr/>
        </p:nvSpPr>
        <p:spPr>
          <a:xfrm>
            <a:off x="761996" y="1447796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 Box 8"/>
          <p:cNvSpPr txBox="1"/>
          <p:nvPr/>
        </p:nvSpPr>
        <p:spPr>
          <a:xfrm>
            <a:off x="5791196" y="1904996"/>
            <a:ext cx="3962396" cy="3886200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1- الكتب المؤلفة في الأحاديث المشتهرة على ألسنة الناس</a:t>
            </a:r>
          </a:p>
          <a:p>
            <a:pPr marL="342900" marR="0" lvl="0" indent="-342900" algn="l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أ- تعريفها: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المقصود بالأحاديث المشتهرة على ألسنة الناس مايدور بينهم ويتناقلونه من أقوال منسوبة للرسول</a:t>
            </a: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  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بعضها صحيحا وكثير منها ضعيف أو موضوع، ولا نقصد بالشهرة هنا المشهور اصطلاحا.</a:t>
            </a:r>
            <a:endParaRPr lang="ar-SA" sz="16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5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ب - ترتيبها: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أكثرها مرتب على حروف المعجم</a:t>
            </a:r>
            <a:endParaRPr lang="ar-SA" sz="16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3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ج - أشهرها: </a:t>
            </a:r>
            <a:r>
              <a:rPr lang="ar-SA" sz="1600" b="1" i="0" u="none" strike="noStrike" kern="1200" cap="none" spc="0" baseline="0">
                <a:solidFill>
                  <a:srgbClr val="3B84AF"/>
                </a:solidFill>
                <a:uFillTx/>
                <a:latin typeface="Calibri"/>
                <a:cs typeface="Times New Roman" pitchFamily="18"/>
              </a:rPr>
              <a:t>(اقتصرت على ذكر بعض المطبوع)</a:t>
            </a: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1- اللآلىء المنثورة في الأحاديث المشهورة، لابن حجر.</a:t>
            </a: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2- المقاصد الحسنة في بيان الأحاديث المشتهرة على الألسنة، للسخاوي. </a:t>
            </a:r>
            <a:endParaRPr lang="en-US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3- الدرر المنتثرة في الأحاديث المشتهرة، للسيوطي.</a:t>
            </a: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4- تمييز الطيب من الخبيث فيما يدور على ألسنة الناس من الحديث، لابن الديبع الشيباني.</a:t>
            </a: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5- كشف الخفاء ومُزيل الإلباس عما اشتهر من الأحاديث على الألسنة، للعجلوني.</a:t>
            </a:r>
          </a:p>
          <a:p>
            <a:pPr marL="365760" marR="0" lvl="0" indent="-283464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6- أسنى المطالب في أحاديث مختلفة المراتب، للحوت.</a:t>
            </a:r>
          </a:p>
          <a:p>
            <a:pPr marL="365760" marR="0" lvl="0" indent="-283464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</p:txBody>
      </p:sp>
      <p:sp>
        <p:nvSpPr>
          <p:cNvPr id="6" name="Text Box 7"/>
          <p:cNvSpPr txBox="1"/>
          <p:nvPr/>
        </p:nvSpPr>
        <p:spPr>
          <a:xfrm>
            <a:off x="2743200" y="1904996"/>
            <a:ext cx="2895603" cy="4190996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2- المؤلفات التي رُتبت الأحاديث فيها على حروف المُعجم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أ- تعريفها: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كتب جمعت الأحاديث من مصنفات متعددة، وحذفت أسانيدها، مرتبة على حروف المعجم لتسهيل معرفتها. 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ب - أشهرها:  </a:t>
            </a: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1-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الجامع الكبير، للسيوطي، كتاب ضخم قصد فيه جمع السنة كلها، وقِسْمُُ الأحاديث القولية منه مرتب على حروف المعجم.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2-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الجامع الصغير من حديث البشير النذير، للسيوطي أيضا.</a:t>
            </a:r>
            <a:endParaRPr lang="en-US" sz="16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3 -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الزيادة على الجامع الصغير للسيوطي وهي أحاديث انتقاها زيادة على الصغير.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4-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الفتح الكبير في ضم الزيادة إلى الجامع الصغير، ليوسف النبهاني وانتُـقِـد لحذفه رموز السيوطي التي فيها بيان مرتبة الأحاديث صحة أو ضعفا.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52403" y="1981203"/>
            <a:ext cx="2514600" cy="3605214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3- الفهارس والمفاتيح</a:t>
            </a:r>
            <a:endParaRPr lang="en-US" sz="1400" b="0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أ- تعريفها: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هي مفاتيح وفهارس لكتب حديثية مخصوصة، رتبت أحاديث تلك الكتب على حروف المعجم، تسهيلا على الباحثين.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ب- بعض المؤلفات فيها:</a:t>
            </a: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1-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مفتاح الصحيحين، لمحمد الشريف بن مصطفى التوقادي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2-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مفتاح الترتيب لأحاديث تاريخ الخطيب، لأحمد الغماري.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3-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فهرس ترتيب صحيح مسلم لمحمد فؤاد عبد الباقي.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4-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البغية في ترتيب أحاديث الحلية لعبد العزيز بن أحمد الغماري.</a:t>
            </a:r>
            <a:endParaRPr lang="ar-SA" sz="16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 </a:t>
            </a: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</p:txBody>
      </p:sp>
      <p:sp>
        <p:nvSpPr>
          <p:cNvPr id="8" name="Line 9"/>
          <p:cNvSpPr/>
          <p:nvPr/>
        </p:nvSpPr>
        <p:spPr>
          <a:xfrm>
            <a:off x="761996" y="1447796"/>
            <a:ext cx="8656633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Rectangle 15"/>
          <p:cNvSpPr/>
          <p:nvPr/>
        </p:nvSpPr>
        <p:spPr>
          <a:xfrm>
            <a:off x="304796" y="-23554"/>
            <a:ext cx="9601200" cy="17235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1143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                                                                                                 </a:t>
            </a:r>
          </a:p>
          <a:p>
            <a:pPr marL="0" marR="0" lvl="0" indent="11430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                                                                                            </a:t>
            </a:r>
            <a:r>
              <a:rPr lang="ar-SA" sz="20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Times New Roman" pitchFamily="18"/>
              </a:rPr>
              <a:t>الطريقـة الثانيـة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التخريج عن طريق معرفة أول لفظ من متن الحديث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3B84AF"/>
                </a:solidFill>
                <a:uFillTx/>
                <a:latin typeface="Calibri"/>
                <a:cs typeface="Times New Roman" pitchFamily="18"/>
              </a:rPr>
              <a:t>ونلجأ إليها إذا تأكدنا من معرفة أول كلمة من الحديث</a:t>
            </a:r>
            <a:endParaRPr lang="ar-SA" sz="1600" b="1" i="0" u="none" strike="noStrike" kern="1200" cap="none" spc="0" baseline="0">
              <a:solidFill>
                <a:srgbClr val="3B84AF"/>
              </a:solidFill>
              <a:uFillTx/>
              <a:latin typeface="Calibri"/>
              <a:cs typeface="Arial"/>
            </a:endParaRP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ونرجع في هذه الطريقة إلى المؤلفات التالية: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ar-SA">
                <a:solidFill>
                  <a:srgbClr val="FF0000"/>
                </a:solidFill>
                <a:cs typeface="DecoType Naskh Extensions"/>
              </a:rPr>
              <a:t>الطريقة الثالثة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>
          <a:xfrm>
            <a:off x="457200" y="1904996"/>
            <a:ext cx="8915400" cy="3505196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ar-SA" sz="4800">
              <a:cs typeface="DecoType Naskh Extensions"/>
            </a:endParaRP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التخريج عن طريق معرفة  كلمة غريبة</a:t>
            </a: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أو لفظ بارز يقلّ دورانه  في الحديث </a:t>
            </a:r>
            <a:endParaRPr lang="ar-SA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4"/>
          <p:cNvSpPr/>
          <p:nvPr/>
        </p:nvSpPr>
        <p:spPr>
          <a:xfrm>
            <a:off x="9448796" y="1295403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Line 13"/>
          <p:cNvSpPr/>
          <p:nvPr/>
        </p:nvSpPr>
        <p:spPr>
          <a:xfrm>
            <a:off x="4419596" y="1295403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Line 11"/>
          <p:cNvSpPr/>
          <p:nvPr/>
        </p:nvSpPr>
        <p:spPr>
          <a:xfrm>
            <a:off x="761996" y="1295403"/>
            <a:ext cx="0" cy="342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 Box 8"/>
          <p:cNvSpPr txBox="1"/>
          <p:nvPr/>
        </p:nvSpPr>
        <p:spPr>
          <a:xfrm>
            <a:off x="5715000" y="1676396"/>
            <a:ext cx="4038603" cy="4114800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1- </a:t>
            </a: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(المعجم المفهرِس لألفاظ الحديث) </a:t>
            </a:r>
            <a:r>
              <a:rPr lang="ar-SA" sz="1400" b="1" i="0" u="none" strike="noStrike" kern="1200" cap="none" spc="0" baseline="0">
                <a:solidFill>
                  <a:srgbClr val="002060"/>
                </a:solidFill>
                <a:uFillTx/>
                <a:latin typeface="Calibri"/>
                <a:cs typeface="Arial"/>
              </a:rPr>
              <a:t>(مطبوع في سبع مجلدات)</a:t>
            </a: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أ- تعريفه: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هو معجم مفهرس لألفاظ الحديث النبوي الموجودة في تسعة مصادر من أشهر مصادر السنة وهي: الكتب الستة وموطأ مالك ومسند أحمد ومسند الدارمي .</a:t>
            </a: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5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ب - مؤلفه: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رتب هذا المعجم وأعدّه لفيف من المستشرقين بإشراف ( أرند جان ونسنك ) (ت1939م) وطبع بمطبعة بريل بمدينة ليدن بهولندا، وشاركهم في إخراجه محمد فؤاد عبد الباقي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3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342900" marR="0" lvl="0" indent="-34290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ج – رموز الكتب المُفهرسة مع التمثيل لطريقة الدلالة على  موضع الحديث في المُعجم: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70C0"/>
                </a:solidFill>
                <a:uFillTx/>
                <a:latin typeface="Calibri"/>
                <a:cs typeface="Arial"/>
              </a:rPr>
              <a:t>أولا: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صحيح البخاري ورمزه: </a:t>
            </a: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خ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, ويلي الرمز:</a:t>
            </a:r>
            <a:r>
              <a:rPr lang="ar-SA" sz="1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اسم الكتاب الموجود فيه الحديث، </a:t>
            </a:r>
            <a:r>
              <a:rPr lang="ar-SA" sz="1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و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رقم الباب داخل ذلك الكتاب. 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70C0"/>
                </a:solidFill>
                <a:uFillTx/>
                <a:latin typeface="Calibri"/>
                <a:cs typeface="Arial"/>
              </a:rPr>
              <a:t>مثال: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خ شركة 16,3= البخاري, كتاب الشركة,الباب الثالث والباب السادس عشر.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70C0"/>
                </a:solidFill>
                <a:uFillTx/>
                <a:latin typeface="Calibri"/>
                <a:cs typeface="Arial"/>
              </a:rPr>
              <a:t>ثانيا: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صحيح مسلم, ورمزه: </a:t>
            </a: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م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, ويلي الرمز: اسم الكتاب في صحيح مسلم، ورقم الحديث المتسلسل في مسلم. </a:t>
            </a:r>
            <a:endParaRPr lang="en-US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70C0"/>
                </a:solidFill>
                <a:uFillTx/>
                <a:latin typeface="Calibri"/>
                <a:cs typeface="Arial"/>
              </a:rPr>
              <a:t>مثال: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م فضائل الصحابة 165= مسلم , حديث165, كتاب فضائل الصحابة.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تنبيه: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تُراجع بقية الرموز في الكتاب المُقرر (ص 86،85،84) .</a:t>
            </a:r>
            <a:endParaRPr lang="en-US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65760" marR="0" lvl="0" indent="-283464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1" i="0" u="none" strike="noStrike" kern="1200" cap="none" spc="0" baseline="0">
              <a:solidFill>
                <a:srgbClr val="CC66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00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</p:txBody>
      </p:sp>
      <p:sp>
        <p:nvSpPr>
          <p:cNvPr id="6" name="Text Box 7"/>
          <p:cNvSpPr txBox="1"/>
          <p:nvPr/>
        </p:nvSpPr>
        <p:spPr>
          <a:xfrm>
            <a:off x="2667003" y="1676396"/>
            <a:ext cx="2895603" cy="4495803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ملاحظات على الكتب التي تناولها المعجم</a:t>
            </a:r>
            <a:endParaRPr lang="en-US" sz="1400" b="0" i="0" u="none" strike="noStrike" kern="1200" cap="none" spc="0" baseline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إن معدي المعجم من المستشرقين رقموا الأبواب في جميع المصادر المفهرسة ما عدا :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1-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 مسند أحمد : حيث أشاروا إلى رقم الجزء والصفحة فقط 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2-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صحيح مسلم وموطأ مالك: رقموا أحاديثهما فقط 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وأما بقية الكتب فقد رقموا أبوابها وأحاديثها، وقد طبعت كل الكتب التي فهرسها المعجم مرتبة بما يتناسب مع طريقة المعجم، وهي: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1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صحيح البخاري.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2-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صحيح مسلم .</a:t>
            </a:r>
            <a:endParaRPr lang="en-US" sz="14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3- سنن أبي داود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4-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سنن الترمذي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5-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سنن النسائي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6-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سنن ابن ماجه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7-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مسند أحمد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8-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سنن الدارمي 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9- </a:t>
            </a: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موطأ مالك.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وأكثر الفهارس لهذه الكتب من صنع محمد فؤاد عبد الباقي رحمه الله.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4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52403" y="1981203"/>
            <a:ext cx="2362196" cy="3605214"/>
          </a:xfrm>
          <a:prstGeom prst="rect">
            <a:avLst/>
          </a:prstGeo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2-</a:t>
            </a: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 </a:t>
            </a:r>
            <a:r>
              <a:rPr lang="ar-SA" sz="16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(كتب غريب الحديث المُسندة)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500" b="1" i="0" u="none" strike="noStrike" kern="1200" cap="none" spc="0" baseline="0">
              <a:solidFill>
                <a:srgbClr val="FF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ومن أشهرها: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800" b="0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أ) غريب الحديث لابن قتيبة.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7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ب)غريب الحديث للخطابي.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5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ج) غريب الحديث لأبي إسحاق إبراهيم الحربي.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6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د) غريب الحديث لأبي عُبيد القاسم بن سلام.</a:t>
            </a:r>
          </a:p>
        </p:txBody>
      </p:sp>
      <p:sp>
        <p:nvSpPr>
          <p:cNvPr id="8" name="Line 9"/>
          <p:cNvSpPr/>
          <p:nvPr/>
        </p:nvSpPr>
        <p:spPr>
          <a:xfrm>
            <a:off x="761996" y="1295403"/>
            <a:ext cx="8656633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Rectangle 15"/>
          <p:cNvSpPr/>
          <p:nvPr/>
        </p:nvSpPr>
        <p:spPr>
          <a:xfrm>
            <a:off x="304796" y="-38944"/>
            <a:ext cx="9601200" cy="175432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1143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                                                                                                 </a:t>
            </a:r>
          </a:p>
          <a:p>
            <a:pPr marL="0" marR="0" lvl="0" indent="11430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                                                                                            </a:t>
            </a:r>
            <a:r>
              <a:rPr lang="ar-SA" sz="20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Times New Roman" pitchFamily="18"/>
              </a:rPr>
              <a:t>الطريقـة الثالثـة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Times New Roman" pitchFamily="18"/>
              </a:rPr>
              <a:t>التخريج عن طريق معرفة كلمة غربية أول لفظ بارز يقل دورانه من متن الحديث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Times New Roman" pitchFamily="18"/>
              </a:rPr>
              <a:t>ونرجع في هذه الطريقة إلى:</a:t>
            </a: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1)-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كتاب (المُعْجَم المُفَهْرِس لألفاظ الحديث)     </a:t>
            </a:r>
            <a:r>
              <a:rPr lang="ar-SA" sz="16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2)- </a:t>
            </a:r>
            <a:r>
              <a:rPr lang="ar-SA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/>
              </a:rPr>
              <a:t>كتب غريب الحديث المسندة </a:t>
            </a:r>
            <a:endParaRPr lang="ar-SA" sz="1600" b="1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Times New Roman" pitchFamily="18"/>
            </a:endParaRP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11430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ar-SA">
                <a:solidFill>
                  <a:srgbClr val="FF0000"/>
                </a:solidFill>
                <a:cs typeface="DecoType Naskh Extensions"/>
              </a:rPr>
              <a:t>الطريقة الرابعة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>
          <a:xfrm>
            <a:off x="457200" y="1904996"/>
            <a:ext cx="8915400" cy="3505196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ar-SA" sz="4800">
              <a:cs typeface="DecoType Naskh Extensions"/>
            </a:endParaRP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التخريج عن طريق معرفة موضوع الحديث</a:t>
            </a: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    العام  أو أحد موضوعاته الجزئية</a:t>
            </a:r>
            <a:endParaRPr lang="en-US" sz="5400">
              <a:solidFill>
                <a:srgbClr val="009900"/>
              </a:solidFill>
              <a:cs typeface="DecoType Naskh Extensions"/>
            </a:endParaRPr>
          </a:p>
          <a:p>
            <a:pPr lvl="0"/>
            <a:endParaRPr lang="ar-SA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ctrTitle"/>
          </p:nvPr>
        </p:nvSpPr>
        <p:spPr>
          <a:xfrm>
            <a:off x="152403" y="0"/>
            <a:ext cx="9601200" cy="838203"/>
          </a:xfrm>
        </p:spPr>
        <p:txBody>
          <a:bodyPr/>
          <a:lstStyle/>
          <a:p>
            <a:pPr lvl="0" indent="114300"/>
            <a:r>
              <a:rPr lang="ar-SA" sz="2000" b="1">
                <a:solidFill>
                  <a:srgbClr val="FF0000"/>
                </a:solidFill>
                <a:cs typeface="Times New Roman" pitchFamily="18"/>
              </a:rPr>
              <a:t>الطريقـة الرابعة</a:t>
            </a:r>
            <a:r>
              <a:rPr lang="ar-SA" sz="2800" b="1">
                <a:solidFill>
                  <a:srgbClr val="FF0000"/>
                </a:solidFill>
                <a:cs typeface="Times New Roman" pitchFamily="18"/>
              </a:rPr>
              <a:t/>
            </a:r>
            <a:br>
              <a:rPr lang="ar-SA" sz="2800" b="1">
                <a:solidFill>
                  <a:srgbClr val="FF0000"/>
                </a:solidFill>
                <a:cs typeface="Times New Roman" pitchFamily="18"/>
              </a:rPr>
            </a:br>
            <a:r>
              <a:rPr lang="ar-SA" sz="2000" b="1">
                <a:solidFill>
                  <a:srgbClr val="CC6600"/>
                </a:solidFill>
                <a:cs typeface="Times New Roman" pitchFamily="18"/>
              </a:rPr>
              <a:t>التخريج عن طريق معرفة موضوع الحديث</a:t>
            </a:r>
            <a:r>
              <a:rPr lang="ar-SA" sz="2000" b="1">
                <a:solidFill>
                  <a:srgbClr val="3B84AF"/>
                </a:solidFill>
              </a:rPr>
              <a:t/>
            </a:r>
            <a:br>
              <a:rPr lang="ar-SA" sz="2000" b="1">
                <a:solidFill>
                  <a:srgbClr val="3B84AF"/>
                </a:solidFill>
              </a:rPr>
            </a:br>
            <a:r>
              <a:rPr lang="ar-SA" sz="1800" b="1">
                <a:cs typeface="Times New Roman" pitchFamily="18"/>
              </a:rPr>
              <a:t> ونرجع في هذه الطريقة إلى ثلاثة أقسام من المؤلفات:</a:t>
            </a:r>
            <a:endParaRPr lang="ar-SA" sz="1800" b="1">
              <a:solidFill>
                <a:srgbClr val="FF0000"/>
              </a:solidFill>
              <a:cs typeface="Arial" pitchFamily="34"/>
            </a:endParaRPr>
          </a:p>
        </p:txBody>
      </p:sp>
      <p:pic>
        <p:nvPicPr>
          <p:cNvPr id="3" name="صورة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3152" y="1225296"/>
            <a:ext cx="9899907" cy="7254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رابط كسهم مستقيم 5"/>
          <p:cNvCxnSpPr/>
          <p:nvPr/>
        </p:nvCxnSpPr>
        <p:spPr>
          <a:xfrm rot="5400013">
            <a:off x="4954931" y="1122809"/>
            <a:ext cx="285750" cy="1591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5" name="رابط كسهم مستقيم 7"/>
          <p:cNvCxnSpPr/>
          <p:nvPr/>
        </p:nvCxnSpPr>
        <p:spPr>
          <a:xfrm rot="5400013">
            <a:off x="1282527" y="1122809"/>
            <a:ext cx="285750" cy="1591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6" name="رابط كسهم مستقيم 8"/>
          <p:cNvCxnSpPr/>
          <p:nvPr/>
        </p:nvCxnSpPr>
        <p:spPr>
          <a:xfrm rot="5400013">
            <a:off x="8051282" y="1122809"/>
            <a:ext cx="285750" cy="1591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7" name="رابط مستقيم 10"/>
          <p:cNvCxnSpPr/>
          <p:nvPr/>
        </p:nvCxnSpPr>
        <p:spPr>
          <a:xfrm>
            <a:off x="1424607" y="980730"/>
            <a:ext cx="6781803" cy="0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</a:ln>
        </p:spPr>
      </p:cxnSp>
      <p:cxnSp>
        <p:nvCxnSpPr>
          <p:cNvPr id="8" name="رابط كسهم مستقيم 13"/>
          <p:cNvCxnSpPr/>
          <p:nvPr/>
        </p:nvCxnSpPr>
        <p:spPr>
          <a:xfrm rot="5400013">
            <a:off x="8356601" y="1930398"/>
            <a:ext cx="357182" cy="1592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9" name="رابط كسهم مستقيم 14"/>
          <p:cNvCxnSpPr/>
          <p:nvPr/>
        </p:nvCxnSpPr>
        <p:spPr>
          <a:xfrm rot="5400013">
            <a:off x="1574788" y="1930398"/>
            <a:ext cx="357202" cy="1592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0" name="رابط كسهم مستقيم 15"/>
          <p:cNvCxnSpPr/>
          <p:nvPr/>
        </p:nvCxnSpPr>
        <p:spPr>
          <a:xfrm rot="5400013">
            <a:off x="5080005" y="2006596"/>
            <a:ext cx="357182" cy="1591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pic>
        <p:nvPicPr>
          <p:cNvPr id="11" name="صورة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8896" y="2060444"/>
            <a:ext cx="2810252" cy="249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صورة 2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3152" y="2060444"/>
            <a:ext cx="3553971" cy="3590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صورة 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68496" y="2365251"/>
            <a:ext cx="2798064" cy="182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ar-SA">
                <a:solidFill>
                  <a:srgbClr val="FF0000"/>
                </a:solidFill>
                <a:cs typeface="DecoType Naskh Extensions"/>
              </a:rPr>
              <a:t>الطريقة الخامسة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 txBox="1">
            <a:spLocks noGrp="1"/>
          </p:cNvSpPr>
          <p:nvPr>
            <p:ph idx="1"/>
          </p:nvPr>
        </p:nvSpPr>
        <p:spPr>
          <a:xfrm>
            <a:off x="457200" y="1904996"/>
            <a:ext cx="8915400" cy="3505196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ar-SA" sz="4800">
              <a:cs typeface="DecoType Naskh Extensions"/>
            </a:endParaRPr>
          </a:p>
          <a:p>
            <a:pPr lvl="0" algn="ctr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التخريج عن طريق معرفة صفات خاصة</a:t>
            </a:r>
          </a:p>
          <a:p>
            <a:pPr lvl="0">
              <a:spcBef>
                <a:spcPts val="1300"/>
              </a:spcBef>
            </a:pPr>
            <a:r>
              <a:rPr lang="ar-SA" sz="5400">
                <a:solidFill>
                  <a:srgbClr val="009900"/>
                </a:solidFill>
                <a:cs typeface="DecoType Naskh Extensions"/>
              </a:rPr>
              <a:t>                    في سند الحديث أو متنـه</a:t>
            </a:r>
            <a:endParaRPr lang="en-US" sz="5400">
              <a:solidFill>
                <a:srgbClr val="009900"/>
              </a:solidFill>
              <a:cs typeface="DecoType Naskh Extensions"/>
            </a:endParaRPr>
          </a:p>
          <a:p>
            <a:pPr lvl="0"/>
            <a:endParaRPr lang="ar-SA"/>
          </a:p>
          <a:p>
            <a:pPr lvl="0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617367_7737887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867403" y="1447796"/>
            <a:ext cx="3505196" cy="44195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Box 6"/>
          <p:cNvSpPr txBox="1"/>
          <p:nvPr/>
        </p:nvSpPr>
        <p:spPr>
          <a:xfrm>
            <a:off x="1295403" y="1371600"/>
            <a:ext cx="4190996" cy="4619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  <a:cs typeface="Arial"/>
              </a:rPr>
              <a:t>المؤلفات التي يستعان بها في هذا القسم</a:t>
            </a:r>
            <a:endParaRPr lang="en-US" sz="2400" b="1" i="0" u="none" strike="noStrike" kern="1200" cap="none" spc="0" baseline="0">
              <a:solidFill>
                <a:srgbClr val="FF0000"/>
              </a:solidFill>
              <a:uFillTx/>
              <a:latin typeface="Calibri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1447796" y="2362196"/>
            <a:ext cx="3822704" cy="50482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3333CC"/>
                </a:solidFill>
                <a:uFillTx/>
                <a:latin typeface="Calibri"/>
                <a:cs typeface="Arial"/>
              </a:rPr>
              <a:t>1)- الكتب التي تتضمن أحكاما على الأحاديث</a:t>
            </a:r>
            <a:endParaRPr lang="en-US" sz="1800" b="1" i="0" u="none" strike="noStrike" kern="1200" cap="none" spc="0" baseline="0">
              <a:solidFill>
                <a:srgbClr val="3333CC"/>
              </a:solidFill>
              <a:uFillTx/>
              <a:latin typeface="Calibri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1447796" y="3200400"/>
            <a:ext cx="3822704" cy="50482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3333CC"/>
                </a:solidFill>
                <a:uFillTx/>
                <a:latin typeface="Calibri"/>
                <a:cs typeface="Arial"/>
              </a:rPr>
              <a:t>2)- كتب مبهمات الإسناد</a:t>
            </a:r>
            <a:endParaRPr lang="en-US" sz="1800" b="1" i="0" u="none" strike="noStrike" kern="1200" cap="none" spc="0" baseline="0">
              <a:solidFill>
                <a:srgbClr val="3333CC"/>
              </a:solidFill>
              <a:uFillTx/>
              <a:latin typeface="Calibri"/>
            </a:endParaRPr>
          </a:p>
        </p:txBody>
      </p:sp>
      <p:sp>
        <p:nvSpPr>
          <p:cNvPr id="6" name="Rectangle 10"/>
          <p:cNvSpPr/>
          <p:nvPr/>
        </p:nvSpPr>
        <p:spPr>
          <a:xfrm>
            <a:off x="1447796" y="4190996"/>
            <a:ext cx="3822704" cy="50482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3333CC"/>
                </a:solidFill>
                <a:uFillTx/>
                <a:latin typeface="Calibri"/>
                <a:cs typeface="Arial"/>
              </a:rPr>
              <a:t>3)- كتب الغرائب والأفراد</a:t>
            </a:r>
            <a:endParaRPr lang="en-US" sz="1800" b="1" i="0" u="none" strike="noStrike" kern="1200" cap="none" spc="0" baseline="0">
              <a:solidFill>
                <a:srgbClr val="3333CC"/>
              </a:solidFill>
              <a:uFillTx/>
              <a:latin typeface="Calibri"/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1447796" y="5105396"/>
            <a:ext cx="3822704" cy="50482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3333CC"/>
                </a:solidFill>
                <a:uFillTx/>
                <a:latin typeface="Calibri"/>
                <a:cs typeface="Arial"/>
              </a:rPr>
              <a:t>4)- كتب الأحاديث المسلسلة</a:t>
            </a:r>
            <a:endParaRPr lang="en-US" sz="1800" b="1" i="0" u="none" strike="noStrike" kern="1200" cap="none" spc="0" baseline="0">
              <a:solidFill>
                <a:srgbClr val="3333CC"/>
              </a:solidFill>
              <a:uFillTx/>
              <a:latin typeface="Calibri"/>
            </a:endParaRPr>
          </a:p>
        </p:txBody>
      </p:sp>
      <p:sp>
        <p:nvSpPr>
          <p:cNvPr id="8" name="عنوان 7"/>
          <p:cNvSpPr txBox="1">
            <a:spLocks noGrp="1"/>
          </p:cNvSpPr>
          <p:nvPr>
            <p:ph type="title"/>
          </p:nvPr>
        </p:nvSpPr>
        <p:spPr>
          <a:xfrm>
            <a:off x="381003" y="152403"/>
            <a:ext cx="9029700" cy="1143000"/>
          </a:xfrm>
        </p:spPr>
        <p:txBody>
          <a:bodyPr/>
          <a:lstStyle/>
          <a:p>
            <a:pPr lvl="0"/>
            <a:r>
              <a:rPr lang="ar-SA" sz="3600" b="1">
                <a:solidFill>
                  <a:srgbClr val="A50021"/>
                </a:solidFill>
                <a:cs typeface="Arial" pitchFamily="34"/>
              </a:rPr>
              <a:t/>
            </a:r>
            <a:br>
              <a:rPr lang="ar-SA" sz="3600" b="1">
                <a:solidFill>
                  <a:srgbClr val="A50021"/>
                </a:solidFill>
                <a:cs typeface="Arial" pitchFamily="34"/>
              </a:rPr>
            </a:br>
            <a:r>
              <a:rPr lang="ar-SA" sz="4000" b="1">
                <a:solidFill>
                  <a:srgbClr val="FF0000"/>
                </a:solidFill>
                <a:cs typeface="DecoType Naskh Swashes" pitchFamily="2"/>
              </a:rPr>
              <a:t>أولا: استخراج الحديث من خلال وصف يتعلق بالإسناد</a:t>
            </a:r>
            <a:r>
              <a:rPr lang="en-US" b="1">
                <a:solidFill>
                  <a:srgbClr val="A50021"/>
                </a:solidFill>
                <a:cs typeface="Arial" pitchFamily="34"/>
              </a:rPr>
              <a:t/>
            </a:r>
            <a:br>
              <a:rPr lang="en-US" b="1">
                <a:solidFill>
                  <a:srgbClr val="A50021"/>
                </a:solidFill>
                <a:cs typeface="Arial" pitchFamily="34"/>
              </a:rPr>
            </a:br>
            <a:endParaRPr lang="en-US">
              <a:cs typeface="Arial" pitchFamily="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/>
          <p:nvPr/>
        </p:nvSpPr>
        <p:spPr>
          <a:xfrm>
            <a:off x="2667003" y="1752603"/>
            <a:ext cx="4781553" cy="461964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>
                <a:solidFill>
                  <a:srgbClr val="A50021"/>
                </a:solidFill>
                <a:uFillTx/>
                <a:latin typeface="Calibri"/>
                <a:cs typeface="Arial"/>
              </a:rPr>
              <a:t>استخراج الحديث من خلال وصف يتعلق بالمتن</a:t>
            </a:r>
            <a:endParaRPr lang="en-US" sz="2400" b="1" i="0" u="none" strike="noStrike" kern="1200" cap="none" spc="0" baseline="0">
              <a:solidFill>
                <a:srgbClr val="A50021"/>
              </a:solidFill>
              <a:uFillTx/>
              <a:latin typeface="Calibri"/>
            </a:endParaRPr>
          </a:p>
        </p:txBody>
      </p:sp>
      <p:sp>
        <p:nvSpPr>
          <p:cNvPr id="3" name="Text Box 65"/>
          <p:cNvSpPr txBox="1"/>
          <p:nvPr/>
        </p:nvSpPr>
        <p:spPr>
          <a:xfrm>
            <a:off x="7924803" y="4038603"/>
            <a:ext cx="1779586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إذا كان الحديث مشكلا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4" name="Text Box 66"/>
          <p:cNvSpPr txBox="1"/>
          <p:nvPr/>
        </p:nvSpPr>
        <p:spPr>
          <a:xfrm>
            <a:off x="7010403" y="4724403"/>
            <a:ext cx="990596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معللا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5" name="Text Box 67"/>
          <p:cNvSpPr txBox="1"/>
          <p:nvPr/>
        </p:nvSpPr>
        <p:spPr>
          <a:xfrm>
            <a:off x="6019796" y="4038603"/>
            <a:ext cx="850904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مدرجا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6" name="Text Box 68"/>
          <p:cNvSpPr txBox="1"/>
          <p:nvPr/>
        </p:nvSpPr>
        <p:spPr>
          <a:xfrm>
            <a:off x="5105396" y="4724403"/>
            <a:ext cx="914400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قدسيا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7" name="Text Box 69"/>
          <p:cNvSpPr txBox="1"/>
          <p:nvPr/>
        </p:nvSpPr>
        <p:spPr>
          <a:xfrm>
            <a:off x="3733796" y="4038603"/>
            <a:ext cx="1185867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من الزوائد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8" name="Text Box 70"/>
          <p:cNvSpPr txBox="1"/>
          <p:nvPr/>
        </p:nvSpPr>
        <p:spPr>
          <a:xfrm>
            <a:off x="2819396" y="4724403"/>
            <a:ext cx="927101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متواترا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9" name="Text Box 71"/>
          <p:cNvSpPr txBox="1"/>
          <p:nvPr/>
        </p:nvSpPr>
        <p:spPr>
          <a:xfrm>
            <a:off x="1219196" y="4038603"/>
            <a:ext cx="1697034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ناسخا أو منسوخا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10" name="Text Box 72"/>
          <p:cNvSpPr txBox="1"/>
          <p:nvPr/>
        </p:nvSpPr>
        <p:spPr>
          <a:xfrm>
            <a:off x="381003" y="4724403"/>
            <a:ext cx="815973" cy="369883"/>
          </a:xfrm>
          <a:prstGeom prst="rect">
            <a:avLst/>
          </a:prstGeom>
          <a:noFill/>
          <a:ln w="28575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C6600"/>
                </a:solidFill>
                <a:uFillTx/>
                <a:latin typeface="Calibri"/>
                <a:cs typeface="Arial"/>
              </a:rPr>
              <a:t>أو مبهما</a:t>
            </a:r>
            <a:endParaRPr lang="en-US" sz="1800" b="1" i="0" u="none" strike="noStrike" kern="1200" cap="none" spc="0" baseline="0">
              <a:solidFill>
                <a:srgbClr val="CC6600"/>
              </a:solidFill>
              <a:uFillTx/>
              <a:latin typeface="Calibri"/>
            </a:endParaRPr>
          </a:p>
        </p:txBody>
      </p:sp>
      <p:sp>
        <p:nvSpPr>
          <p:cNvPr id="11" name="عنوان 23"/>
          <p:cNvSpPr txBox="1">
            <a:spLocks noGrp="1"/>
          </p:cNvSpPr>
          <p:nvPr>
            <p:ph type="title"/>
          </p:nvPr>
        </p:nvSpPr>
        <p:spPr>
          <a:xfrm>
            <a:off x="457200" y="152403"/>
            <a:ext cx="8915400" cy="1143000"/>
          </a:xfrm>
        </p:spPr>
        <p:txBody>
          <a:bodyPr/>
          <a:lstStyle/>
          <a:p>
            <a:pPr lvl="0"/>
            <a:r>
              <a:rPr lang="ar-SA" b="1">
                <a:solidFill>
                  <a:srgbClr val="A50021"/>
                </a:solidFill>
              </a:rPr>
              <a:t/>
            </a:r>
            <a:br>
              <a:rPr lang="ar-SA" b="1">
                <a:solidFill>
                  <a:srgbClr val="A50021"/>
                </a:solidFill>
              </a:rPr>
            </a:br>
            <a:r>
              <a:rPr lang="ar-SA" sz="4000" b="1">
                <a:solidFill>
                  <a:srgbClr val="FF0000"/>
                </a:solidFill>
                <a:cs typeface="DecoType Naskh Swashes" pitchFamily="2"/>
              </a:rPr>
              <a:t>ثانيا:استخراج الحديث من خلال وصف يتعلق بالمتن</a:t>
            </a:r>
            <a:r>
              <a:rPr lang="en-US" b="1">
                <a:solidFill>
                  <a:srgbClr val="A50021"/>
                </a:solidFill>
              </a:rPr>
              <a:t/>
            </a:r>
            <a:br>
              <a:rPr lang="en-US" b="1">
                <a:solidFill>
                  <a:srgbClr val="A50021"/>
                </a:solidFill>
              </a:rPr>
            </a:br>
            <a:endParaRPr lang="en-US"/>
          </a:p>
        </p:txBody>
      </p:sp>
      <p:cxnSp>
        <p:nvCxnSpPr>
          <p:cNvPr id="12" name="رابط كسهم مستقيم 26"/>
          <p:cNvCxnSpPr/>
          <p:nvPr/>
        </p:nvCxnSpPr>
        <p:spPr>
          <a:xfrm>
            <a:off x="7391396" y="2819396"/>
            <a:ext cx="0" cy="1524004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3" name="رابط كسهم مستقيم 28"/>
          <p:cNvCxnSpPr/>
          <p:nvPr/>
        </p:nvCxnSpPr>
        <p:spPr>
          <a:xfrm>
            <a:off x="8229600" y="2590796"/>
            <a:ext cx="609603" cy="1219207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4" name="رابط كسهم مستقيم 31"/>
          <p:cNvCxnSpPr/>
          <p:nvPr/>
        </p:nvCxnSpPr>
        <p:spPr>
          <a:xfrm>
            <a:off x="6324603" y="2514600"/>
            <a:ext cx="0" cy="1219196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5" name="رابط كسهم مستقيم 33"/>
          <p:cNvCxnSpPr/>
          <p:nvPr/>
        </p:nvCxnSpPr>
        <p:spPr>
          <a:xfrm>
            <a:off x="5410203" y="2971800"/>
            <a:ext cx="0" cy="1295403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6" name="رابط كسهم مستقيم 35"/>
          <p:cNvCxnSpPr/>
          <p:nvPr/>
        </p:nvCxnSpPr>
        <p:spPr>
          <a:xfrm>
            <a:off x="4267203" y="2590796"/>
            <a:ext cx="0" cy="1219207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7" name="رابط كسهم مستقيم 43"/>
          <p:cNvCxnSpPr/>
          <p:nvPr/>
        </p:nvCxnSpPr>
        <p:spPr>
          <a:xfrm>
            <a:off x="3352803" y="3047996"/>
            <a:ext cx="0" cy="1371600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8" name="رابط كسهم مستقيم 56"/>
          <p:cNvCxnSpPr/>
          <p:nvPr/>
        </p:nvCxnSpPr>
        <p:spPr>
          <a:xfrm flipH="1">
            <a:off x="2209803" y="2514600"/>
            <a:ext cx="228600" cy="1219196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9" name="رابط كسهم مستقيم 60"/>
          <p:cNvCxnSpPr/>
          <p:nvPr/>
        </p:nvCxnSpPr>
        <p:spPr>
          <a:xfrm flipH="1">
            <a:off x="533396" y="2438403"/>
            <a:ext cx="685800" cy="1752593"/>
          </a:xfrm>
          <a:prstGeom prst="straightConnector1">
            <a:avLst/>
          </a:prstGeom>
          <a:noFill/>
          <a:ln w="9528">
            <a:solidFill>
              <a:srgbClr val="4A7EBB"/>
            </a:solidFill>
            <a:prstDash val="solid"/>
            <a:tailEnd type="arrow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905996" cy="6858000"/>
          </a:xfrm>
          <a:prstGeom prst="rect">
            <a:avLst/>
          </a:prstGeom>
          <a:solidFill>
            <a:srgbClr val="72A376"/>
          </a:solidFill>
          <a:ln>
            <a:noFill/>
            <a:prstDash val="solid"/>
          </a:ln>
        </p:spPr>
        <p:txBody>
          <a:bodyPr vert="horz" wrap="square" lIns="103144" tIns="51572" rIns="103144" bIns="51572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6467478" y="1981203"/>
            <a:ext cx="2600325" cy="2524128"/>
            <a:chOff x="6467478" y="1981203"/>
            <a:chExt cx="2600325" cy="2524128"/>
          </a:xfrm>
        </p:grpSpPr>
        <p:sp>
          <p:nvSpPr>
            <p:cNvPr id="4" name="Oval 6"/>
            <p:cNvSpPr/>
            <p:nvPr/>
          </p:nvSpPr>
          <p:spPr>
            <a:xfrm>
              <a:off x="6564313" y="2043117"/>
              <a:ext cx="2417765" cy="239712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1 0"/>
                <a:gd name="f15" fmla="*/ f9 f0 1"/>
                <a:gd name="f16" fmla="*/ f10 f0 1"/>
                <a:gd name="f17" fmla="?: f11 f4 1"/>
                <a:gd name="f18" fmla="?: f12 f5 1"/>
                <a:gd name="f19" fmla="?: f13 f6 1"/>
                <a:gd name="f20" fmla="+- f14 0 f1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1 0"/>
                <a:gd name="f28" fmla="+- f21 0 f1"/>
                <a:gd name="f29" fmla="+- f22 0 f1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0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0 1"/>
                <a:gd name="f47" fmla="*/ f42 f30 1"/>
                <a:gd name="f48" fmla="*/ f41 f30 1"/>
                <a:gd name="f49" fmla="*/ f46 1 f8"/>
                <a:gd name="f50" fmla="*/ f44 f30 1"/>
                <a:gd name="f51" fmla="+- f49 0 f1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0" swAng="f1"/>
                  <a:arcTo wR="f47" hR="f48" stAng="f2" swAng="f1"/>
                  <a:arcTo wR="f47" hR="f48" stAng="f7" swAng="f1"/>
                  <a:arcTo wR="f47" hR="f48" stAng="f1" swAng="f1"/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  <a:effectLst>
              <a:outerShdw dir="162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/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pic>
          <p:nvPicPr>
            <p:cNvPr id="5" name="Picture 2" descr="http://kfu.files.googlepages.com/newKFUlogo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6467478" y="1981203"/>
              <a:ext cx="2600325" cy="2524128"/>
            </a:xfrm>
            <a:prstGeom prst="rect">
              <a:avLst/>
            </a:prstGeom>
            <a:noFill/>
            <a:ln>
              <a:noFill/>
            </a:ln>
            <a:effectLst>
              <a:outerShdw dir="16200000" algn="tl">
                <a:srgbClr val="000000">
                  <a:alpha val="40000"/>
                </a:srgbClr>
              </a:outerShdw>
            </a:effectLst>
          </p:spPr>
        </p:pic>
      </p:grpSp>
      <p:sp>
        <p:nvSpPr>
          <p:cNvPr id="6" name="Rectangle 8"/>
          <p:cNvSpPr/>
          <p:nvPr/>
        </p:nvSpPr>
        <p:spPr>
          <a:xfrm>
            <a:off x="3429000" y="3352803"/>
            <a:ext cx="2819396" cy="12001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EG" sz="72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cs typeface="Arial" pitchFamily="34"/>
              </a:rPr>
              <a:t>بحمد الله</a:t>
            </a:r>
            <a:endParaRPr lang="en-US" sz="72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429000" y="2209803"/>
            <a:ext cx="2689222" cy="123666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687"/>
              <a:gd name="f7" fmla="val 775"/>
              <a:gd name="f8" fmla="val 1374"/>
              <a:gd name="f9" fmla="val 74"/>
              <a:gd name="f10" fmla="val 1308"/>
              <a:gd name="f11" fmla="val 141"/>
              <a:gd name="f12" fmla="val 1248"/>
              <a:gd name="f13" fmla="val 80"/>
              <a:gd name="f14" fmla="val 1177"/>
              <a:gd name="f15" fmla="val 152"/>
              <a:gd name="f16" fmla="val 1100"/>
              <a:gd name="f17" fmla="val 75"/>
              <a:gd name="f18" fmla="val 1169"/>
              <a:gd name="f19" fmla="val 8"/>
              <a:gd name="f20" fmla="val 1229"/>
              <a:gd name="f21" fmla="val 68"/>
              <a:gd name="f22" fmla="val 1298"/>
              <a:gd name="f23" fmla="val 612"/>
              <a:gd name="f24" fmla="val 1686"/>
              <a:gd name="f25" fmla="val 635"/>
              <a:gd name="f26" fmla="val 1683"/>
              <a:gd name="f27" fmla="val 657"/>
              <a:gd name="f28" fmla="val 1677"/>
              <a:gd name="f29" fmla="val 678"/>
              <a:gd name="f30" fmla="val 1669"/>
              <a:gd name="f31" fmla="val 698"/>
              <a:gd name="f32" fmla="val 1656"/>
              <a:gd name="f33" fmla="val 723"/>
              <a:gd name="f34" fmla="val 1649"/>
              <a:gd name="f35" fmla="val 731"/>
              <a:gd name="f36" fmla="val 1641"/>
              <a:gd name="f37" fmla="val 739"/>
              <a:gd name="f38" fmla="val 1633"/>
              <a:gd name="f39" fmla="val 745"/>
              <a:gd name="f40" fmla="val 1623"/>
              <a:gd name="f41" fmla="val 750"/>
              <a:gd name="f42" fmla="val 1603"/>
              <a:gd name="f43" fmla="val 753"/>
              <a:gd name="f44" fmla="val 1583"/>
              <a:gd name="f45" fmla="val 751"/>
              <a:gd name="f46" fmla="val 1561"/>
              <a:gd name="f47" fmla="val 743"/>
              <a:gd name="f48" fmla="val 1542"/>
              <a:gd name="f49" fmla="val 1523"/>
              <a:gd name="f50" fmla="val 715"/>
              <a:gd name="f51" fmla="val 1504"/>
              <a:gd name="f52" fmla="val 695"/>
              <a:gd name="f53" fmla="val 1488"/>
              <a:gd name="f54" fmla="val 672"/>
              <a:gd name="f55" fmla="val 1474"/>
              <a:gd name="f56" fmla="val 646"/>
              <a:gd name="f57" fmla="val 1462"/>
              <a:gd name="f58" fmla="val 619"/>
              <a:gd name="f59" fmla="val 1425"/>
              <a:gd name="f60" fmla="val 640"/>
              <a:gd name="f61" fmla="val 1387"/>
              <a:gd name="f62" fmla="val 660"/>
              <a:gd name="f63" fmla="val 1346"/>
              <a:gd name="f64" fmla="val 1305"/>
              <a:gd name="f65" fmla="val 694"/>
              <a:gd name="f66" fmla="val 1251"/>
              <a:gd name="f67" fmla="val 710"/>
              <a:gd name="f68" fmla="val 1198"/>
              <a:gd name="f69" fmla="val 722"/>
              <a:gd name="f70" fmla="val 1146"/>
              <a:gd name="f71" fmla="val 729"/>
              <a:gd name="f72" fmla="val 1095"/>
              <a:gd name="f73" fmla="val 1060"/>
              <a:gd name="f74" fmla="val 728"/>
              <a:gd name="f75" fmla="val 1025"/>
              <a:gd name="f76" fmla="val 719"/>
              <a:gd name="f77" fmla="val 1008"/>
              <a:gd name="f78" fmla="val 711"/>
              <a:gd name="f79" fmla="val 991"/>
              <a:gd name="f80" fmla="val 702"/>
              <a:gd name="f81" fmla="val 974"/>
              <a:gd name="f82" fmla="val 691"/>
              <a:gd name="f83" fmla="val 957"/>
              <a:gd name="f84" fmla="val 929"/>
              <a:gd name="f85" fmla="val 653"/>
              <a:gd name="f86" fmla="val 908"/>
              <a:gd name="f87" fmla="val 627"/>
              <a:gd name="f88" fmla="val 900"/>
              <a:gd name="f89" fmla="val 615"/>
              <a:gd name="f90" fmla="val 895"/>
              <a:gd name="f91" fmla="val 603"/>
              <a:gd name="f92" fmla="val 889"/>
              <a:gd name="f93" fmla="val 577"/>
              <a:gd name="f94" fmla="val 780"/>
              <a:gd name="f95" fmla="val 628"/>
              <a:gd name="f96" fmla="val 659"/>
              <a:gd name="f97" fmla="val 683"/>
              <a:gd name="f98" fmla="val 706"/>
              <a:gd name="f99" fmla="val 552"/>
              <a:gd name="f100" fmla="val 724"/>
              <a:gd name="f101" fmla="val 481"/>
              <a:gd name="f102" fmla="val 746"/>
              <a:gd name="f103" fmla="val 415"/>
              <a:gd name="f104" fmla="val 762"/>
              <a:gd name="f105" fmla="val 355"/>
              <a:gd name="f106" fmla="val 772"/>
              <a:gd name="f107" fmla="val 302"/>
              <a:gd name="f108" fmla="val 268"/>
              <a:gd name="f109" fmla="val 774"/>
              <a:gd name="f110" fmla="val 236"/>
              <a:gd name="f111" fmla="val 206"/>
              <a:gd name="f112" fmla="val 769"/>
              <a:gd name="f113" fmla="val 178"/>
              <a:gd name="f114" fmla="val 764"/>
              <a:gd name="f115" fmla="val 153"/>
              <a:gd name="f116" fmla="val 758"/>
              <a:gd name="f117" fmla="val 129"/>
              <a:gd name="f118" fmla="val 107"/>
              <a:gd name="f119" fmla="val 741"/>
              <a:gd name="f120" fmla="val 88"/>
              <a:gd name="f121" fmla="val 717"/>
              <a:gd name="f122" fmla="val 50"/>
              <a:gd name="f123" fmla="val 701"/>
              <a:gd name="f124" fmla="val 35"/>
              <a:gd name="f125" fmla="val 681"/>
              <a:gd name="f126" fmla="val 22"/>
              <a:gd name="f127" fmla="val 661"/>
              <a:gd name="f128" fmla="val 12"/>
              <a:gd name="f129" fmla="val 639"/>
              <a:gd name="f130" fmla="val 626"/>
              <a:gd name="f131" fmla="val 5"/>
              <a:gd name="f132" fmla="val 613"/>
              <a:gd name="f133" fmla="val 1"/>
              <a:gd name="f134" fmla="val 587"/>
              <a:gd name="f135" fmla="val 558"/>
              <a:gd name="f136" fmla="val 2"/>
              <a:gd name="f137" fmla="val 523"/>
              <a:gd name="f138" fmla="val 6"/>
              <a:gd name="f139" fmla="val 491"/>
              <a:gd name="f140" fmla="val 13"/>
              <a:gd name="f141" fmla="val 459"/>
              <a:gd name="f142" fmla="val 23"/>
              <a:gd name="f143" fmla="val 428"/>
              <a:gd name="f144" fmla="val 34"/>
              <a:gd name="f145" fmla="val 407"/>
              <a:gd name="f146" fmla="val 48"/>
              <a:gd name="f147" fmla="val 381"/>
              <a:gd name="f148" fmla="val 66"/>
              <a:gd name="f149" fmla="val 379"/>
              <a:gd name="f150" fmla="val 52"/>
              <a:gd name="f151" fmla="val 411"/>
              <a:gd name="f152" fmla="val 45"/>
              <a:gd name="f153" fmla="val 432"/>
              <a:gd name="f154" fmla="val 41"/>
              <a:gd name="f155" fmla="val 455"/>
              <a:gd name="f156" fmla="val 38"/>
              <a:gd name="f157" fmla="val 478"/>
              <a:gd name="f158" fmla="val 37"/>
              <a:gd name="f159" fmla="val 502"/>
              <a:gd name="f160" fmla="val 522"/>
              <a:gd name="f161" fmla="val 42"/>
              <a:gd name="f162" fmla="val 540"/>
              <a:gd name="f163" fmla="val 47"/>
              <a:gd name="f164" fmla="val 557"/>
              <a:gd name="f165" fmla="val 55"/>
              <a:gd name="f166" fmla="val 573"/>
              <a:gd name="f167" fmla="val 588"/>
              <a:gd name="f168" fmla="val 78"/>
              <a:gd name="f169" fmla="val 93"/>
              <a:gd name="f170" fmla="val 616"/>
              <a:gd name="f171" fmla="val 110"/>
              <a:gd name="f172" fmla="val 629"/>
              <a:gd name="f173" fmla="val 128"/>
              <a:gd name="f174" fmla="val 641"/>
              <a:gd name="f175" fmla="val 149"/>
              <a:gd name="f176" fmla="val 650"/>
              <a:gd name="f177" fmla="val 171"/>
              <a:gd name="f178" fmla="val 183"/>
              <a:gd name="f179" fmla="val 662"/>
              <a:gd name="f180" fmla="val 194"/>
              <a:gd name="f181" fmla="val 665"/>
              <a:gd name="f182" fmla="val 220"/>
              <a:gd name="f183" fmla="val 671"/>
              <a:gd name="f184" fmla="val 245"/>
              <a:gd name="f185" fmla="val 675"/>
              <a:gd name="f186" fmla="val 274"/>
              <a:gd name="f187" fmla="val 677"/>
              <a:gd name="f188" fmla="val 304"/>
              <a:gd name="f189" fmla="val 352"/>
              <a:gd name="f190" fmla="val 676"/>
              <a:gd name="f191" fmla="val 673"/>
              <a:gd name="f192" fmla="val 405"/>
              <a:gd name="f193" fmla="val 669"/>
              <a:gd name="f194" fmla="val 462"/>
              <a:gd name="f195" fmla="val 571"/>
              <a:gd name="f196" fmla="val 625"/>
              <a:gd name="f197" fmla="val 623"/>
              <a:gd name="f198" fmla="val 606"/>
              <a:gd name="f199" fmla="val 738"/>
              <a:gd name="f200" fmla="val 559"/>
              <a:gd name="f201" fmla="val 923"/>
              <a:gd name="f202" fmla="val 476"/>
              <a:gd name="f203" fmla="val 927"/>
              <a:gd name="f204" fmla="val 494"/>
              <a:gd name="f205" fmla="val 932"/>
              <a:gd name="f206" fmla="val 512"/>
              <a:gd name="f207" fmla="val 940"/>
              <a:gd name="f208" fmla="val 529"/>
              <a:gd name="f209" fmla="val 949"/>
              <a:gd name="f210" fmla="val 545"/>
              <a:gd name="f211" fmla="val 961"/>
              <a:gd name="f212" fmla="val 561"/>
              <a:gd name="f213" fmla="val 975"/>
              <a:gd name="f214" fmla="val 575"/>
              <a:gd name="f215" fmla="val 990"/>
              <a:gd name="f216" fmla="val 1007"/>
              <a:gd name="f217" fmla="val 600"/>
              <a:gd name="f218" fmla="val 1035"/>
              <a:gd name="f219" fmla="val 617"/>
              <a:gd name="f220" fmla="val 1049"/>
              <a:gd name="f221" fmla="val 624"/>
              <a:gd name="f222" fmla="val 1064"/>
              <a:gd name="f223" fmla="val 1092"/>
              <a:gd name="f224" fmla="val 637"/>
              <a:gd name="f225" fmla="val 1106"/>
              <a:gd name="f226" fmla="val 1120"/>
              <a:gd name="f227" fmla="val 1164"/>
              <a:gd name="f228" fmla="val 638"/>
              <a:gd name="f229" fmla="val 1210"/>
              <a:gd name="f230" fmla="val 631"/>
              <a:gd name="f231" fmla="val 1256"/>
              <a:gd name="f232" fmla="val 622"/>
              <a:gd name="f233" fmla="val 1304"/>
              <a:gd name="f234" fmla="val 608"/>
              <a:gd name="f235" fmla="val 1343"/>
              <a:gd name="f236" fmla="val 593"/>
              <a:gd name="f237" fmla="val 1379"/>
              <a:gd name="f238" fmla="val 578"/>
              <a:gd name="f239" fmla="val 1411"/>
              <a:gd name="f240" fmla="val 1439"/>
              <a:gd name="f241" fmla="val 543"/>
              <a:gd name="f242" fmla="val 1429"/>
              <a:gd name="f243" fmla="val 509"/>
              <a:gd name="f244" fmla="val 1415"/>
              <a:gd name="f245" fmla="val 445"/>
              <a:gd name="f246" fmla="val 1409"/>
              <a:gd name="f247" fmla="val 413"/>
              <a:gd name="f248" fmla="val 1406"/>
              <a:gd name="f249" fmla="val 365"/>
              <a:gd name="f250" fmla="val 1403"/>
              <a:gd name="f251" fmla="val 317"/>
              <a:gd name="f252" fmla="val 1385"/>
              <a:gd name="f253" fmla="val 251"/>
              <a:gd name="f254" fmla="val 1507"/>
              <a:gd name="f255" fmla="val 340"/>
              <a:gd name="f256" fmla="val 1465"/>
              <a:gd name="f257" fmla="val 336"/>
              <a:gd name="f258" fmla="val 1461"/>
              <a:gd name="f259" fmla="val 341"/>
              <a:gd name="f260" fmla="val 1458"/>
              <a:gd name="f261" fmla="val 347"/>
              <a:gd name="f262" fmla="val 1469"/>
              <a:gd name="f263" fmla="val 424"/>
              <a:gd name="f264" fmla="val 1475"/>
              <a:gd name="f265" fmla="val 451"/>
              <a:gd name="f266" fmla="val 1483"/>
              <a:gd name="f267" fmla="val 475"/>
              <a:gd name="f268" fmla="val 1491"/>
              <a:gd name="f269" fmla="val 495"/>
              <a:gd name="f270" fmla="val 1501"/>
              <a:gd name="f271" fmla="val 511"/>
              <a:gd name="f272" fmla="val 1525"/>
              <a:gd name="f273" fmla="val 498"/>
              <a:gd name="f274" fmla="val 1549"/>
              <a:gd name="f275" fmla="val 490"/>
              <a:gd name="f276" fmla="val 1571"/>
              <a:gd name="f277" fmla="val 483"/>
              <a:gd name="f278" fmla="val 1592"/>
              <a:gd name="f279" fmla="val 1616"/>
              <a:gd name="f280" fmla="val 484"/>
              <a:gd name="f281" fmla="val 1626"/>
              <a:gd name="f282" fmla="val 488"/>
              <a:gd name="f283" fmla="val 1636"/>
              <a:gd name="f284" fmla="val 1651"/>
              <a:gd name="f285" fmla="val 506"/>
              <a:gd name="f286" fmla="val 1663"/>
              <a:gd name="f287" fmla="val 518"/>
              <a:gd name="f288" fmla="val 1672"/>
              <a:gd name="f289" fmla="val 532"/>
              <a:gd name="f290" fmla="val 1680"/>
              <a:gd name="f291" fmla="val 548"/>
              <a:gd name="f292" fmla="val 1685"/>
              <a:gd name="f293" fmla="val 576"/>
              <a:gd name="f294" fmla="val 553"/>
              <a:gd name="f295" fmla="val 364"/>
              <a:gd name="f296" fmla="val 487"/>
              <a:gd name="f297" fmla="val 431"/>
              <a:gd name="f298" fmla="val 370"/>
              <a:gd name="f299" fmla="val 356"/>
              <a:gd name="f300" fmla="val 441"/>
              <a:gd name="f301" fmla="val 280"/>
              <a:gd name="f302" fmla="val 297"/>
              <a:gd name="f303" fmla="val 409"/>
              <a:gd name="f304" fmla="val 359"/>
              <a:gd name="f305" fmla="val 479"/>
              <a:gd name="f306" fmla="val 289"/>
              <a:gd name="f307" fmla="val 1622"/>
              <a:gd name="f308" fmla="val 1605"/>
              <a:gd name="f309" fmla="val 1597"/>
              <a:gd name="f310" fmla="val 1589"/>
              <a:gd name="f311" fmla="val 583"/>
              <a:gd name="f312" fmla="val 1577"/>
              <a:gd name="f313" fmla="val 582"/>
              <a:gd name="f314" fmla="val 584"/>
              <a:gd name="f315" fmla="val 1543"/>
              <a:gd name="f316" fmla="val 591"/>
              <a:gd name="f317" fmla="val 1536"/>
              <a:gd name="f318" fmla="val 595"/>
              <a:gd name="f319" fmla="val 1556"/>
              <a:gd name="f320" fmla="val 1568"/>
              <a:gd name="f321" fmla="val 636"/>
              <a:gd name="f322" fmla="val 1580"/>
              <a:gd name="f323" fmla="val 644"/>
              <a:gd name="f324" fmla="val 1590"/>
              <a:gd name="f325" fmla="val 649"/>
              <a:gd name="f326" fmla="val 1601"/>
              <a:gd name="f327" fmla="val 652"/>
              <a:gd name="f328" fmla="val 1611"/>
              <a:gd name="f329" fmla="val 1625"/>
              <a:gd name="f330" fmla="val 1288"/>
              <a:gd name="f331" fmla="val 458"/>
              <a:gd name="f332" fmla="val 1287"/>
              <a:gd name="f333" fmla="val 1285"/>
              <a:gd name="f334" fmla="val 489"/>
              <a:gd name="f335" fmla="val 1280"/>
              <a:gd name="f336" fmla="val 500"/>
              <a:gd name="f337" fmla="val 1275"/>
              <a:gd name="f338" fmla="val 1268"/>
              <a:gd name="f339" fmla="val 516"/>
              <a:gd name="f340" fmla="val 1259"/>
              <a:gd name="f341" fmla="val 525"/>
              <a:gd name="f342" fmla="val 1237"/>
              <a:gd name="f343" fmla="val 526"/>
              <a:gd name="f344" fmla="val 1222"/>
              <a:gd name="f345" fmla="val 1214"/>
              <a:gd name="f346" fmla="val 1208"/>
              <a:gd name="f347" fmla="val 513"/>
              <a:gd name="f348" fmla="val 499"/>
              <a:gd name="f349" fmla="val 1191"/>
              <a:gd name="f350" fmla="val 1183"/>
              <a:gd name="f351" fmla="val 505"/>
              <a:gd name="f352" fmla="val 1179"/>
              <a:gd name="f353" fmla="val 1173"/>
              <a:gd name="f354" fmla="val 1165"/>
              <a:gd name="f355" fmla="val 1158"/>
              <a:gd name="f356" fmla="val 534"/>
              <a:gd name="f357" fmla="val 1150"/>
              <a:gd name="f358" fmla="val 538"/>
              <a:gd name="f359" fmla="val 1142"/>
              <a:gd name="f360" fmla="val 539"/>
              <a:gd name="f361" fmla="val 1134"/>
              <a:gd name="f362" fmla="val 1123"/>
              <a:gd name="f363" fmla="val 1114"/>
              <a:gd name="f364" fmla="val 1107"/>
              <a:gd name="f365" fmla="val 1101"/>
              <a:gd name="f366" fmla="val 1097"/>
              <a:gd name="f367" fmla="val 504"/>
              <a:gd name="f368" fmla="val 1094"/>
              <a:gd name="f369" fmla="val 492"/>
              <a:gd name="f370" fmla="val 466"/>
              <a:gd name="f371" fmla="val 430"/>
              <a:gd name="f372" fmla="val 1098"/>
              <a:gd name="f373" fmla="val 1070"/>
              <a:gd name="f374" fmla="val 439"/>
              <a:gd name="f375" fmla="val 427"/>
              <a:gd name="f376" fmla="val 1079"/>
              <a:gd name="f377" fmla="val 408"/>
              <a:gd name="f378" fmla="val 387"/>
              <a:gd name="f379" fmla="val 1113"/>
              <a:gd name="f380" fmla="val 373"/>
              <a:gd name="f381" fmla="val 1112"/>
              <a:gd name="f382" fmla="val 399"/>
              <a:gd name="f383" fmla="val 1117"/>
              <a:gd name="f384" fmla="val 1122"/>
              <a:gd name="f385" fmla="val 1127"/>
              <a:gd name="f386" fmla="val 1133"/>
              <a:gd name="f387" fmla="val 493"/>
              <a:gd name="f388" fmla="val 1157"/>
              <a:gd name="f389" fmla="val 485"/>
              <a:gd name="f390" fmla="val 1172"/>
              <a:gd name="f391" fmla="val 480"/>
              <a:gd name="f392" fmla="val 1181"/>
              <a:gd name="f393" fmla="val 467"/>
              <a:gd name="f394" fmla="val 1186"/>
              <a:gd name="f395" fmla="val 1182"/>
              <a:gd name="f396" fmla="val 433"/>
              <a:gd name="f397" fmla="val 1175"/>
              <a:gd name="f398" fmla="val 403"/>
              <a:gd name="f399" fmla="val 1171"/>
              <a:gd name="f400" fmla="val 1196"/>
              <a:gd name="f401" fmla="val 376"/>
              <a:gd name="f402" fmla="val 1203"/>
              <a:gd name="f403" fmla="val 1206"/>
              <a:gd name="f404" fmla="val 425"/>
              <a:gd name="f405" fmla="val 448"/>
              <a:gd name="f406" fmla="val 464"/>
              <a:gd name="f407" fmla="val 1221"/>
              <a:gd name="f408" fmla="val 473"/>
              <a:gd name="f409" fmla="val 1227"/>
              <a:gd name="f410" fmla="val 1236"/>
              <a:gd name="f411" fmla="val 1246"/>
              <a:gd name="f412" fmla="val 1255"/>
              <a:gd name="f413" fmla="val 1261"/>
              <a:gd name="f414" fmla="val 1265"/>
              <a:gd name="f415" fmla="val 1263"/>
              <a:gd name="f416" fmla="val 444"/>
              <a:gd name="f417" fmla="val 1260"/>
              <a:gd name="f418" fmla="val 1254"/>
              <a:gd name="f419" fmla="val 1239"/>
              <a:gd name="f420" fmla="val 384"/>
              <a:gd name="f421" fmla="val 353"/>
              <a:gd name="f422" fmla="val 1279"/>
              <a:gd name="f423" fmla="val 401"/>
              <a:gd name="f424" fmla="val 1286"/>
              <a:gd name="f425" fmla="val 429"/>
              <a:gd name="f426" fmla="val 846"/>
              <a:gd name="f427" fmla="val 242"/>
              <a:gd name="f428" fmla="val 284"/>
              <a:gd name="f429" fmla="val 792"/>
              <a:gd name="f430" fmla="val 406"/>
              <a:gd name="f431" fmla="val 892"/>
              <a:gd name="f432" fmla="val 106"/>
              <a:gd name="f433" fmla="val 881"/>
              <a:gd name="f434" fmla="val 875"/>
              <a:gd name="f435" fmla="val 101"/>
              <a:gd name="f436" fmla="val 869"/>
              <a:gd name="f437" fmla="val 95"/>
              <a:gd name="f438" fmla="val 863"/>
              <a:gd name="f439" fmla="val 92"/>
              <a:gd name="f440" fmla="val 859"/>
              <a:gd name="f441" fmla="val 853"/>
              <a:gd name="f442" fmla="val 100"/>
              <a:gd name="f443" fmla="val 844"/>
              <a:gd name="f444" fmla="val 125"/>
              <a:gd name="f445" fmla="val 834"/>
              <a:gd name="f446" fmla="val 162"/>
              <a:gd name="f447" fmla="val 825"/>
              <a:gd name="f448" fmla="val 205"/>
              <a:gd name="f449" fmla="val 813"/>
              <a:gd name="f450" fmla="val 805"/>
              <a:gd name="f451" fmla="val 797"/>
              <a:gd name="f452" fmla="val 156"/>
              <a:gd name="f453" fmla="val 787"/>
              <a:gd name="f454" fmla="val 144"/>
              <a:gd name="f455" fmla="val 140"/>
              <a:gd name="f456" fmla="val 754"/>
              <a:gd name="f457" fmla="val 138"/>
              <a:gd name="f458" fmla="val 748"/>
              <a:gd name="f459" fmla="val 134"/>
              <a:gd name="f460" fmla="val 121"/>
              <a:gd name="f461" fmla="val 736"/>
              <a:gd name="f462" fmla="val 115"/>
              <a:gd name="f463" fmla="val 737"/>
              <a:gd name="f464" fmla="val 96"/>
              <a:gd name="f465" fmla="val 747"/>
              <a:gd name="f466" fmla="val 84"/>
              <a:gd name="f467" fmla="val 755"/>
              <a:gd name="f468" fmla="val 83"/>
              <a:gd name="f469" fmla="val 85"/>
              <a:gd name="f470" fmla="val 781"/>
              <a:gd name="f471" fmla="val 94"/>
              <a:gd name="f472" fmla="val 793"/>
              <a:gd name="f473" fmla="val 802"/>
              <a:gd name="f474" fmla="val 820"/>
              <a:gd name="f475" fmla="val 165"/>
              <a:gd name="f476" fmla="val 828"/>
              <a:gd name="f477" fmla="val 103"/>
              <a:gd name="f478" fmla="val 842"/>
              <a:gd name="f479" fmla="val 850"/>
              <a:gd name="f480" fmla="val 854"/>
              <a:gd name="f481" fmla="val 63"/>
              <a:gd name="f482" fmla="val 59"/>
              <a:gd name="f483" fmla="val 867"/>
              <a:gd name="f484" fmla="val 56"/>
              <a:gd name="f485" fmla="val 874"/>
              <a:gd name="f486" fmla="val 57"/>
              <a:gd name="f487" fmla="val 880"/>
              <a:gd name="f488" fmla="val 61"/>
              <a:gd name="f489" fmla="val 893"/>
              <a:gd name="f490" fmla="val 497"/>
              <a:gd name="f491" fmla="val 117"/>
              <a:gd name="f492" fmla="val 123"/>
              <a:gd name="f493" fmla="val 472"/>
              <a:gd name="f494" fmla="val 131"/>
              <a:gd name="f495" fmla="val 450"/>
              <a:gd name="f496" fmla="val 143"/>
              <a:gd name="f497" fmla="val 389"/>
              <a:gd name="f498" fmla="val 167"/>
              <a:gd name="f499" fmla="val 398"/>
              <a:gd name="f500" fmla="val 148"/>
              <a:gd name="f501" fmla="val 420"/>
              <a:gd name="f502" fmla="val 136"/>
              <a:gd name="f503" fmla="val 440"/>
              <a:gd name="f504" fmla="val 471"/>
              <a:gd name="f505" fmla="val 98"/>
              <a:gd name="f506" fmla="val 395"/>
              <a:gd name="f507" fmla="val 99"/>
              <a:gd name="f508" fmla="val 112"/>
              <a:gd name="f509" fmla="val 91"/>
              <a:gd name="f510" fmla="val 383"/>
              <a:gd name="f511" fmla="val 72"/>
              <a:gd name="f512" fmla="val 393"/>
              <a:gd name="f513" fmla="val 64"/>
              <a:gd name="f514" fmla="val 404"/>
              <a:gd name="f515" fmla="val 62"/>
              <a:gd name="f516" fmla="val 69"/>
              <a:gd name="f517" fmla="val 259"/>
              <a:gd name="f518" fmla="val 113"/>
              <a:gd name="f519" fmla="val 276"/>
              <a:gd name="f520" fmla="val 105"/>
              <a:gd name="f521" fmla="val 294"/>
              <a:gd name="f522" fmla="val 303"/>
              <a:gd name="f523" fmla="val 310"/>
              <a:gd name="f524" fmla="val 314"/>
              <a:gd name="f525" fmla="val 315"/>
              <a:gd name="f526" fmla="val 58"/>
              <a:gd name="f527" fmla="val 29"/>
              <a:gd name="f528" fmla="val 282"/>
              <a:gd name="f529" fmla="val 25"/>
              <a:gd name="f530" fmla="val 270"/>
              <a:gd name="f531" fmla="val 246"/>
              <a:gd name="f532" fmla="val 227"/>
              <a:gd name="f533" fmla="val 26"/>
              <a:gd name="f534" fmla="val 33"/>
              <a:gd name="f535" fmla="val 182"/>
              <a:gd name="f536" fmla="val 40"/>
              <a:gd name="f537" fmla="val 60"/>
              <a:gd name="f538" fmla="val 71"/>
              <a:gd name="f539" fmla="val 86"/>
              <a:gd name="f540" fmla="val 67"/>
              <a:gd name="f541" fmla="val 79"/>
              <a:gd name="f542" fmla="val 97"/>
              <a:gd name="f543" fmla="val 184"/>
              <a:gd name="f544" fmla="val 202"/>
              <a:gd name="f545" fmla="val 51"/>
              <a:gd name="f546" fmla="val 217"/>
              <a:gd name="f547" fmla="val 53"/>
              <a:gd name="f548" fmla="val 231"/>
              <a:gd name="f549" fmla="val 256"/>
              <a:gd name="f550" fmla="val 70"/>
              <a:gd name="f551" fmla="val 260"/>
              <a:gd name="f552" fmla="val 261"/>
              <a:gd name="f553" fmla="val 258"/>
              <a:gd name="f554" fmla="val 249"/>
              <a:gd name="f555" fmla="val 234"/>
              <a:gd name="f556" fmla="val 109"/>
              <a:gd name="f557" fmla="val 212"/>
              <a:gd name="f558" fmla="val 116"/>
              <a:gd name="f559" fmla="val 225"/>
              <a:gd name="f560" fmla="+- 0 0 -90"/>
              <a:gd name="f561" fmla="*/ f3 1 1687"/>
              <a:gd name="f562" fmla="*/ f4 1 775"/>
              <a:gd name="f563" fmla="+- f7 0 f5"/>
              <a:gd name="f564" fmla="+- f6 0 f5"/>
              <a:gd name="f565" fmla="*/ f560 f0 1"/>
              <a:gd name="f566" fmla="*/ f564 1 1687"/>
              <a:gd name="f567" fmla="*/ f563 1 775"/>
              <a:gd name="f568" fmla="*/ 2147483647 f564 1"/>
              <a:gd name="f569" fmla="*/ 2147483647 f563 1"/>
              <a:gd name="f570" fmla="*/ 0 f564 1"/>
              <a:gd name="f571" fmla="*/ 0 f563 1"/>
              <a:gd name="f572" fmla="*/ 1687 f564 1"/>
              <a:gd name="f573" fmla="*/ 775 f563 1"/>
              <a:gd name="f574" fmla="*/ f565 1 f2"/>
              <a:gd name="f575" fmla="*/ f568 1 1687"/>
              <a:gd name="f576" fmla="*/ f569 1 775"/>
              <a:gd name="f577" fmla="*/ f570 1 1687"/>
              <a:gd name="f578" fmla="*/ f571 1 775"/>
              <a:gd name="f579" fmla="*/ f572 1 1687"/>
              <a:gd name="f580" fmla="*/ f573 1 775"/>
              <a:gd name="f581" fmla="+- f574 0 f1"/>
              <a:gd name="f582" fmla="*/ f575 1 f566"/>
              <a:gd name="f583" fmla="*/ f576 1 f567"/>
              <a:gd name="f584" fmla="*/ f577 1 f566"/>
              <a:gd name="f585" fmla="*/ f579 1 f566"/>
              <a:gd name="f586" fmla="*/ f578 1 f567"/>
              <a:gd name="f587" fmla="*/ f580 1 f567"/>
              <a:gd name="f588" fmla="*/ f584 f561 1"/>
              <a:gd name="f589" fmla="*/ f585 f561 1"/>
              <a:gd name="f590" fmla="*/ f587 f562 1"/>
              <a:gd name="f591" fmla="*/ f586 f562 1"/>
              <a:gd name="f592" fmla="*/ f582 f561 1"/>
              <a:gd name="f593" fmla="*/ f583 f56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88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  <a:cxn ang="f581">
                <a:pos x="f592" y="f593"/>
              </a:cxn>
            </a:cxnLst>
            <a:rect l="f588" t="f591" r="f589" b="f590"/>
            <a:pathLst>
              <a:path w="1687" h="775">
                <a:moveTo>
                  <a:pt x="f8" y="f9"/>
                </a:move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5"/>
                </a:lnTo>
                <a:lnTo>
                  <a:pt x="f8" y="f9"/>
                </a:lnTo>
                <a:close/>
                <a:moveTo>
                  <a:pt x="f6" y="f23"/>
                </a:move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35"/>
                </a:lnTo>
                <a:lnTo>
                  <a:pt x="f49" y="f50"/>
                </a:lnTo>
                <a:lnTo>
                  <a:pt x="f51" y="f52"/>
                </a:lnTo>
                <a:lnTo>
                  <a:pt x="f53" y="f54"/>
                </a:lnTo>
                <a:lnTo>
                  <a:pt x="f55" y="f56"/>
                </a:lnTo>
                <a:lnTo>
                  <a:pt x="f57" y="f58"/>
                </a:lnTo>
                <a:lnTo>
                  <a:pt x="f59" y="f60"/>
                </a:lnTo>
                <a:lnTo>
                  <a:pt x="f61" y="f62"/>
                </a:lnTo>
                <a:lnTo>
                  <a:pt x="f63" y="f29"/>
                </a:lnTo>
                <a:lnTo>
                  <a:pt x="f64" y="f65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35"/>
                </a:lnTo>
                <a:lnTo>
                  <a:pt x="f73" y="f74"/>
                </a:lnTo>
                <a:lnTo>
                  <a:pt x="f75" y="f76"/>
                </a:lnTo>
                <a:lnTo>
                  <a:pt x="f77" y="f78"/>
                </a:lnTo>
                <a:lnTo>
                  <a:pt x="f79" y="f80"/>
                </a:lnTo>
                <a:lnTo>
                  <a:pt x="f81" y="f82"/>
                </a:lnTo>
                <a:lnTo>
                  <a:pt x="f83" y="f29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93"/>
                </a:lnTo>
                <a:lnTo>
                  <a:pt x="f94" y="f95"/>
                </a:lnTo>
                <a:lnTo>
                  <a:pt x="f96" y="f97"/>
                </a:lnTo>
                <a:lnTo>
                  <a:pt x="f91" y="f98"/>
                </a:lnTo>
                <a:lnTo>
                  <a:pt x="f99" y="f100"/>
                </a:lnTo>
                <a:lnTo>
                  <a:pt x="f101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7"/>
                </a:lnTo>
                <a:lnTo>
                  <a:pt x="f108" y="f109"/>
                </a:lnTo>
                <a:lnTo>
                  <a:pt x="f110" y="f106"/>
                </a:lnTo>
                <a:lnTo>
                  <a:pt x="f111" y="f112"/>
                </a:lnTo>
                <a:lnTo>
                  <a:pt x="f113" y="f114"/>
                </a:lnTo>
                <a:lnTo>
                  <a:pt x="f115" y="f116"/>
                </a:lnTo>
                <a:lnTo>
                  <a:pt x="f117" y="f45"/>
                </a:lnTo>
                <a:lnTo>
                  <a:pt x="f118" y="f119"/>
                </a:lnTo>
                <a:lnTo>
                  <a:pt x="f120" y="f35"/>
                </a:lnTo>
                <a:lnTo>
                  <a:pt x="f21" y="f121"/>
                </a:lnTo>
                <a:lnTo>
                  <a:pt x="f122" y="f123"/>
                </a:lnTo>
                <a:lnTo>
                  <a:pt x="f124" y="f125"/>
                </a:lnTo>
                <a:lnTo>
                  <a:pt x="f126" y="f127"/>
                </a:lnTo>
                <a:lnTo>
                  <a:pt x="f128" y="f129"/>
                </a:lnTo>
                <a:lnTo>
                  <a:pt x="f19" y="f130"/>
                </a:lnTo>
                <a:lnTo>
                  <a:pt x="f131" y="f132"/>
                </a:lnTo>
                <a:lnTo>
                  <a:pt x="f133" y="f134"/>
                </a:lnTo>
                <a:lnTo>
                  <a:pt x="f5" y="f135"/>
                </a:ln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lnTo>
                  <a:pt x="f142" y="f143"/>
                </a:lnTo>
                <a:lnTo>
                  <a:pt x="f144" y="f145"/>
                </a:lnTo>
                <a:lnTo>
                  <a:pt x="f146" y="f147"/>
                </a:lnTo>
                <a:lnTo>
                  <a:pt x="f148" y="f149"/>
                </a:lnTo>
                <a:lnTo>
                  <a:pt x="f150" y="f151"/>
                </a:lnTo>
                <a:lnTo>
                  <a:pt x="f152" y="f153"/>
                </a:lnTo>
                <a:lnTo>
                  <a:pt x="f154" y="f155"/>
                </a:lnTo>
                <a:lnTo>
                  <a:pt x="f156" y="f157"/>
                </a:lnTo>
                <a:lnTo>
                  <a:pt x="f158" y="f159"/>
                </a:lnTo>
                <a:lnTo>
                  <a:pt x="f156" y="f160"/>
                </a:lnTo>
                <a:lnTo>
                  <a:pt x="f161" y="f162"/>
                </a:lnTo>
                <a:lnTo>
                  <a:pt x="f163" y="f164"/>
                </a:lnTo>
                <a:lnTo>
                  <a:pt x="f165" y="f166"/>
                </a:lnTo>
                <a:lnTo>
                  <a:pt x="f148" y="f167"/>
                </a:lnTo>
                <a:lnTo>
                  <a:pt x="f168" y="f91"/>
                </a:lnTo>
                <a:lnTo>
                  <a:pt x="f169" y="f170"/>
                </a:lnTo>
                <a:lnTo>
                  <a:pt x="f171" y="f172"/>
                </a:lnTo>
                <a:lnTo>
                  <a:pt x="f173" y="f174"/>
                </a:lnTo>
                <a:lnTo>
                  <a:pt x="f175" y="f176"/>
                </a:lnTo>
                <a:lnTo>
                  <a:pt x="f177" y="f96"/>
                </a:lnTo>
                <a:lnTo>
                  <a:pt x="f178" y="f179"/>
                </a:lnTo>
                <a:lnTo>
                  <a:pt x="f180" y="f181"/>
                </a:lnTo>
                <a:lnTo>
                  <a:pt x="f182" y="f183"/>
                </a:lnTo>
                <a:lnTo>
                  <a:pt x="f184" y="f185"/>
                </a:lnTo>
                <a:lnTo>
                  <a:pt x="f186" y="f187"/>
                </a:lnTo>
                <a:lnTo>
                  <a:pt x="f188" y="f29"/>
                </a:lnTo>
                <a:lnTo>
                  <a:pt x="f189" y="f190"/>
                </a:lnTo>
                <a:lnTo>
                  <a:pt x="f149" y="f191"/>
                </a:lnTo>
                <a:lnTo>
                  <a:pt x="f192" y="f193"/>
                </a:lnTo>
                <a:lnTo>
                  <a:pt x="f194" y="f27"/>
                </a:lnTo>
                <a:lnTo>
                  <a:pt x="f160" y="f174"/>
                </a:lnTo>
                <a:lnTo>
                  <a:pt x="f195" y="f196"/>
                </a:lnTo>
                <a:lnTo>
                  <a:pt x="f197" y="f198"/>
                </a:lnTo>
                <a:lnTo>
                  <a:pt x="f199" y="f200"/>
                </a:lnTo>
                <a:lnTo>
                  <a:pt x="f201" y="f202"/>
                </a:lnTo>
                <a:lnTo>
                  <a:pt x="f203" y="f204"/>
                </a:lnTo>
                <a:lnTo>
                  <a:pt x="f205" y="f206"/>
                </a:lnTo>
                <a:lnTo>
                  <a:pt x="f207" y="f208"/>
                </a:lnTo>
                <a:lnTo>
                  <a:pt x="f209" y="f210"/>
                </a:lnTo>
                <a:lnTo>
                  <a:pt x="f211" y="f212"/>
                </a:lnTo>
                <a:lnTo>
                  <a:pt x="f213" y="f214"/>
                </a:lnTo>
                <a:lnTo>
                  <a:pt x="f215" y="f167"/>
                </a:lnTo>
                <a:lnTo>
                  <a:pt x="f216" y="f217"/>
                </a:lnTo>
                <a:lnTo>
                  <a:pt x="f218" y="f219"/>
                </a:lnTo>
                <a:lnTo>
                  <a:pt x="f220" y="f221"/>
                </a:lnTo>
                <a:lnTo>
                  <a:pt x="f222" y="f172"/>
                </a:lnTo>
                <a:lnTo>
                  <a:pt x="f223" y="f224"/>
                </a:lnTo>
                <a:lnTo>
                  <a:pt x="f225" y="f129"/>
                </a:lnTo>
                <a:lnTo>
                  <a:pt x="f226" y="f129"/>
                </a:lnTo>
                <a:lnTo>
                  <a:pt x="f227" y="f228"/>
                </a:lnTo>
                <a:lnTo>
                  <a:pt x="f229" y="f230"/>
                </a:lnTo>
                <a:lnTo>
                  <a:pt x="f231" y="f232"/>
                </a:lnTo>
                <a:lnTo>
                  <a:pt x="f233" y="f234"/>
                </a:lnTo>
                <a:lnTo>
                  <a:pt x="f235" y="f236"/>
                </a:lnTo>
                <a:lnTo>
                  <a:pt x="f237" y="f238"/>
                </a:lnTo>
                <a:lnTo>
                  <a:pt x="f239" y="f212"/>
                </a:lnTo>
                <a:lnTo>
                  <a:pt x="f240" y="f241"/>
                </a:lnTo>
                <a:lnTo>
                  <a:pt x="f242" y="f243"/>
                </a:lnTo>
                <a:lnTo>
                  <a:pt x="f244" y="f245"/>
                </a:lnTo>
                <a:lnTo>
                  <a:pt x="f246" y="f247"/>
                </a:lnTo>
                <a:lnTo>
                  <a:pt x="f248" y="f249"/>
                </a:lnTo>
                <a:lnTo>
                  <a:pt x="f250" y="f251"/>
                </a:lnTo>
                <a:lnTo>
                  <a:pt x="f252" y="f253"/>
                </a:lnTo>
                <a:lnTo>
                  <a:pt x="f239" y="f175"/>
                </a:lnTo>
                <a:lnTo>
                  <a:pt x="f254" y="f255"/>
                </a:lnTo>
                <a:lnTo>
                  <a:pt x="f254" y="f249"/>
                </a:lnTo>
                <a:lnTo>
                  <a:pt x="f256" y="f257"/>
                </a:lnTo>
                <a:lnTo>
                  <a:pt x="f258" y="f259"/>
                </a:lnTo>
                <a:lnTo>
                  <a:pt x="f260" y="f261"/>
                </a:lnTo>
                <a:lnTo>
                  <a:pt x="f258" y="f147"/>
                </a:lnTo>
                <a:lnTo>
                  <a:pt x="f262" y="f263"/>
                </a:lnTo>
                <a:lnTo>
                  <a:pt x="f264" y="f265"/>
                </a:lnTo>
                <a:lnTo>
                  <a:pt x="f266" y="f267"/>
                </a:lnTo>
                <a:lnTo>
                  <a:pt x="f268" y="f269"/>
                </a:lnTo>
                <a:lnTo>
                  <a:pt x="f270" y="f271"/>
                </a:lnTo>
                <a:lnTo>
                  <a:pt x="f272" y="f273"/>
                </a:lnTo>
                <a:lnTo>
                  <a:pt x="f274" y="f275"/>
                </a:lnTo>
                <a:lnTo>
                  <a:pt x="f276" y="f277"/>
                </a:lnTo>
                <a:lnTo>
                  <a:pt x="f278" y="f101"/>
                </a:lnTo>
                <a:lnTo>
                  <a:pt x="f279" y="f280"/>
                </a:lnTo>
                <a:lnTo>
                  <a:pt x="f281" y="f282"/>
                </a:lnTo>
                <a:lnTo>
                  <a:pt x="f283" y="f204"/>
                </a:lnTo>
                <a:lnTo>
                  <a:pt x="f284" y="f285"/>
                </a:lnTo>
                <a:lnTo>
                  <a:pt x="f286" y="f287"/>
                </a:lnTo>
                <a:lnTo>
                  <a:pt x="f288" y="f289"/>
                </a:lnTo>
                <a:lnTo>
                  <a:pt x="f290" y="f291"/>
                </a:lnTo>
                <a:lnTo>
                  <a:pt x="f292" y="f293"/>
                </a:lnTo>
                <a:lnTo>
                  <a:pt x="f6" y="f23"/>
                </a:lnTo>
                <a:close/>
                <a:moveTo>
                  <a:pt x="f294" y="f295"/>
                </a:moveTo>
                <a:lnTo>
                  <a:pt x="f296" y="f297"/>
                </a:lnTo>
                <a:lnTo>
                  <a:pt x="f143" y="f298"/>
                </a:lnTo>
                <a:lnTo>
                  <a:pt x="f299" y="f300"/>
                </a:lnTo>
                <a:lnTo>
                  <a:pt x="f301" y="f249"/>
                </a:lnTo>
                <a:lnTo>
                  <a:pt x="f261" y="f302"/>
                </a:lnTo>
                <a:lnTo>
                  <a:pt x="f303" y="f304"/>
                </a:lnTo>
                <a:lnTo>
                  <a:pt x="f305" y="f306"/>
                </a:lnTo>
                <a:lnTo>
                  <a:pt x="f294" y="f295"/>
                </a:lnTo>
                <a:close/>
                <a:moveTo>
                  <a:pt x="f283" y="f224"/>
                </a:moveTo>
                <a:lnTo>
                  <a:pt x="f307" y="f132"/>
                </a:lnTo>
                <a:lnTo>
                  <a:pt x="f308" y="f236"/>
                </a:lnTo>
                <a:lnTo>
                  <a:pt x="f309" y="f134"/>
                </a:lnTo>
                <a:lnTo>
                  <a:pt x="f310" y="f311"/>
                </a:lnTo>
                <a:lnTo>
                  <a:pt x="f312" y="f313"/>
                </a:lnTo>
                <a:lnTo>
                  <a:pt x="f46" y="f314"/>
                </a:lnTo>
                <a:lnTo>
                  <a:pt x="f315" y="f316"/>
                </a:lnTo>
                <a:lnTo>
                  <a:pt x="f317" y="f318"/>
                </a:lnTo>
                <a:lnTo>
                  <a:pt x="f319" y="f221"/>
                </a:lnTo>
                <a:lnTo>
                  <a:pt x="f320" y="f321"/>
                </a:lnTo>
                <a:lnTo>
                  <a:pt x="f322" y="f323"/>
                </a:lnTo>
                <a:lnTo>
                  <a:pt x="f324" y="f325"/>
                </a:lnTo>
                <a:lnTo>
                  <a:pt x="f326" y="f327"/>
                </a:lnTo>
                <a:lnTo>
                  <a:pt x="f328" y="f325"/>
                </a:lnTo>
                <a:lnTo>
                  <a:pt x="f329" y="f323"/>
                </a:lnTo>
                <a:lnTo>
                  <a:pt x="f283" y="f224"/>
                </a:lnTo>
                <a:close/>
                <a:moveTo>
                  <a:pt x="f330" y="f331"/>
                </a:moveTo>
                <a:lnTo>
                  <a:pt x="f332" y="f267"/>
                </a:lnTo>
                <a:lnTo>
                  <a:pt x="f333" y="f334"/>
                </a:lnTo>
                <a:lnTo>
                  <a:pt x="f335" y="f336"/>
                </a:lnTo>
                <a:lnTo>
                  <a:pt x="f337" y="f243"/>
                </a:lnTo>
                <a:lnTo>
                  <a:pt x="f338" y="f339"/>
                </a:lnTo>
                <a:lnTo>
                  <a:pt x="f340" y="f160"/>
                </a:lnTo>
                <a:lnTo>
                  <a:pt x="f12" y="f341"/>
                </a:lnTo>
                <a:lnTo>
                  <a:pt x="f342" y="f343"/>
                </a:lnTo>
                <a:lnTo>
                  <a:pt x="f344" y="f137"/>
                </a:lnTo>
                <a:lnTo>
                  <a:pt x="f345" y="f287"/>
                </a:lnTo>
                <a:lnTo>
                  <a:pt x="f346" y="f347"/>
                </a:lnTo>
                <a:lnTo>
                  <a:pt x="f68" y="f348"/>
                </a:lnTo>
                <a:lnTo>
                  <a:pt x="f349" y="f277"/>
                </a:lnTo>
                <a:lnTo>
                  <a:pt x="f350" y="f351"/>
                </a:lnTo>
                <a:lnTo>
                  <a:pt x="f352" y="f347"/>
                </a:lnTo>
                <a:lnTo>
                  <a:pt x="f353" y="f137"/>
                </a:lnTo>
                <a:lnTo>
                  <a:pt x="f354" y="f208"/>
                </a:lnTo>
                <a:lnTo>
                  <a:pt x="f355" y="f356"/>
                </a:lnTo>
                <a:lnTo>
                  <a:pt x="f357" y="f358"/>
                </a:lnTo>
                <a:lnTo>
                  <a:pt x="f359" y="f360"/>
                </a:lnTo>
                <a:lnTo>
                  <a:pt x="f361" y="f358"/>
                </a:lnTo>
                <a:lnTo>
                  <a:pt x="f362" y="f356"/>
                </a:lnTo>
                <a:lnTo>
                  <a:pt x="f363" y="f208"/>
                </a:lnTo>
                <a:lnTo>
                  <a:pt x="f364" y="f160"/>
                </a:lnTo>
                <a:lnTo>
                  <a:pt x="f365" y="f347"/>
                </a:lnTo>
                <a:lnTo>
                  <a:pt x="f366" y="f367"/>
                </a:lnTo>
                <a:lnTo>
                  <a:pt x="f368" y="f369"/>
                </a:lnTo>
                <a:lnTo>
                  <a:pt x="f223" y="f370"/>
                </a:lnTo>
                <a:lnTo>
                  <a:pt x="f72" y="f371"/>
                </a:lnTo>
                <a:lnTo>
                  <a:pt x="f372" y="f145"/>
                </a:lnTo>
                <a:lnTo>
                  <a:pt x="f373" y="f374"/>
                </a:lnTo>
                <a:lnTo>
                  <a:pt x="f373" y="f375"/>
                </a:lnTo>
                <a:lnTo>
                  <a:pt x="f376" y="f377"/>
                </a:lnTo>
                <a:lnTo>
                  <a:pt x="f368" y="f378"/>
                </a:lnTo>
                <a:lnTo>
                  <a:pt x="f379" y="f380"/>
                </a:lnTo>
                <a:lnTo>
                  <a:pt x="f381" y="f382"/>
                </a:lnTo>
                <a:lnTo>
                  <a:pt x="f381" y="f263"/>
                </a:lnTo>
                <a:lnTo>
                  <a:pt x="f379" y="f155"/>
                </a:lnTo>
                <a:lnTo>
                  <a:pt x="f383" y="f202"/>
                </a:lnTo>
                <a:lnTo>
                  <a:pt x="f384" y="f277"/>
                </a:lnTo>
                <a:lnTo>
                  <a:pt x="f385" y="f275"/>
                </a:lnTo>
                <a:lnTo>
                  <a:pt x="f386" y="f387"/>
                </a:lnTo>
                <a:lnTo>
                  <a:pt x="f359" y="f204"/>
                </a:lnTo>
                <a:lnTo>
                  <a:pt x="f388" y="f275"/>
                </a:lnTo>
                <a:lnTo>
                  <a:pt x="f227" y="f389"/>
                </a:lnTo>
                <a:lnTo>
                  <a:pt x="f390" y="f391"/>
                </a:lnTo>
                <a:lnTo>
                  <a:pt x="f392" y="f393"/>
                </a:lnTo>
                <a:lnTo>
                  <a:pt x="f394" y="f155"/>
                </a:lnTo>
                <a:lnTo>
                  <a:pt x="f395" y="f396"/>
                </a:lnTo>
                <a:lnTo>
                  <a:pt x="f397" y="f398"/>
                </a:lnTo>
                <a:lnTo>
                  <a:pt x="f399" y="f378"/>
                </a:lnTo>
                <a:lnTo>
                  <a:pt x="f349" y="f304"/>
                </a:lnTo>
                <a:lnTo>
                  <a:pt x="f400" y="f401"/>
                </a:lnTo>
                <a:lnTo>
                  <a:pt x="f402" y="f382"/>
                </a:lnTo>
                <a:lnTo>
                  <a:pt x="f403" y="f404"/>
                </a:lnTo>
                <a:lnTo>
                  <a:pt x="f229" y="f405"/>
                </a:lnTo>
                <a:lnTo>
                  <a:pt x="f345" y="f406"/>
                </a:lnTo>
                <a:lnTo>
                  <a:pt x="f407" y="f408"/>
                </a:lnTo>
                <a:lnTo>
                  <a:pt x="f409" y="f391"/>
                </a:lnTo>
                <a:lnTo>
                  <a:pt x="f410" y="f277"/>
                </a:lnTo>
                <a:lnTo>
                  <a:pt x="f411" y="f280"/>
                </a:lnTo>
                <a:lnTo>
                  <a:pt x="f412" y="f277"/>
                </a:lnTo>
                <a:lnTo>
                  <a:pt x="f413" y="f305"/>
                </a:lnTo>
                <a:lnTo>
                  <a:pt x="f414" y="f408"/>
                </a:lnTo>
                <a:lnTo>
                  <a:pt x="f338" y="f406"/>
                </a:lnTo>
                <a:lnTo>
                  <a:pt x="f415" y="f416"/>
                </a:lnTo>
                <a:lnTo>
                  <a:pt x="f417" y="f297"/>
                </a:lnTo>
                <a:lnTo>
                  <a:pt x="f418" y="f103"/>
                </a:lnTo>
                <a:lnTo>
                  <a:pt x="f419" y="f420"/>
                </a:lnTo>
                <a:lnTo>
                  <a:pt x="f413" y="f421"/>
                </a:lnTo>
                <a:lnTo>
                  <a:pt x="f422" y="f423"/>
                </a:lnTo>
                <a:lnTo>
                  <a:pt x="f424" y="f425"/>
                </a:lnTo>
                <a:lnTo>
                  <a:pt x="f330" y="f331"/>
                </a:lnTo>
                <a:close/>
                <a:moveTo>
                  <a:pt x="f426" y="f295"/>
                </a:moveTo>
                <a:lnTo>
                  <a:pt x="f337" y="f427"/>
                </a:lnTo>
                <a:lnTo>
                  <a:pt x="f344" y="f428"/>
                </a:lnTo>
                <a:lnTo>
                  <a:pt x="f429" y="f430"/>
                </a:lnTo>
                <a:lnTo>
                  <a:pt x="f426" y="f295"/>
                </a:lnTo>
                <a:close/>
                <a:moveTo>
                  <a:pt x="f431" y="f432"/>
                </a:moveTo>
                <a:lnTo>
                  <a:pt x="f433" y="f171"/>
                </a:lnTo>
                <a:lnTo>
                  <a:pt x="f434" y="f435"/>
                </a:lnTo>
                <a:lnTo>
                  <a:pt x="f436" y="f437"/>
                </a:lnTo>
                <a:lnTo>
                  <a:pt x="f438" y="f439"/>
                </a:lnTo>
                <a:lnTo>
                  <a:pt x="f440" y="f437"/>
                </a:lnTo>
                <a:lnTo>
                  <a:pt x="f441" y="f442"/>
                </a:lnTo>
                <a:lnTo>
                  <a:pt x="f443" y="f444"/>
                </a:lnTo>
                <a:lnTo>
                  <a:pt x="f445" y="f446"/>
                </a:lnTo>
                <a:lnTo>
                  <a:pt x="f447" y="f448"/>
                </a:lnTo>
                <a:lnTo>
                  <a:pt x="f449" y="f448"/>
                </a:lnTo>
                <a:lnTo>
                  <a:pt x="f450" y="f113"/>
                </a:lnTo>
                <a:lnTo>
                  <a:pt x="f451" y="f452"/>
                </a:lnTo>
                <a:lnTo>
                  <a:pt x="f453" y="f454"/>
                </a:lnTo>
                <a:lnTo>
                  <a:pt x="f94" y="f455"/>
                </a:lnTo>
                <a:lnTo>
                  <a:pt x="f104" y="f455"/>
                </a:lnTo>
                <a:lnTo>
                  <a:pt x="f456" y="f457"/>
                </a:lnTo>
                <a:lnTo>
                  <a:pt x="f458" y="f459"/>
                </a:lnTo>
                <a:lnTo>
                  <a:pt x="f47" y="f173"/>
                </a:lnTo>
                <a:lnTo>
                  <a:pt x="f199" y="f460"/>
                </a:lnTo>
                <a:lnTo>
                  <a:pt x="f461" y="f462"/>
                </a:lnTo>
                <a:lnTo>
                  <a:pt x="f461" y="f432"/>
                </a:lnTo>
                <a:lnTo>
                  <a:pt x="f463" y="f464"/>
                </a:lnTo>
                <a:lnTo>
                  <a:pt x="f119" y="f120"/>
                </a:lnTo>
                <a:lnTo>
                  <a:pt x="f465" y="f466"/>
                </a:lnTo>
                <a:lnTo>
                  <a:pt x="f467" y="f468"/>
                </a:lnTo>
                <a:lnTo>
                  <a:pt x="f112" y="f469"/>
                </a:lnTo>
                <a:lnTo>
                  <a:pt x="f470" y="f471"/>
                </a:lnTo>
                <a:lnTo>
                  <a:pt x="f472" y="f432"/>
                </a:lnTo>
                <a:lnTo>
                  <a:pt x="f473" y="f444"/>
                </a:lnTo>
                <a:lnTo>
                  <a:pt x="f474" y="f475"/>
                </a:lnTo>
                <a:lnTo>
                  <a:pt x="f476" y="f117"/>
                </a:lnTo>
                <a:lnTo>
                  <a:pt x="f445" y="f477"/>
                </a:lnTo>
                <a:lnTo>
                  <a:pt x="f478" y="f468"/>
                </a:lnTo>
                <a:lnTo>
                  <a:pt x="f426" y="f9"/>
                </a:lnTo>
                <a:lnTo>
                  <a:pt x="f479" y="f21"/>
                </a:lnTo>
                <a:lnTo>
                  <a:pt x="f480" y="f481"/>
                </a:lnTo>
                <a:lnTo>
                  <a:pt x="f440" y="f482"/>
                </a:lnTo>
                <a:lnTo>
                  <a:pt x="f483" y="f484"/>
                </a:lnTo>
                <a:lnTo>
                  <a:pt x="f485" y="f486"/>
                </a:lnTo>
                <a:lnTo>
                  <a:pt x="f487" y="f488"/>
                </a:lnTo>
                <a:lnTo>
                  <a:pt x="f489" y="f17"/>
                </a:lnTo>
                <a:lnTo>
                  <a:pt x="f431" y="f432"/>
                </a:lnTo>
                <a:close/>
                <a:moveTo>
                  <a:pt x="f336" y="f466"/>
                </a:moveTo>
                <a:lnTo>
                  <a:pt x="f336" y="f439"/>
                </a:lnTo>
                <a:lnTo>
                  <a:pt x="f490" y="f435"/>
                </a:lnTo>
                <a:lnTo>
                  <a:pt x="f296" y="f491"/>
                </a:lnTo>
                <a:lnTo>
                  <a:pt x="f101" y="f492"/>
                </a:lnTo>
                <a:lnTo>
                  <a:pt x="f493" y="f494"/>
                </a:lnTo>
                <a:lnTo>
                  <a:pt x="f495" y="f496"/>
                </a:lnTo>
                <a:lnTo>
                  <a:pt x="f497" y="f498"/>
                </a:lnTo>
                <a:lnTo>
                  <a:pt x="f299" y="f498"/>
                </a:lnTo>
                <a:lnTo>
                  <a:pt x="f499" y="f500"/>
                </a:lnTo>
                <a:lnTo>
                  <a:pt x="f501" y="f502"/>
                </a:lnTo>
                <a:lnTo>
                  <a:pt x="f503" y="f492"/>
                </a:lnTo>
                <a:lnTo>
                  <a:pt x="f504" y="f505"/>
                </a:lnTo>
                <a:lnTo>
                  <a:pt x="f506" y="f505"/>
                </a:lnTo>
                <a:lnTo>
                  <a:pt x="f378" y="f507"/>
                </a:lnTo>
                <a:lnTo>
                  <a:pt x="f298" y="f508"/>
                </a:lnTo>
                <a:lnTo>
                  <a:pt x="f298" y="f509"/>
                </a:lnTo>
                <a:lnTo>
                  <a:pt x="f510" y="f511"/>
                </a:lnTo>
                <a:lnTo>
                  <a:pt x="f512" y="f513"/>
                </a:lnTo>
                <a:lnTo>
                  <a:pt x="f514" y="f515"/>
                </a:lnTo>
                <a:lnTo>
                  <a:pt x="f336" y="f515"/>
                </a:lnTo>
                <a:lnTo>
                  <a:pt x="f159" y="f516"/>
                </a:lnTo>
                <a:lnTo>
                  <a:pt x="f336" y="f466"/>
                </a:lnTo>
                <a:close/>
                <a:moveTo>
                  <a:pt x="f491" y="f517"/>
                </a:moveTo>
                <a:lnTo>
                  <a:pt x="f518" y="f519"/>
                </a:lnTo>
                <a:lnTo>
                  <a:pt x="f520" y="f521"/>
                </a:lnTo>
                <a:lnTo>
                  <a:pt x="f464" y="f522"/>
                </a:lnTo>
                <a:lnTo>
                  <a:pt x="f120" y="f523"/>
                </a:lnTo>
                <a:lnTo>
                  <a:pt x="f168" y="f524"/>
                </a:lnTo>
                <a:lnTo>
                  <a:pt x="f21" y="f525"/>
                </a:lnTo>
                <a:lnTo>
                  <a:pt x="f526" y="f524"/>
                </a:lnTo>
                <a:lnTo>
                  <a:pt x="f146" y="f523"/>
                </a:lnTo>
                <a:lnTo>
                  <a:pt x="f154" y="f522"/>
                </a:lnTo>
                <a:lnTo>
                  <a:pt x="f124" y="f521"/>
                </a:lnTo>
                <a:lnTo>
                  <a:pt x="f527" y="f528"/>
                </a:lnTo>
                <a:lnTo>
                  <a:pt x="f529" y="f530"/>
                </a:lnTo>
                <a:lnTo>
                  <a:pt x="f142" y="f517"/>
                </a:lnTo>
                <a:lnTo>
                  <a:pt x="f126" y="f531"/>
                </a:lnTo>
                <a:lnTo>
                  <a:pt x="f142" y="f532"/>
                </a:lnTo>
                <a:lnTo>
                  <a:pt x="f533" y="f448"/>
                </a:lnTo>
                <a:lnTo>
                  <a:pt x="f534" y="f535"/>
                </a:lnTo>
                <a:lnTo>
                  <a:pt x="f536" y="f452"/>
                </a:lnTo>
                <a:lnTo>
                  <a:pt x="f122" y="f494"/>
                </a:lnTo>
                <a:lnTo>
                  <a:pt x="f537" y="f118"/>
                </a:lnTo>
                <a:lnTo>
                  <a:pt x="f538" y="f539"/>
                </a:lnTo>
                <a:lnTo>
                  <a:pt x="f466" y="f540"/>
                </a:lnTo>
                <a:lnTo>
                  <a:pt x="f468" y="f13"/>
                </a:lnTo>
                <a:lnTo>
                  <a:pt x="f541" y="f542"/>
                </a:lnTo>
                <a:lnTo>
                  <a:pt x="f9" y="f491"/>
                </a:lnTo>
                <a:lnTo>
                  <a:pt x="f21" y="f455"/>
                </a:lnTo>
                <a:lnTo>
                  <a:pt x="f165" y="f543"/>
                </a:lnTo>
                <a:lnTo>
                  <a:pt x="f150" y="f544"/>
                </a:lnTo>
                <a:lnTo>
                  <a:pt x="f545" y="f546"/>
                </a:lnTo>
                <a:lnTo>
                  <a:pt x="f547" y="f548"/>
                </a:lnTo>
                <a:lnTo>
                  <a:pt x="f486" y="f184"/>
                </a:lnTo>
                <a:lnTo>
                  <a:pt x="f513" y="f549"/>
                </a:lnTo>
                <a:lnTo>
                  <a:pt x="f550" y="f551"/>
                </a:lnTo>
                <a:lnTo>
                  <a:pt x="f17" y="f552"/>
                </a:lnTo>
                <a:lnTo>
                  <a:pt x="f466" y="f553"/>
                </a:lnTo>
                <a:lnTo>
                  <a:pt x="f509" y="f554"/>
                </a:lnTo>
                <a:lnTo>
                  <a:pt x="f442" y="f555"/>
                </a:lnTo>
                <a:lnTo>
                  <a:pt x="f556" y="f557"/>
                </a:lnTo>
                <a:lnTo>
                  <a:pt x="f508" y="f546"/>
                </a:lnTo>
                <a:lnTo>
                  <a:pt x="f558" y="f559"/>
                </a:lnTo>
                <a:lnTo>
                  <a:pt x="f491" y="f427"/>
                </a:lnTo>
                <a:lnTo>
                  <a:pt x="f491" y="f517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SA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8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596"/>
            <a:ext cx="2109420" cy="2362196"/>
          </a:xfrm>
          <a:prstGeom prst="rect">
            <a:avLst/>
          </a:prstGeom>
          <a:noFill/>
          <a:ln>
            <a:noFill/>
          </a:ln>
          <a:effectLst>
            <a:outerShdw dir="16200000" algn="tl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3225</TotalTime>
  <Words>1235</Words>
  <Application>Microsoft Office PowerPoint</Application>
  <PresentationFormat>A4 Paper (210x297 mm)‎</PresentationFormat>
  <Paragraphs>195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الرابعة عشر</vt:lpstr>
      <vt:lpstr>                  خلاصة طرق التخريج </vt:lpstr>
      <vt:lpstr>الطريقة الأولى</vt:lpstr>
      <vt:lpstr>الشريحة 5</vt:lpstr>
      <vt:lpstr>الطريقة الثانية</vt:lpstr>
      <vt:lpstr>الشريحة 7</vt:lpstr>
      <vt:lpstr>الطريقة الثالثة</vt:lpstr>
      <vt:lpstr>الشريحة 9</vt:lpstr>
      <vt:lpstr>الطريقة الرابعة</vt:lpstr>
      <vt:lpstr>الطريقـة الرابعة التخريج عن طريق معرفة موضوع الحديث  ونرجع في هذه الطريقة إلى ثلاثة أقسام من المؤلفات:</vt:lpstr>
      <vt:lpstr>الطريقة الخامسة</vt:lpstr>
      <vt:lpstr> أولا: استخراج الحديث من خلال وصف يتعلق بالإسناد </vt:lpstr>
      <vt:lpstr> ثانيا:استخراج الحديث من خلال وصف يتعلق بالمتن 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163</cp:revision>
  <dcterms:created xsi:type="dcterms:W3CDTF">2009-10-14T19:14:34Z</dcterms:created>
  <dcterms:modified xsi:type="dcterms:W3CDTF">2011-11-26T14:08:52Z</dcterms:modified>
</cp:coreProperties>
</file>