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43"/>
  </p:notesMasterIdLst>
  <p:sldIdLst>
    <p:sldId id="387" r:id="rId2"/>
    <p:sldId id="388" r:id="rId3"/>
    <p:sldId id="389" r:id="rId4"/>
    <p:sldId id="390" r:id="rId5"/>
    <p:sldId id="384" r:id="rId6"/>
    <p:sldId id="392" r:id="rId7"/>
    <p:sldId id="391" r:id="rId8"/>
    <p:sldId id="382" r:id="rId9"/>
    <p:sldId id="472" r:id="rId10"/>
    <p:sldId id="381" r:id="rId11"/>
    <p:sldId id="398" r:id="rId12"/>
    <p:sldId id="394" r:id="rId13"/>
    <p:sldId id="395" r:id="rId14"/>
    <p:sldId id="396" r:id="rId15"/>
    <p:sldId id="403" r:id="rId16"/>
    <p:sldId id="402" r:id="rId17"/>
    <p:sldId id="397" r:id="rId18"/>
    <p:sldId id="408" r:id="rId19"/>
    <p:sldId id="409" r:id="rId20"/>
    <p:sldId id="410" r:id="rId21"/>
    <p:sldId id="407" r:id="rId22"/>
    <p:sldId id="404" r:id="rId23"/>
    <p:sldId id="406" r:id="rId24"/>
    <p:sldId id="452" r:id="rId25"/>
    <p:sldId id="453" r:id="rId26"/>
    <p:sldId id="455" r:id="rId27"/>
    <p:sldId id="430" r:id="rId28"/>
    <p:sldId id="456" r:id="rId29"/>
    <p:sldId id="431" r:id="rId30"/>
    <p:sldId id="463" r:id="rId31"/>
    <p:sldId id="462" r:id="rId32"/>
    <p:sldId id="464" r:id="rId33"/>
    <p:sldId id="461" r:id="rId34"/>
    <p:sldId id="466" r:id="rId35"/>
    <p:sldId id="459" r:id="rId36"/>
    <p:sldId id="458" r:id="rId37"/>
    <p:sldId id="470" r:id="rId38"/>
    <p:sldId id="471" r:id="rId39"/>
    <p:sldId id="447" r:id="rId40"/>
    <p:sldId id="449" r:id="rId41"/>
    <p:sldId id="339" r:id="rId42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7463" autoAdjust="0"/>
    <p:restoredTop sz="94660"/>
  </p:normalViewPr>
  <p:slideViewPr>
    <p:cSldViewPr>
      <p:cViewPr>
        <p:scale>
          <a:sx n="70" d="100"/>
          <a:sy n="70" d="100"/>
        </p:scale>
        <p:origin x="-1500" y="-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3AC931E6-A38A-425A-8FF4-0979D24E3EDC}" type="datetimeFigureOut">
              <a:rPr lang="ar-SA" smtClean="0"/>
              <a:t>01/12/1437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56CF9E2C-E623-4832-974B-AAAC8B413BD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178806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EC7492-47B0-4B60-A455-0FBFA00DB7FF}" type="slidenum">
              <a:rPr lang="ar-SA" smtClean="0"/>
              <a:t>1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063495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EC7492-47B0-4B60-A455-0FBFA00DB7FF}" type="slidenum">
              <a:rPr lang="ar-SA" smtClean="0"/>
              <a:t>2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604881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EC7492-47B0-4B60-A455-0FBFA00DB7FF}" type="slidenum">
              <a:rPr lang="ar-SA" smtClean="0"/>
              <a:t>3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4480442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CF9E2C-E623-4832-974B-AAAC8B413BD5}" type="slidenum">
              <a:rPr lang="ar-SA" smtClean="0"/>
              <a:t>7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1072644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CF9E2C-E623-4832-974B-AAAC8B413BD5}" type="slidenum">
              <a:rPr lang="ar-SA" smtClean="0"/>
              <a:t>10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104534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CF9E2C-E623-4832-974B-AAAC8B413BD5}" type="slidenum">
              <a:rPr lang="ar-SA" smtClean="0"/>
              <a:t>11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104534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CF9E2C-E623-4832-974B-AAAC8B413BD5}" type="slidenum">
              <a:rPr lang="ar-SA" smtClean="0"/>
              <a:t>14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104534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CF9E2C-E623-4832-974B-AAAC8B413BD5}" type="slidenum">
              <a:rPr lang="ar-SA" smtClean="0"/>
              <a:t>15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104534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CF9E2C-E623-4832-974B-AAAC8B413BD5}" type="slidenum">
              <a:rPr lang="ar-SA" smtClean="0"/>
              <a:t>16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104534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CF9E2C-E623-4832-974B-AAAC8B413BD5}" type="slidenum">
              <a:rPr lang="ar-SA" smtClean="0"/>
              <a:t>17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885860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CF9E2C-E623-4832-974B-AAAC8B413BD5}" type="slidenum">
              <a:rPr lang="ar-SA" smtClean="0"/>
              <a:t>20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81901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عنوان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عنوان فرعي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0" name="عنصر نائب للتاريخ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50F5-1CAD-4483-932B-10C5AD0527F0}" type="datetimeFigureOut">
              <a:rPr lang="ar-SA" smtClean="0"/>
              <a:pPr/>
              <a:t>01/12/1437</a:t>
            </a:fld>
            <a:endParaRPr lang="ar-SA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27" name="عنصر نائب لرقم الشريحة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50F5-1CAD-4483-932B-10C5AD0527F0}" type="datetimeFigureOut">
              <a:rPr lang="ar-SA" smtClean="0"/>
              <a:pPr/>
              <a:t>01/12/1437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50F5-1CAD-4483-932B-10C5AD0527F0}" type="datetimeFigureOut">
              <a:rPr lang="ar-SA" smtClean="0"/>
              <a:pPr/>
              <a:t>01/12/1437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50F5-1CAD-4483-932B-10C5AD0527F0}" type="datetimeFigureOut">
              <a:rPr lang="ar-SA" smtClean="0"/>
              <a:pPr/>
              <a:t>01/12/1437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50F5-1CAD-4483-932B-10C5AD0527F0}" type="datetimeFigureOut">
              <a:rPr lang="ar-SA" smtClean="0"/>
              <a:pPr/>
              <a:t>01/12/1437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50F5-1CAD-4483-932B-10C5AD0527F0}" type="datetimeFigureOut">
              <a:rPr lang="ar-SA" smtClean="0"/>
              <a:pPr/>
              <a:t>01/12/1437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50F5-1CAD-4483-932B-10C5AD0527F0}" type="datetimeFigureOut">
              <a:rPr lang="ar-SA" smtClean="0"/>
              <a:pPr/>
              <a:t>01/12/1437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50F5-1CAD-4483-932B-10C5AD0527F0}" type="datetimeFigureOut">
              <a:rPr lang="ar-SA" smtClean="0"/>
              <a:pPr/>
              <a:t>01/12/1437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ذو زاوية واحدة مخدوشة ودائرية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مثلث قائم الزاوية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50F5-1CAD-4483-932B-10C5AD0527F0}" type="datetimeFigureOut">
              <a:rPr lang="ar-SA" smtClean="0"/>
              <a:pPr/>
              <a:t>01/12/1437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10" name="شكل حر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شكل حر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50F5-1CAD-4483-932B-10C5AD0527F0}" type="datetimeFigureOut">
              <a:rPr lang="ar-SA" smtClean="0"/>
              <a:pPr/>
              <a:t>01/12/1437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50F5-1CAD-4483-932B-10C5AD0527F0}" type="datetimeFigureOut">
              <a:rPr lang="ar-SA" smtClean="0"/>
              <a:pPr/>
              <a:t>01/12/1437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شكل حر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شكل حر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عنصر نائب للعنوان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عنصر نائب للنص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C5E50F5-1CAD-4483-932B-10C5AD0527F0}" type="datetimeFigureOut">
              <a:rPr lang="ar-SA" smtClean="0"/>
              <a:pPr/>
              <a:t>01/12/1437</a:t>
            </a:fld>
            <a:endParaRPr lang="ar-SA"/>
          </a:p>
        </p:txBody>
      </p:sp>
      <p:sp>
        <p:nvSpPr>
          <p:cNvPr id="22" name="عنصر نائب للتذييل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  <p:grpSp>
        <p:nvGrpSpPr>
          <p:cNvPr id="2" name="مجموعة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شكل حر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شكل حر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533400" y="1268760"/>
            <a:ext cx="7854696" cy="5472608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 </a:t>
            </a:r>
          </a:p>
          <a:p>
            <a:pPr algn="ctr"/>
            <a:endParaRPr lang="en-US" dirty="0"/>
          </a:p>
          <a:p>
            <a:pPr algn="ctr"/>
            <a:r>
              <a:rPr lang="ar-SA" sz="4400" b="1" dirty="0">
                <a:solidFill>
                  <a:srgbClr val="FF0000"/>
                </a:solidFill>
              </a:rPr>
              <a:t>مادة : تخريج الأحاديث</a:t>
            </a:r>
          </a:p>
          <a:p>
            <a:pPr algn="ctr"/>
            <a:r>
              <a:rPr lang="ar-SA" sz="4000" b="1" dirty="0"/>
              <a:t>أستاذ المادة : </a:t>
            </a:r>
            <a:r>
              <a:rPr lang="ar-SA" sz="4000" b="1" dirty="0" err="1"/>
              <a:t>د.عادل</a:t>
            </a:r>
            <a:r>
              <a:rPr lang="ar-SA" sz="4000" b="1" dirty="0"/>
              <a:t> حسن</a:t>
            </a:r>
          </a:p>
          <a:p>
            <a:pPr algn="ctr"/>
            <a:r>
              <a:rPr lang="ar-SA" sz="4000" b="1" dirty="0">
                <a:solidFill>
                  <a:schemeClr val="bg1"/>
                </a:solidFill>
              </a:rPr>
              <a:t>المحاضرة </a:t>
            </a:r>
            <a:r>
              <a:rPr lang="ar-SA" sz="4000" b="1" dirty="0" smtClean="0">
                <a:solidFill>
                  <a:schemeClr val="bg1"/>
                </a:solidFill>
              </a:rPr>
              <a:t>السابعة</a:t>
            </a:r>
            <a:endParaRPr lang="ar-SA" sz="4000" b="1" dirty="0">
              <a:solidFill>
                <a:schemeClr val="bg1"/>
              </a:solidFill>
            </a:endParaRPr>
          </a:p>
          <a:p>
            <a:pPr algn="ctr"/>
            <a:endParaRPr lang="ar-SA" sz="4000" b="1" dirty="0" smtClean="0">
              <a:solidFill>
                <a:schemeClr val="bg1"/>
              </a:solidFill>
            </a:endParaRPr>
          </a:p>
          <a:p>
            <a:pPr algn="ctr"/>
            <a:endParaRPr lang="ar-SA" sz="5400" b="1" dirty="0" smtClean="0">
              <a:solidFill>
                <a:srgbClr val="FF0000"/>
              </a:solidFill>
            </a:endParaRPr>
          </a:p>
        </p:txBody>
      </p:sp>
      <p:pic>
        <p:nvPicPr>
          <p:cNvPr id="4" name="صورة 3" descr="http://www.feqhweb.com/vb/images/Basmala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88640"/>
            <a:ext cx="7488831" cy="12961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00414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533400" y="1268760"/>
            <a:ext cx="7854696" cy="5472608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 </a:t>
            </a:r>
          </a:p>
          <a:p>
            <a:pPr algn="ctr"/>
            <a:endParaRPr lang="ar-SA" sz="4400" b="1" dirty="0" smtClean="0">
              <a:solidFill>
                <a:srgbClr val="FF0000"/>
              </a:solidFill>
            </a:endParaRPr>
          </a:p>
          <a:p>
            <a:pPr algn="ctr"/>
            <a:r>
              <a:rPr lang="ar-SA" sz="4400" b="1" smtClean="0">
                <a:solidFill>
                  <a:srgbClr val="FF0000"/>
                </a:solidFill>
              </a:rPr>
              <a:t>السلام </a:t>
            </a:r>
            <a:r>
              <a:rPr lang="ar-SA" sz="4400" b="1" dirty="0" smtClean="0">
                <a:solidFill>
                  <a:srgbClr val="FF0000"/>
                </a:solidFill>
              </a:rPr>
              <a:t>عليكم ورحمة الله وبركاته</a:t>
            </a:r>
            <a:endParaRPr lang="en-US" sz="4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2341882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605736" y="692696"/>
            <a:ext cx="7854696" cy="5760640"/>
          </a:xfrm>
        </p:spPr>
        <p:txBody>
          <a:bodyPr>
            <a:normAutofit/>
          </a:bodyPr>
          <a:lstStyle/>
          <a:p>
            <a:pPr algn="ctr"/>
            <a:endParaRPr lang="ar-SA" sz="4000" b="1" dirty="0"/>
          </a:p>
          <a:p>
            <a:pPr algn="ctr"/>
            <a:r>
              <a:rPr lang="ar-SA" sz="4000" b="1" dirty="0" smtClean="0"/>
              <a:t>عنوان </a:t>
            </a:r>
            <a:r>
              <a:rPr lang="ar-SA" sz="4000" b="1" dirty="0"/>
              <a:t>هذه المحاضرة </a:t>
            </a:r>
            <a:r>
              <a:rPr lang="ar-SA" sz="4000" b="1" dirty="0" smtClean="0"/>
              <a:t>:</a:t>
            </a:r>
          </a:p>
          <a:p>
            <a:pPr algn="ctr"/>
            <a:r>
              <a:rPr lang="ar-SA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طرق التخريج:</a:t>
            </a:r>
          </a:p>
          <a:p>
            <a:pPr algn="ctr"/>
            <a:r>
              <a:rPr lang="ar-SA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الطريقة </a:t>
            </a:r>
            <a:r>
              <a:rPr lang="ar-SA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الثانية: </a:t>
            </a:r>
            <a:r>
              <a:rPr lang="ar-SA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التخريج عن </a:t>
            </a:r>
            <a:r>
              <a:rPr lang="ar-SA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طريق معرفة </a:t>
            </a:r>
            <a:r>
              <a:rPr lang="ar-SA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أول لفظ من متن </a:t>
            </a:r>
            <a:r>
              <a:rPr lang="ar-SA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الحديث</a:t>
            </a:r>
            <a:r>
              <a:rPr lang="ar-SA" sz="4000" b="1" dirty="0" smtClean="0"/>
              <a:t> </a:t>
            </a:r>
            <a:r>
              <a:rPr lang="ar-SA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(2)</a:t>
            </a:r>
            <a:endParaRPr lang="ar-SA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ar-SA" sz="4000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1924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539552" y="692696"/>
            <a:ext cx="7854696" cy="5760640"/>
          </a:xfrm>
        </p:spPr>
        <p:txBody>
          <a:bodyPr>
            <a:normAutofit/>
          </a:bodyPr>
          <a:lstStyle/>
          <a:p>
            <a:r>
              <a:rPr lang="ar-SA" sz="2800" b="1" dirty="0" smtClean="0"/>
              <a:t>وفيه:</a:t>
            </a:r>
          </a:p>
          <a:p>
            <a:pPr marL="742950" indent="-742950" algn="just">
              <a:defRPr/>
            </a:pPr>
            <a:r>
              <a:rPr lang="ar-SA" sz="3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</a:rPr>
              <a:t>1- متى نلجأ إلى هذه الطريقة؟</a:t>
            </a:r>
          </a:p>
          <a:p>
            <a:pPr marL="742950" indent="-742950" algn="just">
              <a:defRPr/>
            </a:pPr>
            <a:r>
              <a:rPr lang="ar-SA" sz="3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</a:rPr>
              <a:t>2- مزايا هذه الطريقة.</a:t>
            </a:r>
          </a:p>
          <a:p>
            <a:pPr marL="742950" indent="-742950" algn="just">
              <a:defRPr/>
            </a:pPr>
            <a:r>
              <a:rPr lang="ar-SA" sz="3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</a:rPr>
              <a:t>3- عيب هذه الطريقة.</a:t>
            </a:r>
          </a:p>
          <a:p>
            <a:pPr marL="742950" indent="-742950" algn="just">
              <a:defRPr/>
            </a:pPr>
            <a:r>
              <a:rPr lang="ar-SA" sz="3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</a:rPr>
              <a:t>4- المصنفات المساعدة في هذه </a:t>
            </a:r>
            <a:r>
              <a:rPr lang="ar-SA" sz="3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</a:rPr>
              <a:t>الطريقة.</a:t>
            </a:r>
          </a:p>
          <a:p>
            <a:pPr marL="742950" indent="-742950" algn="just">
              <a:defRPr/>
            </a:pPr>
            <a:r>
              <a:rPr lang="ar-SA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</a:rPr>
              <a:t>أ- الكتب المصنفة في الأحاديث المشتهرة على الألسنة</a:t>
            </a:r>
            <a:r>
              <a:rPr lang="ar-SA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</a:rPr>
              <a:t>.</a:t>
            </a:r>
            <a:endParaRPr lang="ar-SA" sz="30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itional Arabic" pitchFamily="18" charset="-78"/>
            </a:endParaRPr>
          </a:p>
          <a:p>
            <a:pPr marL="742950" indent="-742950" algn="just">
              <a:defRPr/>
            </a:pPr>
            <a:r>
              <a:rPr lang="ar-S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</a:rPr>
              <a:t>وهذه انتهينا منها ولله الحمد.</a:t>
            </a:r>
          </a:p>
          <a:p>
            <a:pPr marL="742950" indent="-742950" algn="just">
              <a:defRPr/>
            </a:pPr>
            <a:r>
              <a:rPr lang="ar-SA" sz="3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</a:rPr>
              <a:t>ب- </a:t>
            </a:r>
            <a:r>
              <a:rPr lang="ar-SA" sz="3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</a:rPr>
              <a:t>الكتب التي رُتِّبت الأحاديث فيها على ترتيب حروف المعجم.</a:t>
            </a:r>
          </a:p>
          <a:p>
            <a:pPr marL="742950" indent="-742950" algn="just">
              <a:defRPr/>
            </a:pPr>
            <a:r>
              <a:rPr lang="ar-SA" sz="3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</a:rPr>
              <a:t>ج- المفاتيح والفهارس التي صنفها العلماء لكتب مخصوصة. </a:t>
            </a:r>
            <a:endParaRPr lang="ar-SA" sz="30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itional Arabic" pitchFamily="18" charset="-78"/>
            </a:endParaRPr>
          </a:p>
          <a:p>
            <a:pPr marL="742950" indent="-742950" algn="just">
              <a:defRPr/>
            </a:pPr>
            <a:r>
              <a:rPr lang="ar-S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</a:rPr>
              <a:t>وهاتان النقطتان هما محور هذه المحاضرة إن شاء الله.</a:t>
            </a:r>
            <a:endParaRPr lang="ar-SA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itional Arabic" pitchFamily="18" charset="-78"/>
            </a:endParaRPr>
          </a:p>
          <a:p>
            <a:endParaRPr lang="ar-SA" sz="2800" b="1" dirty="0"/>
          </a:p>
        </p:txBody>
      </p:sp>
    </p:spTree>
    <p:extLst>
      <p:ext uri="{BB962C8B-B14F-4D97-AF65-F5344CB8AC3E}">
        <p14:creationId xmlns:p14="http://schemas.microsoft.com/office/powerpoint/2010/main" val="1513816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95536" y="836712"/>
            <a:ext cx="8352928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 algn="ctr">
              <a:defRPr/>
            </a:pPr>
            <a:r>
              <a:rPr lang="ar-SA" sz="3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</a:rPr>
              <a:t>ب- الكتب التي رُتِّبت الأحاديث فيها على ترتيب حروف المعجم</a:t>
            </a:r>
          </a:p>
          <a:p>
            <a:pPr marL="742950" indent="-742950" algn="justLow">
              <a:defRPr/>
            </a:pPr>
            <a:r>
              <a:rPr lang="ar-SA" sz="3400" b="1" dirty="0" smtClean="0"/>
              <a:t>-   لا </a:t>
            </a:r>
            <a:r>
              <a:rPr lang="ar-SA" sz="3400" b="1" dirty="0"/>
              <a:t>نعلم كتابا من الكتب الأصول التي جمعت </a:t>
            </a:r>
            <a:r>
              <a:rPr lang="ar-SA" sz="3400" b="1" dirty="0" smtClean="0"/>
              <a:t>الأحاديث بأسانيدها </a:t>
            </a:r>
            <a:r>
              <a:rPr lang="ar-SA" sz="3400" b="1" dirty="0"/>
              <a:t>استقلالا رُتب كذلك.</a:t>
            </a:r>
          </a:p>
          <a:p>
            <a:pPr marL="742950" indent="-742950" algn="justLow">
              <a:defRPr/>
            </a:pPr>
            <a:r>
              <a:rPr lang="ar-SA" sz="3400" b="1" dirty="0" smtClean="0"/>
              <a:t>-   وإنما </a:t>
            </a:r>
            <a:r>
              <a:rPr lang="ar-SA" sz="3400" b="1" dirty="0"/>
              <a:t>عمد المتأخرون إلى هذه الطريقة في ترتيب </a:t>
            </a:r>
            <a:r>
              <a:rPr lang="ar-SA" sz="3400" b="1" dirty="0" smtClean="0"/>
              <a:t>الكتب، </a:t>
            </a:r>
            <a:r>
              <a:rPr lang="ar-SA" sz="3400" b="1" dirty="0"/>
              <a:t>فجمعوا الأحاديث من مصنفات شتى ، وحذفوا أسانيدها ورتبوها على حروف المعجم تسهيلا على المراجعين </a:t>
            </a:r>
            <a:r>
              <a:rPr lang="ar-SA" sz="3400" b="1" dirty="0" smtClean="0"/>
              <a:t>فيها.</a:t>
            </a:r>
            <a:endParaRPr lang="ar-SA" sz="3400" b="1" dirty="0"/>
          </a:p>
          <a:p>
            <a:pPr marL="742950" indent="-742950" algn="justLow">
              <a:defRPr/>
            </a:pPr>
            <a:r>
              <a:rPr lang="ar-SA" sz="3400" b="1" dirty="0" smtClean="0">
                <a:solidFill>
                  <a:schemeClr val="accent1"/>
                </a:solidFill>
              </a:rPr>
              <a:t>      ومن </a:t>
            </a:r>
            <a:r>
              <a:rPr lang="ar-SA" sz="3400" b="1" dirty="0">
                <a:solidFill>
                  <a:schemeClr val="accent1"/>
                </a:solidFill>
              </a:rPr>
              <a:t>هذه </a:t>
            </a:r>
            <a:r>
              <a:rPr lang="ar-SA" sz="3400" b="1" dirty="0" smtClean="0">
                <a:solidFill>
                  <a:schemeClr val="accent1"/>
                </a:solidFill>
              </a:rPr>
              <a:t>المصنفات :</a:t>
            </a:r>
            <a:endParaRPr lang="ar-SA" sz="3400" b="1" dirty="0">
              <a:solidFill>
                <a:schemeClr val="accent1"/>
              </a:solidFill>
              <a:latin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47566930"/>
      </p:ext>
    </p:extLst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76486" y="733078"/>
            <a:ext cx="8352928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200" b="1" dirty="0" smtClean="0">
                <a:solidFill>
                  <a:srgbClr val="FF0000"/>
                </a:solidFill>
              </a:rPr>
              <a:t>1- «الجامع الكبير» </a:t>
            </a:r>
            <a:r>
              <a:rPr lang="ar-SA" sz="3200" b="1" dirty="0">
                <a:solidFill>
                  <a:srgbClr val="FF0000"/>
                </a:solidFill>
              </a:rPr>
              <a:t>أو </a:t>
            </a:r>
            <a:r>
              <a:rPr lang="ar-SA" sz="3200" b="1" dirty="0" smtClean="0">
                <a:solidFill>
                  <a:srgbClr val="FF0000"/>
                </a:solidFill>
              </a:rPr>
              <a:t>«جمع الجوامع»: </a:t>
            </a:r>
            <a:r>
              <a:rPr lang="ar-SA" sz="3200" b="1" dirty="0" smtClean="0"/>
              <a:t>للسيوطي (ت 911 هـ).</a:t>
            </a:r>
            <a:endParaRPr lang="ar-SA" sz="3200" b="1" dirty="0"/>
          </a:p>
          <a:p>
            <a:pPr algn="justLow"/>
            <a:r>
              <a:rPr lang="ar-SA" sz="3200" b="1" dirty="0">
                <a:solidFill>
                  <a:srgbClr val="FF0000"/>
                </a:solidFill>
              </a:rPr>
              <a:t>2- </a:t>
            </a:r>
            <a:r>
              <a:rPr lang="ar-SA" sz="3200" b="1" dirty="0" smtClean="0">
                <a:solidFill>
                  <a:srgbClr val="FF0000"/>
                </a:solidFill>
              </a:rPr>
              <a:t>«الجامع </a:t>
            </a:r>
            <a:r>
              <a:rPr lang="ar-SA" sz="3200" b="1" dirty="0">
                <a:solidFill>
                  <a:srgbClr val="FF0000"/>
                </a:solidFill>
              </a:rPr>
              <a:t>الصغير من حديث البشير </a:t>
            </a:r>
            <a:r>
              <a:rPr lang="ar-SA" sz="3200" b="1" dirty="0" smtClean="0">
                <a:solidFill>
                  <a:srgbClr val="FF0000"/>
                </a:solidFill>
              </a:rPr>
              <a:t>النذير»: </a:t>
            </a:r>
            <a:r>
              <a:rPr lang="ar-SA" sz="3200" b="1" dirty="0"/>
              <a:t>للسيوطي أيضا</a:t>
            </a:r>
            <a:r>
              <a:rPr lang="ar-SA" sz="3200" b="1" dirty="0" smtClean="0"/>
              <a:t>.</a:t>
            </a:r>
          </a:p>
          <a:p>
            <a:pPr algn="justLow"/>
            <a:r>
              <a:rPr lang="ar-SA" sz="3200" b="1" dirty="0">
                <a:solidFill>
                  <a:srgbClr val="FF0000"/>
                </a:solidFill>
                <a:latin typeface="Traditional Arabic" pitchFamily="18" charset="-78"/>
              </a:rPr>
              <a:t>3- «الزيادة على كتاب الجامع الصغير</a:t>
            </a:r>
            <a:r>
              <a:rPr lang="ar-SA" sz="3200" b="1" dirty="0" smtClean="0">
                <a:solidFill>
                  <a:srgbClr val="FF0000"/>
                </a:solidFill>
                <a:latin typeface="Traditional Arabic" pitchFamily="18" charset="-78"/>
              </a:rPr>
              <a:t>»: </a:t>
            </a:r>
            <a:r>
              <a:rPr lang="ar-SA" sz="3200" b="1" dirty="0"/>
              <a:t>للسيوطي </a:t>
            </a:r>
            <a:r>
              <a:rPr lang="ar-SA" sz="3200" b="1" dirty="0" smtClean="0"/>
              <a:t>أيضا.</a:t>
            </a:r>
            <a:endParaRPr lang="ar-SA" sz="3200" b="1" dirty="0"/>
          </a:p>
          <a:p>
            <a:pPr algn="justLow"/>
            <a:r>
              <a:rPr lang="ar-SA" sz="3200" b="1" dirty="0" smtClean="0">
                <a:solidFill>
                  <a:srgbClr val="FF0000"/>
                </a:solidFill>
              </a:rPr>
              <a:t>4- «الفتح الكبير في ضم الزيادة إلى الجامع الصغير»: </a:t>
            </a:r>
            <a:r>
              <a:rPr lang="ar-SA" sz="3200" b="1" dirty="0" smtClean="0"/>
              <a:t>للشيخ </a:t>
            </a:r>
            <a:r>
              <a:rPr lang="ar-SA" sz="3200" b="1" dirty="0"/>
              <a:t>يوسف النبهاني (ت 1350هـ) </a:t>
            </a:r>
            <a:r>
              <a:rPr lang="ar-SA" sz="3200" b="1" dirty="0" smtClean="0"/>
              <a:t>.</a:t>
            </a:r>
          </a:p>
          <a:p>
            <a:pPr algn="justLow"/>
            <a:r>
              <a:rPr lang="ar-SA" sz="3200" b="1" dirty="0" smtClean="0">
                <a:solidFill>
                  <a:srgbClr val="FF0000"/>
                </a:solidFill>
              </a:rPr>
              <a:t>5- «الجامع </a:t>
            </a:r>
            <a:r>
              <a:rPr lang="ar-SA" sz="3200" b="1" dirty="0">
                <a:solidFill>
                  <a:srgbClr val="FF0000"/>
                </a:solidFill>
              </a:rPr>
              <a:t>الأزهر من حديث النبي الأنور </a:t>
            </a:r>
            <a:r>
              <a:rPr lang="ar-SA" sz="3200" b="1" dirty="0" smtClean="0">
                <a:solidFill>
                  <a:srgbClr val="FF0000"/>
                </a:solidFill>
                <a:sym typeface="AGA Arabesque"/>
              </a:rPr>
              <a:t>»</a:t>
            </a:r>
            <a:r>
              <a:rPr lang="ar-SA" sz="3200" b="1" dirty="0" smtClean="0">
                <a:solidFill>
                  <a:srgbClr val="FF0000"/>
                </a:solidFill>
              </a:rPr>
              <a:t>: </a:t>
            </a:r>
            <a:r>
              <a:rPr lang="ar-SA" sz="3200" b="1" dirty="0"/>
              <a:t>للإمام المناوي (1031هـ).</a:t>
            </a:r>
          </a:p>
          <a:p>
            <a:pPr algn="justLow"/>
            <a:r>
              <a:rPr lang="ar-SA" sz="3200" b="1" dirty="0" smtClean="0">
                <a:solidFill>
                  <a:srgbClr val="FF0000"/>
                </a:solidFill>
              </a:rPr>
              <a:t>6- «كنز </a:t>
            </a:r>
            <a:r>
              <a:rPr lang="ar-SA" sz="3200" b="1" dirty="0">
                <a:solidFill>
                  <a:srgbClr val="FF0000"/>
                </a:solidFill>
              </a:rPr>
              <a:t>الحقائق في حديث خير </a:t>
            </a:r>
            <a:r>
              <a:rPr lang="ar-SA" sz="3200" b="1" dirty="0" smtClean="0">
                <a:solidFill>
                  <a:srgbClr val="FF0000"/>
                </a:solidFill>
              </a:rPr>
              <a:t>الخلائق»: </a:t>
            </a:r>
            <a:r>
              <a:rPr lang="ar-SA" sz="3200" b="1" dirty="0"/>
              <a:t>للمناوي أيضا.</a:t>
            </a:r>
          </a:p>
          <a:p>
            <a:pPr algn="justLow"/>
            <a:r>
              <a:rPr lang="ar-SA" sz="3200" b="1" dirty="0" smtClean="0">
                <a:solidFill>
                  <a:schemeClr val="accent1"/>
                </a:solidFill>
              </a:rPr>
              <a:t>ونتناول فيما يلي بعض هذه الكتب:</a:t>
            </a:r>
          </a:p>
        </p:txBody>
      </p:sp>
    </p:spTree>
    <p:extLst>
      <p:ext uri="{BB962C8B-B14F-4D97-AF65-F5344CB8AC3E}">
        <p14:creationId xmlns:p14="http://schemas.microsoft.com/office/powerpoint/2010/main" val="4015088343"/>
      </p:ext>
    </p:extLst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539552" y="692696"/>
            <a:ext cx="7854696" cy="5760640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ar-SA" sz="3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1- «الجامع </a:t>
            </a:r>
            <a:r>
              <a:rPr lang="ar-SA" sz="3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الصغير من حديث البشير </a:t>
            </a:r>
            <a:r>
              <a:rPr lang="ar-SA" sz="3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النذير»</a:t>
            </a:r>
          </a:p>
          <a:p>
            <a:r>
              <a:rPr lang="ar-SA" sz="3000" b="1" dirty="0" smtClean="0"/>
              <a:t>وفيه:</a:t>
            </a:r>
          </a:p>
          <a:p>
            <a:r>
              <a:rPr lang="ar-SA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1- مؤلفه.</a:t>
            </a:r>
          </a:p>
          <a:p>
            <a:r>
              <a:rPr lang="ar-SA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2- سبب تسميته.</a:t>
            </a:r>
          </a:p>
          <a:p>
            <a:r>
              <a:rPr lang="ar-SA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3- عدد أحاديثه.</a:t>
            </a:r>
          </a:p>
          <a:p>
            <a:r>
              <a:rPr lang="ar-SA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4- منهج السيوطي في الكتاب.</a:t>
            </a:r>
          </a:p>
          <a:p>
            <a:r>
              <a:rPr lang="ar-SA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5- رموز الكتاب.</a:t>
            </a:r>
          </a:p>
          <a:p>
            <a:r>
              <a:rPr lang="ar-SA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6- قيمة الكتاب.</a:t>
            </a:r>
          </a:p>
          <a:p>
            <a:r>
              <a:rPr lang="ar-SA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7- مميزات الكتاب.</a:t>
            </a:r>
          </a:p>
          <a:p>
            <a:r>
              <a:rPr lang="ar-SA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8- مآخذ على الكتاب.</a:t>
            </a:r>
          </a:p>
          <a:p>
            <a:r>
              <a:rPr lang="ar-SA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9- طريقة  التخريج من الكتاب.</a:t>
            </a:r>
          </a:p>
          <a:p>
            <a:pPr algn="justLow"/>
            <a:r>
              <a:rPr lang="ar-SA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10- </a:t>
            </a:r>
            <a:r>
              <a:rPr lang="ar-SA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نموذج من </a:t>
            </a:r>
            <a:r>
              <a:rPr lang="ar-SA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الكتاب.</a:t>
            </a:r>
          </a:p>
        </p:txBody>
      </p:sp>
    </p:spTree>
    <p:extLst>
      <p:ext uri="{BB962C8B-B14F-4D97-AF65-F5344CB8AC3E}">
        <p14:creationId xmlns:p14="http://schemas.microsoft.com/office/powerpoint/2010/main" val="3547270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95536" y="692696"/>
            <a:ext cx="8352928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3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1- «الجامع الصغير من حديث البشير النذير»</a:t>
            </a:r>
          </a:p>
          <a:p>
            <a:pPr algn="justLow"/>
            <a:r>
              <a:rPr lang="ar-SA" sz="3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1- مؤلفه:</a:t>
            </a:r>
          </a:p>
          <a:p>
            <a:pPr algn="justLow"/>
            <a:r>
              <a:rPr lang="ar-SA" sz="3000" b="1" dirty="0"/>
              <a:t>هو الحافظ جلال الدين أبو الفضل عبد الرحمن بن أبي بكر الأسيوطي الشافعي.</a:t>
            </a:r>
          </a:p>
          <a:p>
            <a:pPr algn="justLow"/>
            <a:r>
              <a:rPr lang="ar-SA" sz="3000" b="1" dirty="0"/>
              <a:t>حافظ حجة. </a:t>
            </a:r>
          </a:p>
          <a:p>
            <a:pPr algn="justLow"/>
            <a:r>
              <a:rPr lang="ar-SA" sz="3000" b="1" dirty="0"/>
              <a:t>صاحب المؤلفات النافعة التي زادت عن خمسمائة مؤلف.</a:t>
            </a:r>
          </a:p>
          <a:p>
            <a:pPr algn="justLow"/>
            <a:r>
              <a:rPr lang="ar-SA" sz="3000" b="1" dirty="0"/>
              <a:t>منها: كتاب «تدريب الراوي شرح تقريب النواوي</a:t>
            </a:r>
            <a:r>
              <a:rPr lang="ar-SA" sz="3000" b="1" dirty="0" smtClean="0"/>
              <a:t>»، و«طبقات </a:t>
            </a:r>
            <a:r>
              <a:rPr lang="ar-SA" sz="3000" b="1" dirty="0"/>
              <a:t>الحفاظ</a:t>
            </a:r>
            <a:r>
              <a:rPr lang="ar-SA" sz="3000" b="1" dirty="0" smtClean="0"/>
              <a:t>»، و«اللآلئ </a:t>
            </a:r>
            <a:r>
              <a:rPr lang="ar-SA" sz="3000" b="1" dirty="0"/>
              <a:t>المصنوعة في الأحاديث الموضوعة</a:t>
            </a:r>
            <a:r>
              <a:rPr lang="ar-SA" sz="3000" b="1" dirty="0" smtClean="0"/>
              <a:t>»، و«تنوير </a:t>
            </a:r>
            <a:r>
              <a:rPr lang="ar-SA" sz="3000" b="1" dirty="0"/>
              <a:t>الحوالك بشرح موطأ الإمام </a:t>
            </a:r>
            <a:r>
              <a:rPr lang="ar-SA" sz="3000" b="1" dirty="0" smtClean="0"/>
              <a:t>مالك»، وغير </a:t>
            </a:r>
            <a:r>
              <a:rPr lang="ar-SA" sz="3000" b="1" dirty="0"/>
              <a:t>ذلك كثير.</a:t>
            </a:r>
          </a:p>
          <a:p>
            <a:pPr algn="justLow"/>
            <a:r>
              <a:rPr lang="ar-SA" sz="3000" b="1" dirty="0"/>
              <a:t> توفي سنة 911هـ.</a:t>
            </a:r>
            <a:endParaRPr lang="ar-SA" sz="3000" dirty="0"/>
          </a:p>
        </p:txBody>
      </p:sp>
    </p:spTree>
    <p:extLst>
      <p:ext uri="{BB962C8B-B14F-4D97-AF65-F5344CB8AC3E}">
        <p14:creationId xmlns:p14="http://schemas.microsoft.com/office/powerpoint/2010/main" val="3247566930"/>
      </p:ext>
    </p:extLst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95536" y="692696"/>
            <a:ext cx="835292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2- سبب </a:t>
            </a:r>
            <a:r>
              <a:rPr lang="ar-SA" sz="30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تسميته:</a:t>
            </a:r>
          </a:p>
          <a:p>
            <a:pPr algn="justLow"/>
            <a:r>
              <a:rPr lang="ar-SA" sz="3000" b="1" dirty="0"/>
              <a:t>ترجع سبب التسمية إلى أن السيوطي حينما ألف كتابه المسمى </a:t>
            </a:r>
            <a:r>
              <a:rPr lang="ar-SA" sz="3000" b="1" dirty="0" smtClean="0"/>
              <a:t>بـ «جمع الجوامع</a:t>
            </a:r>
            <a:r>
              <a:rPr lang="ar-SA" sz="3000" b="1" dirty="0" smtClean="0"/>
              <a:t>»، </a:t>
            </a:r>
            <a:r>
              <a:rPr lang="ar-SA" sz="3000" b="1" dirty="0"/>
              <a:t>أو </a:t>
            </a:r>
            <a:r>
              <a:rPr lang="ar-SA" sz="3000" b="1" dirty="0" smtClean="0"/>
              <a:t>: «الجامع الكبير</a:t>
            </a:r>
            <a:r>
              <a:rPr lang="ar-SA" sz="3000" b="1" dirty="0" smtClean="0"/>
              <a:t>». </a:t>
            </a:r>
          </a:p>
          <a:p>
            <a:pPr algn="justLow"/>
            <a:r>
              <a:rPr lang="ar-SA" sz="3000" b="1" dirty="0" smtClean="0"/>
              <a:t>وقد </a:t>
            </a:r>
            <a:r>
              <a:rPr lang="ar-SA" sz="3000" b="1" dirty="0" smtClean="0"/>
              <a:t>قسمه </a:t>
            </a:r>
            <a:r>
              <a:rPr lang="ar-SA" sz="3000" b="1" dirty="0"/>
              <a:t>إلى أحاديث قولية وأحاديث </a:t>
            </a:r>
            <a:r>
              <a:rPr lang="ar-SA" sz="3000" b="1" dirty="0" smtClean="0"/>
              <a:t>فعلية، </a:t>
            </a:r>
          </a:p>
          <a:p>
            <a:pPr algn="justLow"/>
            <a:r>
              <a:rPr lang="ar-SA" sz="3000" b="1" dirty="0" smtClean="0"/>
              <a:t>ثم </a:t>
            </a:r>
            <a:r>
              <a:rPr lang="ar-SA" sz="3000" b="1" dirty="0"/>
              <a:t>انتقى من الأحاديث القولية أحاديث صحيحة </a:t>
            </a:r>
            <a:r>
              <a:rPr lang="ar-SA" sz="3000" b="1" dirty="0" smtClean="0"/>
              <a:t>مختصرة، وزاد </a:t>
            </a:r>
            <a:r>
              <a:rPr lang="ar-SA" sz="3000" b="1" dirty="0"/>
              <a:t>عليها بعض </a:t>
            </a:r>
            <a:r>
              <a:rPr lang="ar-SA" sz="3000" b="1" dirty="0" smtClean="0"/>
              <a:t>الزيادات، </a:t>
            </a:r>
          </a:p>
          <a:p>
            <a:pPr algn="justLow"/>
            <a:r>
              <a:rPr lang="ar-SA" sz="3000" b="1" dirty="0" smtClean="0"/>
              <a:t>ثم جمع </a:t>
            </a:r>
            <a:r>
              <a:rPr lang="ar-SA" sz="3000" b="1" dirty="0"/>
              <a:t>ذلك كله في </a:t>
            </a:r>
            <a:r>
              <a:rPr lang="ar-SA" sz="3000" b="1" dirty="0" smtClean="0"/>
              <a:t>هذا الكتاب، وسماه: </a:t>
            </a:r>
            <a:r>
              <a:rPr lang="ar-SA" sz="3000" b="1" dirty="0"/>
              <a:t>(الجامع </a:t>
            </a:r>
            <a:r>
              <a:rPr lang="ar-SA" sz="3000" b="1" dirty="0">
                <a:solidFill>
                  <a:schemeClr val="accent1"/>
                </a:solidFill>
              </a:rPr>
              <a:t>الصغير</a:t>
            </a:r>
            <a:r>
              <a:rPr lang="ar-SA" sz="3000" b="1" dirty="0"/>
              <a:t> من حديث البشير النذير) </a:t>
            </a:r>
            <a:r>
              <a:rPr lang="ar-SA" sz="3000" b="1" dirty="0" smtClean="0"/>
              <a:t>؛ لأنه </a:t>
            </a:r>
            <a:r>
              <a:rPr lang="ar-SA" sz="3000" b="1" dirty="0"/>
              <a:t>مستلٌّ من </a:t>
            </a:r>
            <a:r>
              <a:rPr lang="ar-SA" sz="3000" b="1" dirty="0" smtClean="0"/>
              <a:t>كتاب : «الجامع </a:t>
            </a:r>
            <a:r>
              <a:rPr lang="ar-SA" sz="3000" b="1" dirty="0" smtClean="0">
                <a:solidFill>
                  <a:schemeClr val="accent1"/>
                </a:solidFill>
              </a:rPr>
              <a:t>الكبير</a:t>
            </a:r>
            <a:r>
              <a:rPr lang="ar-SA" sz="3000" b="1" dirty="0" smtClean="0"/>
              <a:t>».</a:t>
            </a:r>
          </a:p>
        </p:txBody>
      </p:sp>
    </p:spTree>
    <p:extLst>
      <p:ext uri="{BB962C8B-B14F-4D97-AF65-F5344CB8AC3E}">
        <p14:creationId xmlns:p14="http://schemas.microsoft.com/office/powerpoint/2010/main" val="587563996"/>
      </p:ext>
    </p:extLst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95536" y="628226"/>
            <a:ext cx="8352928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28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3- عدد </a:t>
            </a:r>
            <a:r>
              <a:rPr lang="ar-SA" sz="2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أحاديثه:</a:t>
            </a:r>
            <a:r>
              <a:rPr lang="ar-SA" sz="28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ar-SA" sz="2800" b="1" dirty="0" smtClean="0">
                <a:latin typeface="Traditional Arabic" pitchFamily="18" charset="-78"/>
                <a:sym typeface="Wingdings" pitchFamily="2" charset="2"/>
              </a:rPr>
              <a:t>(</a:t>
            </a:r>
            <a:r>
              <a:rPr lang="ar-SA" sz="2800" b="1" dirty="0">
                <a:latin typeface="Traditional Arabic" pitchFamily="18" charset="-78"/>
                <a:sym typeface="Wingdings" pitchFamily="2" charset="2"/>
              </a:rPr>
              <a:t>10031) </a:t>
            </a:r>
            <a:r>
              <a:rPr lang="ar-SA" sz="2800" b="1" dirty="0" smtClean="0">
                <a:latin typeface="Traditional Arabic" pitchFamily="18" charset="-78"/>
                <a:sym typeface="Wingdings" pitchFamily="2" charset="2"/>
              </a:rPr>
              <a:t>حديثًا؛ بحسب النسخة المطبوعة.</a:t>
            </a:r>
          </a:p>
          <a:p>
            <a:pPr algn="justLow">
              <a:defRPr/>
            </a:pPr>
            <a:r>
              <a:rPr lang="ar-SA" sz="28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4- منهج السيوطي في </a:t>
            </a:r>
            <a:r>
              <a:rPr lang="ar-SA" sz="2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الكتاب:</a:t>
            </a:r>
          </a:p>
          <a:p>
            <a:pPr marL="742950" indent="-742950" algn="justLow">
              <a:defRPr/>
            </a:pPr>
            <a:r>
              <a:rPr lang="ar-SA" sz="2800" b="1" dirty="0" smtClean="0">
                <a:latin typeface="Traditional Arabic" pitchFamily="18" charset="-78"/>
                <a:sym typeface="Wingdings" pitchFamily="2" charset="2"/>
              </a:rPr>
              <a:t>أ- اقتصر </a:t>
            </a:r>
            <a:r>
              <a:rPr lang="ar-SA" sz="2800" b="1" dirty="0">
                <a:latin typeface="Traditional Arabic" pitchFamily="18" charset="-78"/>
                <a:sym typeface="Wingdings" pitchFamily="2" charset="2"/>
              </a:rPr>
              <a:t>على </a:t>
            </a:r>
            <a:r>
              <a:rPr lang="ar-SA" sz="2800" b="1" dirty="0">
                <a:solidFill>
                  <a:schemeClr val="accent1"/>
                </a:solidFill>
                <a:latin typeface="Traditional Arabic" pitchFamily="18" charset="-78"/>
                <a:sym typeface="Wingdings" pitchFamily="2" charset="2"/>
              </a:rPr>
              <a:t>إيراد الأحاديث الوجيزة</a:t>
            </a:r>
            <a:r>
              <a:rPr lang="ar-SA" sz="2800" b="1" dirty="0">
                <a:latin typeface="Traditional Arabic" pitchFamily="18" charset="-78"/>
                <a:sym typeface="Wingdings" pitchFamily="2" charset="2"/>
              </a:rPr>
              <a:t>، </a:t>
            </a:r>
            <a:endParaRPr lang="ar-SA" sz="2800" b="1" dirty="0" smtClean="0">
              <a:latin typeface="Traditional Arabic" pitchFamily="18" charset="-78"/>
              <a:sym typeface="Wingdings" pitchFamily="2" charset="2"/>
            </a:endParaRPr>
          </a:p>
          <a:p>
            <a:pPr marL="742950" indent="-742950" algn="justLow">
              <a:defRPr/>
            </a:pPr>
            <a:r>
              <a:rPr lang="ar-SA" sz="2800" b="1" dirty="0" smtClean="0">
                <a:latin typeface="Traditional Arabic" pitchFamily="18" charset="-78"/>
                <a:sym typeface="Wingdings" pitchFamily="2" charset="2"/>
              </a:rPr>
              <a:t>   ولم </a:t>
            </a:r>
            <a:r>
              <a:rPr lang="ar-SA" sz="2800" b="1" dirty="0">
                <a:latin typeface="Traditional Arabic" pitchFamily="18" charset="-78"/>
                <a:sym typeface="Wingdings" pitchFamily="2" charset="2"/>
              </a:rPr>
              <a:t>يكثر فيه من أحاديث الأحكام.</a:t>
            </a:r>
          </a:p>
          <a:p>
            <a:pPr marL="742950" indent="-742950" algn="justLow">
              <a:defRPr/>
            </a:pPr>
            <a:r>
              <a:rPr lang="ar-SA" sz="2800" b="1" dirty="0" smtClean="0">
                <a:latin typeface="Traditional Arabic" pitchFamily="18" charset="-78"/>
                <a:sym typeface="Wingdings" pitchFamily="2" charset="2"/>
              </a:rPr>
              <a:t>ب- أورد </a:t>
            </a:r>
            <a:r>
              <a:rPr lang="ar-SA" sz="2800" b="1" dirty="0">
                <a:latin typeface="Traditional Arabic" pitchFamily="18" charset="-78"/>
                <a:sym typeface="Wingdings" pitchFamily="2" charset="2"/>
              </a:rPr>
              <a:t>فيه </a:t>
            </a:r>
            <a:r>
              <a:rPr lang="ar-SA" sz="2800" b="1" dirty="0">
                <a:solidFill>
                  <a:schemeClr val="accent1"/>
                </a:solidFill>
                <a:latin typeface="Traditional Arabic" pitchFamily="18" charset="-78"/>
                <a:sym typeface="Wingdings" pitchFamily="2" charset="2"/>
              </a:rPr>
              <a:t>الأحاديث الصحيحة، والحسنة، </a:t>
            </a:r>
            <a:r>
              <a:rPr lang="ar-SA" sz="2800" b="1" dirty="0" smtClean="0">
                <a:solidFill>
                  <a:schemeClr val="accent1"/>
                </a:solidFill>
                <a:latin typeface="Traditional Arabic" pitchFamily="18" charset="-78"/>
                <a:sym typeface="Wingdings" pitchFamily="2" charset="2"/>
              </a:rPr>
              <a:t>والضعيفة</a:t>
            </a:r>
            <a:r>
              <a:rPr lang="ar-SA" sz="2800" b="1" dirty="0">
                <a:latin typeface="Traditional Arabic" pitchFamily="18" charset="-78"/>
                <a:sym typeface="Wingdings" pitchFamily="2" charset="2"/>
              </a:rPr>
              <a:t> </a:t>
            </a:r>
            <a:r>
              <a:rPr lang="ar-SA" sz="2800" b="1" dirty="0" smtClean="0">
                <a:solidFill>
                  <a:schemeClr val="accent1"/>
                </a:solidFill>
                <a:latin typeface="Traditional Arabic" pitchFamily="18" charset="-78"/>
                <a:sym typeface="Wingdings" pitchFamily="2" charset="2"/>
              </a:rPr>
              <a:t>بأنواعها.</a:t>
            </a:r>
          </a:p>
          <a:p>
            <a:pPr marL="742950" indent="-742950" algn="justLow">
              <a:defRPr/>
            </a:pPr>
            <a:r>
              <a:rPr lang="ar-SA" sz="2800" b="1" dirty="0"/>
              <a:t>ولم يورد فيه - بحسَب رأيه - ما تفرد به وضاع أو </a:t>
            </a:r>
            <a:r>
              <a:rPr lang="ar-SA" sz="2800" b="1" dirty="0" smtClean="0"/>
              <a:t>كذاب.</a:t>
            </a:r>
            <a:endParaRPr lang="ar-SA" sz="28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itional Arabic" pitchFamily="18" charset="-78"/>
              <a:sym typeface="Wingdings" pitchFamily="2" charset="2"/>
            </a:endParaRPr>
          </a:p>
          <a:p>
            <a:pPr algn="justLow">
              <a:defRPr/>
            </a:pPr>
            <a:r>
              <a:rPr lang="ar-SA" sz="2800" b="1" dirty="0" smtClean="0"/>
              <a:t>ج-</a:t>
            </a:r>
            <a:r>
              <a:rPr lang="ar-SA" sz="2800" b="1" dirty="0" smtClean="0">
                <a:solidFill>
                  <a:schemeClr val="accent1"/>
                </a:solidFill>
              </a:rPr>
              <a:t> ترتيب الكتاب:</a:t>
            </a:r>
          </a:p>
          <a:p>
            <a:pPr algn="justLow">
              <a:defRPr/>
            </a:pPr>
            <a:r>
              <a:rPr lang="ar-SA" sz="2800" b="1" dirty="0"/>
              <a:t>رتب السيوطي أحاديثه حسب حروف المعجم </a:t>
            </a:r>
            <a:r>
              <a:rPr lang="ar-SA" sz="2800" b="1" dirty="0" smtClean="0"/>
              <a:t>مراعيًا </a:t>
            </a:r>
            <a:r>
              <a:rPr lang="ar-SA" sz="2800" b="1" dirty="0"/>
              <a:t>أول الحديث فما بعده تسهيلا على الطلاب.</a:t>
            </a:r>
          </a:p>
          <a:p>
            <a:pPr algn="justLow">
              <a:defRPr/>
            </a:pPr>
            <a:r>
              <a:rPr lang="ar-SA" sz="2800" b="1" dirty="0"/>
              <a:t>وبيان ذلك: أنه بدأ بالأحاديث التي أولها همزة ثم التي أولها باء ثم التي أولها </a:t>
            </a:r>
            <a:r>
              <a:rPr lang="ar-SA" sz="2800" b="1" dirty="0" smtClean="0"/>
              <a:t>تاء وثاء </a:t>
            </a:r>
            <a:r>
              <a:rPr lang="ar-SA" sz="2800" b="1" dirty="0"/>
              <a:t>وجيم وهكذا</a:t>
            </a:r>
            <a:r>
              <a:rPr lang="ar-SA" sz="2800" b="1" dirty="0" smtClean="0"/>
              <a:t>، </a:t>
            </a:r>
            <a:r>
              <a:rPr lang="ar-SA" sz="2800" b="1" dirty="0"/>
              <a:t>وفي داخل كل حرف من هذه الحروف يمرر الحرف مع حروف المعجم كلها.</a:t>
            </a:r>
          </a:p>
          <a:p>
            <a:pPr algn="justLow">
              <a:defRPr/>
            </a:pPr>
            <a:r>
              <a:rPr lang="ar-SA" sz="2800" b="1" dirty="0"/>
              <a:t>وفي نهاية هذا الترتيب من كل حرف يعقد السيوطي عنواناً للمحلى بأل فيقول: (فصل في المحلى بأل من هذا الحرف</a:t>
            </a:r>
            <a:r>
              <a:rPr lang="ar-SA" sz="2800" b="1" dirty="0" smtClean="0"/>
              <a:t>).</a:t>
            </a:r>
            <a:endParaRPr lang="ar-SA" sz="2800" b="1" dirty="0"/>
          </a:p>
        </p:txBody>
      </p:sp>
    </p:spTree>
    <p:extLst>
      <p:ext uri="{BB962C8B-B14F-4D97-AF65-F5344CB8AC3E}">
        <p14:creationId xmlns:p14="http://schemas.microsoft.com/office/powerpoint/2010/main" val="3247566930"/>
      </p:ext>
    </p:extLst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95536" y="764704"/>
            <a:ext cx="835292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2800" b="1" dirty="0" smtClean="0"/>
              <a:t>د- </a:t>
            </a:r>
            <a:r>
              <a:rPr lang="ar-SA" sz="2800" b="1" dirty="0">
                <a:solidFill>
                  <a:schemeClr val="accent1"/>
                </a:solidFill>
              </a:rPr>
              <a:t>طريقة السيوطي في إيراد الحديث في الكتاب:</a:t>
            </a:r>
          </a:p>
          <a:p>
            <a:pPr marL="742950" indent="-742950" algn="justLow">
              <a:defRPr/>
            </a:pPr>
            <a:r>
              <a:rPr lang="ar-SA" sz="2800" b="1" dirty="0">
                <a:latin typeface="Traditional Arabic" pitchFamily="18" charset="-78"/>
                <a:sym typeface="Wingdings" pitchFamily="2" charset="2"/>
              </a:rPr>
              <a:t>1- يذكر أولًا متن </a:t>
            </a:r>
            <a:r>
              <a:rPr lang="ar-SA" sz="2800" b="1" dirty="0" smtClean="0">
                <a:latin typeface="Traditional Arabic" pitchFamily="18" charset="-78"/>
                <a:sym typeface="Wingdings" pitchFamily="2" charset="2"/>
              </a:rPr>
              <a:t>الحديث، </a:t>
            </a:r>
            <a:r>
              <a:rPr lang="ar-SA" sz="2800" b="1" dirty="0">
                <a:latin typeface="Traditional Arabic" pitchFamily="18" charset="-78"/>
                <a:sym typeface="Wingdings" pitchFamily="2" charset="2"/>
              </a:rPr>
              <a:t>بدون ذكر </a:t>
            </a:r>
            <a:r>
              <a:rPr lang="ar-SA" sz="2800" b="1" dirty="0" smtClean="0">
                <a:latin typeface="Traditional Arabic" pitchFamily="18" charset="-78"/>
                <a:sym typeface="Wingdings" pitchFamily="2" charset="2"/>
              </a:rPr>
              <a:t>سنده، </a:t>
            </a:r>
            <a:r>
              <a:rPr lang="ar-SA" sz="2800" b="1" dirty="0">
                <a:latin typeface="Traditional Arabic" pitchFamily="18" charset="-78"/>
                <a:sym typeface="Wingdings" pitchFamily="2" charset="2"/>
              </a:rPr>
              <a:t>ولا الصحابي الذي رواه.</a:t>
            </a:r>
          </a:p>
          <a:p>
            <a:pPr algn="justLow">
              <a:defRPr/>
            </a:pPr>
            <a:r>
              <a:rPr lang="ar-SA" sz="2800" b="1" dirty="0">
                <a:latin typeface="Traditional Arabic" pitchFamily="18" charset="-78"/>
                <a:sym typeface="Wingdings" pitchFamily="2" charset="2"/>
              </a:rPr>
              <a:t>2- ثم يذكر في آخره رمز من أخرجه من أصحاب المصنفات في </a:t>
            </a:r>
            <a:r>
              <a:rPr lang="ar-SA" sz="2800" b="1" dirty="0" smtClean="0">
                <a:latin typeface="Traditional Arabic" pitchFamily="18" charset="-78"/>
                <a:sym typeface="Wingdings" pitchFamily="2" charset="2"/>
              </a:rPr>
              <a:t>الحديث، مع </a:t>
            </a:r>
            <a:r>
              <a:rPr lang="ar-SA" sz="2800" b="1" dirty="0">
                <a:latin typeface="Traditional Arabic" pitchFamily="18" charset="-78"/>
                <a:sym typeface="Wingdings" pitchFamily="2" charset="2"/>
              </a:rPr>
              <a:t>ذكر اسم  الصحابي الذي رواه صاحب ذلك المصنف من طريقه. </a:t>
            </a:r>
          </a:p>
          <a:p>
            <a:pPr marL="742950" indent="-742950" algn="justLow">
              <a:defRPr/>
            </a:pPr>
            <a:r>
              <a:rPr lang="ar-SA" sz="2800" b="1" dirty="0">
                <a:latin typeface="Traditional Arabic" pitchFamily="18" charset="-78"/>
                <a:sym typeface="Wingdings" pitchFamily="2" charset="2"/>
              </a:rPr>
              <a:t>3- ث</a:t>
            </a:r>
            <a:r>
              <a:rPr lang="ar-SA" sz="2800" b="1" dirty="0">
                <a:latin typeface="Traditional Arabic" pitchFamily="18" charset="-78"/>
              </a:rPr>
              <a:t>م يشير بالرموز إلى رتبة الحديث </a:t>
            </a:r>
            <a:r>
              <a:rPr lang="ar-SA" sz="2800" b="1" dirty="0" smtClean="0">
                <a:latin typeface="Traditional Arabic" pitchFamily="18" charset="-78"/>
              </a:rPr>
              <a:t>ودرجته؛ </a:t>
            </a:r>
            <a:r>
              <a:rPr lang="ar-SA" sz="2800" b="1" dirty="0">
                <a:latin typeface="Traditional Arabic" pitchFamily="18" charset="-78"/>
              </a:rPr>
              <a:t>من الصحة وغيرها. </a:t>
            </a:r>
          </a:p>
        </p:txBody>
      </p:sp>
    </p:spTree>
    <p:extLst>
      <p:ext uri="{BB962C8B-B14F-4D97-AF65-F5344CB8AC3E}">
        <p14:creationId xmlns:p14="http://schemas.microsoft.com/office/powerpoint/2010/main" val="3150233439"/>
      </p:ext>
    </p:extLst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95536" y="620688"/>
            <a:ext cx="8352928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2800" b="1" dirty="0" smtClean="0">
                <a:solidFill>
                  <a:schemeClr val="accent1"/>
                </a:solidFill>
              </a:rPr>
              <a:t>ملحوظات على منهج السيوطي في </a:t>
            </a:r>
            <a:r>
              <a:rPr lang="ar-SA" sz="2800" b="1" dirty="0">
                <a:solidFill>
                  <a:schemeClr val="accent1"/>
                </a:solidFill>
              </a:rPr>
              <a:t>الكتاب:</a:t>
            </a:r>
          </a:p>
          <a:p>
            <a:pPr algn="justLow"/>
            <a:r>
              <a:rPr lang="ar-SA" sz="2800" b="1" dirty="0" smtClean="0"/>
              <a:t>1- </a:t>
            </a:r>
            <a:r>
              <a:rPr lang="ar-SA" sz="2800" b="1" dirty="0"/>
              <a:t>أ</a:t>
            </a:r>
            <a:r>
              <a:rPr lang="ar-SA" sz="2800" b="1" dirty="0" smtClean="0"/>
              <a:t>ن الترتيب الهجائي لأوائل الأحاديث </a:t>
            </a:r>
            <a:r>
              <a:rPr lang="ar-SA" sz="2800" b="1" dirty="0"/>
              <a:t>اتفق </a:t>
            </a:r>
            <a:r>
              <a:rPr lang="ar-SA" sz="2800" b="1" dirty="0" smtClean="0"/>
              <a:t>تمامًا </a:t>
            </a:r>
            <a:r>
              <a:rPr lang="ar-SA" sz="2800" b="1" dirty="0"/>
              <a:t>في الحرف الأول </a:t>
            </a:r>
            <a:r>
              <a:rPr lang="ar-SA" sz="2800" b="1" dirty="0" smtClean="0"/>
              <a:t>والثاني، </a:t>
            </a:r>
            <a:r>
              <a:rPr lang="ar-SA" sz="2800" b="1" dirty="0" smtClean="0"/>
              <a:t>ثم </a:t>
            </a:r>
            <a:r>
              <a:rPr lang="ar-SA" sz="2800" b="1" dirty="0"/>
              <a:t>قد </a:t>
            </a:r>
            <a:r>
              <a:rPr lang="ar-SA" sz="2800" b="1" dirty="0" smtClean="0"/>
              <a:t>يختل </a:t>
            </a:r>
            <a:r>
              <a:rPr lang="ar-SA" sz="2800" b="1" dirty="0"/>
              <a:t>بعد </a:t>
            </a:r>
            <a:r>
              <a:rPr lang="ar-SA" sz="2800" b="1" dirty="0" smtClean="0"/>
              <a:t>ذلك.</a:t>
            </a:r>
          </a:p>
          <a:p>
            <a:pPr algn="justLow"/>
            <a:r>
              <a:rPr lang="ar-SA" sz="2800" b="1" dirty="0"/>
              <a:t>2- أن السيوطي قدم حديث : « إِنَّمَا الأَعْمَالُ بِالنِّيَّاتِ</a:t>
            </a:r>
            <a:r>
              <a:rPr lang="ar-SA" sz="2800" b="1" dirty="0" smtClean="0"/>
              <a:t>»، </a:t>
            </a:r>
            <a:r>
              <a:rPr lang="ar-SA" sz="2800" b="1" dirty="0"/>
              <a:t>وصدَّر به أول </a:t>
            </a:r>
            <a:r>
              <a:rPr lang="ar-SA" sz="2800" b="1" dirty="0" smtClean="0"/>
              <a:t>الكتاب، </a:t>
            </a:r>
            <a:r>
              <a:rPr lang="ar-SA" sz="2800" b="1" dirty="0"/>
              <a:t>ولم يجعله ضمن الترتيب الذي </a:t>
            </a:r>
            <a:r>
              <a:rPr lang="ar-SA" sz="2800" b="1" dirty="0" smtClean="0"/>
              <a:t>نهجه؛ </a:t>
            </a:r>
            <a:r>
              <a:rPr lang="ar-SA" sz="2800" b="1" dirty="0"/>
              <a:t>تبركًا به وتصحيحًا لنيته.</a:t>
            </a:r>
          </a:p>
          <a:p>
            <a:pPr algn="justLow"/>
            <a:r>
              <a:rPr lang="ar-SA" sz="2800" b="1" dirty="0"/>
              <a:t>وهذا صنيع بعض </a:t>
            </a:r>
            <a:r>
              <a:rPr lang="ar-SA" sz="2800" b="1" dirty="0" smtClean="0"/>
              <a:t>المحدثين؛ </a:t>
            </a:r>
            <a:r>
              <a:rPr lang="ar-SA" sz="2800" b="1" dirty="0"/>
              <a:t>كالإمام البخاري وغيره.</a:t>
            </a:r>
          </a:p>
          <a:p>
            <a:pPr algn="justLow"/>
            <a:r>
              <a:rPr lang="ar-SA" sz="2800" b="1" dirty="0"/>
              <a:t>3- أنه في حرف الباء قدم حديث : «بِسْمِ اللَّهِ الرَّحْمَنِ الرَّحِيمِ مِفْتَاحُ كُلِّ كِتَابٍ</a:t>
            </a:r>
            <a:r>
              <a:rPr lang="ar-SA" sz="2800" b="1" dirty="0" smtClean="0"/>
              <a:t>»، </a:t>
            </a:r>
            <a:r>
              <a:rPr lang="ar-SA" sz="2800" b="1" dirty="0"/>
              <a:t>ولم يراع الترتيب الذي </a:t>
            </a:r>
            <a:r>
              <a:rPr lang="ar-SA" sz="2800" b="1" dirty="0" smtClean="0"/>
              <a:t>نهجه؛ </a:t>
            </a:r>
            <a:r>
              <a:rPr lang="ar-SA" sz="2800" b="1" dirty="0"/>
              <a:t>لشرف الآية، وتقديمها على غيرها، ثم راعى الترتيب بعد هذا الحديث</a:t>
            </a:r>
            <a:r>
              <a:rPr lang="ar-SA" sz="2800" b="1" dirty="0" smtClean="0"/>
              <a:t>.</a:t>
            </a:r>
          </a:p>
          <a:p>
            <a:pPr algn="justLow"/>
            <a:r>
              <a:rPr lang="ar-SA" sz="2800" b="1" dirty="0"/>
              <a:t>4- بعد الانتهاء من الأحاديث المبدوءة بحرف </a:t>
            </a:r>
            <a:r>
              <a:rPr lang="ar-SA" sz="2800" b="1" dirty="0" smtClean="0"/>
              <a:t>الكاف، </a:t>
            </a:r>
            <a:r>
              <a:rPr lang="ar-SA" sz="2800" b="1" dirty="0"/>
              <a:t>عقد السيوطي عنوانًا خاصًّا بالشمائل سماه : (باب </a:t>
            </a:r>
            <a:r>
              <a:rPr lang="ar-SA" sz="2800" b="1" dirty="0" smtClean="0"/>
              <a:t>«كان»، </a:t>
            </a:r>
            <a:r>
              <a:rPr lang="ar-SA" sz="2800" b="1" dirty="0"/>
              <a:t>وهي الشمائل الشريفة) .</a:t>
            </a:r>
          </a:p>
          <a:p>
            <a:pPr algn="justLow"/>
            <a:r>
              <a:rPr lang="ar-SA" sz="2800" b="1" dirty="0"/>
              <a:t>5- عقد السيوطي بابًا سماه: (باب المناهي) ، ومحله بعد المحلى بأل من حرف النون</a:t>
            </a:r>
            <a:r>
              <a:rPr lang="ar-SA" sz="2800" b="1" dirty="0" smtClean="0"/>
              <a:t>.</a:t>
            </a:r>
            <a:endParaRPr lang="ar-SA" sz="2800" b="1" dirty="0"/>
          </a:p>
        </p:txBody>
      </p:sp>
    </p:spTree>
    <p:extLst>
      <p:ext uri="{BB962C8B-B14F-4D97-AF65-F5344CB8AC3E}">
        <p14:creationId xmlns:p14="http://schemas.microsoft.com/office/powerpoint/2010/main" val="2235301601"/>
      </p:ext>
    </p:extLst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425690" y="836712"/>
            <a:ext cx="835292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2800" b="1" dirty="0" smtClean="0"/>
              <a:t>6- في </a:t>
            </a:r>
            <a:r>
              <a:rPr lang="ar-SA" sz="2800" b="1" dirty="0"/>
              <a:t>باب اللام لم يذكر "لا" النافية</a:t>
            </a:r>
            <a:r>
              <a:rPr lang="ar-SA" sz="2800" b="1" dirty="0" smtClean="0"/>
              <a:t>، و "لا</a:t>
            </a:r>
            <a:r>
              <a:rPr lang="ar-SA" sz="2800" b="1" dirty="0"/>
              <a:t>" الناهية</a:t>
            </a:r>
            <a:r>
              <a:rPr lang="ar-SA" sz="2800" b="1" dirty="0" smtClean="0"/>
              <a:t>، </a:t>
            </a:r>
          </a:p>
          <a:p>
            <a:pPr algn="justLow"/>
            <a:r>
              <a:rPr lang="ar-SA" sz="2800" b="1" dirty="0" smtClean="0"/>
              <a:t>وذلك لأنه </a:t>
            </a:r>
            <a:r>
              <a:rPr lang="ar-SA" sz="2800" b="1" dirty="0"/>
              <a:t>أفرد (اللام ألف) في بابٍ مستقل بعد الواو</a:t>
            </a:r>
            <a:r>
              <a:rPr lang="ar-SA" sz="2800" b="1" dirty="0" smtClean="0"/>
              <a:t>، وقبل </a:t>
            </a:r>
            <a:r>
              <a:rPr lang="ar-SA" sz="2800" b="1" dirty="0"/>
              <a:t>الياء التي هي خاتمة </a:t>
            </a:r>
            <a:r>
              <a:rPr lang="ar-SA" sz="2800" b="1" dirty="0" smtClean="0"/>
              <a:t>الحروف.</a:t>
            </a:r>
            <a:endParaRPr lang="ar-SA" sz="2800" b="1" dirty="0"/>
          </a:p>
          <a:p>
            <a:pPr algn="justLow"/>
            <a:r>
              <a:rPr lang="ar-SA" sz="2800" b="1" dirty="0" smtClean="0"/>
              <a:t>7- في </a:t>
            </a:r>
            <a:r>
              <a:rPr lang="ar-SA" sz="2800" b="1" dirty="0">
                <a:latin typeface="Traditional Arabic" pitchFamily="18" charset="-78"/>
              </a:rPr>
              <a:t>حكم السيوطي على مرتبة الحديث بعض التساهل، ولذلك تعقبه المناوي في شرحه المسمى: «فيض القدير شرح الجامع الصغير» في بعض الأحاديث، وخالفه في الحكم عليها، مع بيان وجه ما ذهب إليه</a:t>
            </a:r>
            <a:r>
              <a:rPr lang="ar-SA" sz="2800" b="1" dirty="0" smtClean="0">
                <a:latin typeface="Traditional Arabic" pitchFamily="18" charset="-78"/>
              </a:rPr>
              <a:t>.</a:t>
            </a:r>
            <a:r>
              <a:rPr lang="ar-SA" sz="2800" b="1" dirty="0" smtClean="0"/>
              <a:t> </a:t>
            </a:r>
          </a:p>
          <a:p>
            <a:pPr algn="justLow"/>
            <a:r>
              <a:rPr lang="ar-SA" sz="2800" b="1" dirty="0" smtClean="0"/>
              <a:t>8- </a:t>
            </a:r>
            <a:r>
              <a:rPr lang="ar-SA" sz="2800" b="1" dirty="0"/>
              <a:t>حصل كثير من التحريف برموز الكتاب المتعلقة بالحكم على الأحاديث</a:t>
            </a:r>
            <a:r>
              <a:rPr lang="ar-SA" sz="2800" b="1" dirty="0" smtClean="0"/>
              <a:t>.</a:t>
            </a:r>
            <a:endParaRPr lang="ar-SA" sz="2800" b="1" dirty="0"/>
          </a:p>
        </p:txBody>
      </p:sp>
    </p:spTree>
    <p:extLst>
      <p:ext uri="{BB962C8B-B14F-4D97-AF65-F5344CB8AC3E}">
        <p14:creationId xmlns:p14="http://schemas.microsoft.com/office/powerpoint/2010/main" val="3369517215"/>
      </p:ext>
    </p:extLst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95536" y="302359"/>
            <a:ext cx="8352928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5- رموز </a:t>
            </a:r>
            <a:r>
              <a:rPr lang="ar-SA" sz="2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الكتاب:</a:t>
            </a:r>
            <a:endParaRPr lang="ar-SA" sz="28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defRPr/>
            </a:pPr>
            <a:r>
              <a:rPr lang="ar-SA" sz="2800" b="1" dirty="0" smtClean="0">
                <a:solidFill>
                  <a:schemeClr val="accent1"/>
                </a:solidFill>
              </a:rPr>
              <a:t>أ- رموز أصحاب المصنفات التي نقل منها السيوطي:</a:t>
            </a:r>
          </a:p>
          <a:p>
            <a:r>
              <a:rPr lang="ar-SA" sz="2800" b="1" dirty="0"/>
              <a:t>(خ) للإمام </a:t>
            </a:r>
            <a:r>
              <a:rPr lang="ar-SA" sz="2800" b="1" dirty="0" smtClean="0"/>
              <a:t>البخاري في </a:t>
            </a:r>
            <a:r>
              <a:rPr lang="ar-SA" sz="2800" b="1" dirty="0"/>
              <a:t>«</a:t>
            </a:r>
            <a:r>
              <a:rPr lang="ar-SA" sz="2800" b="1" dirty="0" smtClean="0"/>
              <a:t>صحيحه».</a:t>
            </a:r>
            <a:endParaRPr lang="ar-SA" sz="2800" b="1" dirty="0"/>
          </a:p>
          <a:p>
            <a:r>
              <a:rPr lang="ar-SA" sz="2800" b="1" dirty="0"/>
              <a:t>(م) للإمام </a:t>
            </a:r>
            <a:r>
              <a:rPr lang="ar-SA" sz="2800" b="1" dirty="0" smtClean="0"/>
              <a:t>مسلم في </a:t>
            </a:r>
            <a:r>
              <a:rPr lang="ar-SA" sz="2800" b="1" dirty="0"/>
              <a:t>«</a:t>
            </a:r>
            <a:r>
              <a:rPr lang="ar-SA" sz="2800" b="1" dirty="0" smtClean="0"/>
              <a:t>صحيحه».</a:t>
            </a:r>
            <a:endParaRPr lang="ar-SA" sz="2800" b="1" dirty="0"/>
          </a:p>
          <a:p>
            <a:r>
              <a:rPr lang="ar-SA" sz="2800" b="1" dirty="0"/>
              <a:t>(ق) لما اتفق عليه البخاري ومسلم في </a:t>
            </a:r>
            <a:r>
              <a:rPr lang="ar-SA" sz="2800" b="1" dirty="0" smtClean="0"/>
              <a:t>«صحيحهما».</a:t>
            </a:r>
            <a:endParaRPr lang="ar-SA" sz="2800" b="1" dirty="0"/>
          </a:p>
          <a:p>
            <a:r>
              <a:rPr lang="ar-SA" sz="2800" b="1" dirty="0" smtClean="0"/>
              <a:t>(د) لأبي داود في «سننه».</a:t>
            </a:r>
          </a:p>
          <a:p>
            <a:r>
              <a:rPr lang="ar-SA" sz="2800" b="1" dirty="0" smtClean="0"/>
              <a:t>(</a:t>
            </a:r>
            <a:r>
              <a:rPr lang="ar-SA" sz="2800" b="1" dirty="0"/>
              <a:t>ت) للترمذي في </a:t>
            </a:r>
            <a:r>
              <a:rPr lang="ar-SA" sz="2800" b="1" dirty="0" smtClean="0"/>
              <a:t>«سننه».</a:t>
            </a:r>
            <a:endParaRPr lang="ar-SA" sz="2800" b="1" dirty="0"/>
          </a:p>
          <a:p>
            <a:r>
              <a:rPr lang="ar-SA" sz="2800" b="1" dirty="0"/>
              <a:t>(ن) </a:t>
            </a:r>
            <a:r>
              <a:rPr lang="ar-SA" sz="2800" b="1" dirty="0" smtClean="0"/>
              <a:t>للنسائي </a:t>
            </a:r>
            <a:r>
              <a:rPr lang="ar-SA" sz="2800" b="1" dirty="0"/>
              <a:t>في </a:t>
            </a:r>
            <a:r>
              <a:rPr lang="ar-SA" sz="2800" b="1" dirty="0" smtClean="0"/>
              <a:t>«سننه».</a:t>
            </a:r>
            <a:endParaRPr lang="ar-SA" sz="2800" b="1" dirty="0"/>
          </a:p>
          <a:p>
            <a:r>
              <a:rPr lang="ar-SA" sz="2800" b="1" dirty="0" smtClean="0"/>
              <a:t>(هـ) لابن </a:t>
            </a:r>
            <a:r>
              <a:rPr lang="ar-SA" sz="2800" b="1" dirty="0"/>
              <a:t>ماجه في </a:t>
            </a:r>
            <a:r>
              <a:rPr lang="ar-SA" sz="2800" b="1" dirty="0" smtClean="0"/>
              <a:t>«سننه».</a:t>
            </a:r>
            <a:endParaRPr lang="ar-SA" sz="2800" b="1" dirty="0"/>
          </a:p>
          <a:p>
            <a:r>
              <a:rPr lang="ar-SA" sz="2800" b="1" dirty="0"/>
              <a:t>(4) </a:t>
            </a:r>
            <a:r>
              <a:rPr lang="ar-SA" sz="2800" b="1" dirty="0" smtClean="0"/>
              <a:t>الرقم </a:t>
            </a:r>
            <a:r>
              <a:rPr lang="ar-SA" sz="2800" b="1" dirty="0"/>
              <a:t>أربعة رمز لأصحاب السنن الأربع.</a:t>
            </a:r>
          </a:p>
          <a:p>
            <a:r>
              <a:rPr lang="ar-SA" sz="2800" b="1" dirty="0"/>
              <a:t>(3) الرقم ثلاثة رمز لأبي داود والترمذي والنسائي</a:t>
            </a:r>
            <a:r>
              <a:rPr lang="ar-SA" sz="2800" b="1" dirty="0" smtClean="0"/>
              <a:t>.</a:t>
            </a:r>
          </a:p>
          <a:p>
            <a:pPr algn="justLow"/>
            <a:r>
              <a:rPr lang="ar-SA" sz="2800" b="1" dirty="0"/>
              <a:t>(حم) رمز لأحمد بن حنبل في «مسنده».</a:t>
            </a:r>
          </a:p>
          <a:p>
            <a:pPr algn="justLow"/>
            <a:r>
              <a:rPr lang="ar-SA" sz="2800" b="1" dirty="0"/>
              <a:t>(عم) رمز لعبد الله ابن الإمام أحمد في زوائده على «المسند».</a:t>
            </a:r>
          </a:p>
          <a:p>
            <a:pPr algn="justLow"/>
            <a:r>
              <a:rPr lang="ar-SA" sz="2800" b="1" dirty="0"/>
              <a:t>(ك) رمز للحاكم، قال السيوطي: (فإن كان في «مستدركه» </a:t>
            </a:r>
            <a:r>
              <a:rPr lang="ar-SA" sz="2800" b="1" dirty="0" smtClean="0"/>
              <a:t>أطلقت، </a:t>
            </a:r>
            <a:r>
              <a:rPr lang="ar-SA" sz="2800" b="1" dirty="0"/>
              <a:t>وإلا بينت</a:t>
            </a:r>
            <a:r>
              <a:rPr lang="ar-SA" sz="2800" b="1" dirty="0" smtClean="0"/>
              <a:t>).</a:t>
            </a:r>
            <a:endParaRPr lang="ar-SA" sz="2800" b="1" dirty="0"/>
          </a:p>
        </p:txBody>
      </p:sp>
    </p:spTree>
    <p:extLst>
      <p:ext uri="{BB962C8B-B14F-4D97-AF65-F5344CB8AC3E}">
        <p14:creationId xmlns:p14="http://schemas.microsoft.com/office/powerpoint/2010/main" val="205258463"/>
      </p:ext>
    </p:extLst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95536" y="836712"/>
            <a:ext cx="8352928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2800" b="1" dirty="0" smtClean="0"/>
              <a:t>(</a:t>
            </a:r>
            <a:r>
              <a:rPr lang="ar-SA" sz="2800" b="1" dirty="0"/>
              <a:t>خد) رمز للبخاري </a:t>
            </a:r>
            <a:r>
              <a:rPr lang="ar-SA" sz="2800" b="1" dirty="0" smtClean="0"/>
              <a:t>في «الأدب المفرد».</a:t>
            </a:r>
            <a:endParaRPr lang="ar-SA" sz="2800" b="1" dirty="0"/>
          </a:p>
          <a:p>
            <a:pPr algn="justLow"/>
            <a:r>
              <a:rPr lang="ar-SA" sz="2800" b="1" dirty="0"/>
              <a:t>(تخ) رمز </a:t>
            </a:r>
            <a:r>
              <a:rPr lang="ar-SA" sz="2800" b="1" dirty="0" smtClean="0"/>
              <a:t>للبخاري </a:t>
            </a:r>
            <a:r>
              <a:rPr lang="ar-SA" sz="2800" b="1" dirty="0"/>
              <a:t>في </a:t>
            </a:r>
            <a:r>
              <a:rPr lang="ar-SA" sz="2800" b="1" dirty="0" smtClean="0"/>
              <a:t>«التاريخ الكبير».</a:t>
            </a:r>
            <a:endParaRPr lang="ar-SA" sz="2800" b="1" dirty="0"/>
          </a:p>
          <a:p>
            <a:pPr algn="justLow"/>
            <a:r>
              <a:rPr lang="ar-SA" sz="2800" b="1" dirty="0"/>
              <a:t>(حب) رمز لابن حبان في </a:t>
            </a:r>
            <a:r>
              <a:rPr lang="ar-SA" sz="2800" b="1" dirty="0" smtClean="0"/>
              <a:t>«صحيحه».</a:t>
            </a:r>
            <a:endParaRPr lang="ar-SA" sz="2800" b="1" dirty="0"/>
          </a:p>
          <a:p>
            <a:pPr algn="justLow"/>
            <a:r>
              <a:rPr lang="ar-SA" sz="2800" b="1" dirty="0"/>
              <a:t>(طب) رمز للطبراني في </a:t>
            </a:r>
            <a:r>
              <a:rPr lang="ar-SA" sz="2800" b="1" dirty="0" smtClean="0"/>
              <a:t>«المعجم الكبير».</a:t>
            </a:r>
            <a:endParaRPr lang="ar-SA" sz="2800" b="1" dirty="0"/>
          </a:p>
          <a:p>
            <a:pPr algn="justLow"/>
            <a:r>
              <a:rPr lang="ar-SA" sz="2800" b="1" dirty="0"/>
              <a:t>(طس) رمز للطبراني في </a:t>
            </a:r>
            <a:r>
              <a:rPr lang="ar-SA" sz="2800" b="1" dirty="0" smtClean="0"/>
              <a:t>«المعجم الأوسط».</a:t>
            </a:r>
            <a:endParaRPr lang="ar-SA" sz="2800" b="1" dirty="0"/>
          </a:p>
          <a:p>
            <a:pPr algn="justLow"/>
            <a:r>
              <a:rPr lang="ar-SA" sz="2800" b="1" dirty="0"/>
              <a:t>(</a:t>
            </a:r>
            <a:r>
              <a:rPr lang="ar-SA" sz="2800" b="1" dirty="0" err="1"/>
              <a:t>طص</a:t>
            </a:r>
            <a:r>
              <a:rPr lang="ar-SA" sz="2800" b="1" dirty="0"/>
              <a:t>) رمز للطبراني في </a:t>
            </a:r>
            <a:r>
              <a:rPr lang="ar-SA" sz="2800" b="1" dirty="0" smtClean="0"/>
              <a:t>«المعجم الصغير».</a:t>
            </a:r>
            <a:endParaRPr lang="ar-SA" sz="2800" b="1" dirty="0"/>
          </a:p>
          <a:p>
            <a:pPr algn="justLow"/>
            <a:r>
              <a:rPr lang="ar-SA" sz="2800" b="1" dirty="0"/>
              <a:t>(ص) رمز لسعيد بن منصور في </a:t>
            </a:r>
            <a:r>
              <a:rPr lang="ar-SA" sz="2800" b="1" dirty="0" smtClean="0"/>
              <a:t>«سننه».</a:t>
            </a:r>
          </a:p>
          <a:p>
            <a:pPr algn="justLow"/>
            <a:r>
              <a:rPr lang="ar-SA" sz="2800" b="1" dirty="0"/>
              <a:t>(ش) رمز لابن أبي شيبة.</a:t>
            </a:r>
          </a:p>
          <a:p>
            <a:pPr algn="justLow"/>
            <a:r>
              <a:rPr lang="ar-SA" sz="2800" b="1" dirty="0"/>
              <a:t>(عب) رمز لعبد الرزاق في «الجامع».</a:t>
            </a:r>
          </a:p>
          <a:p>
            <a:pPr algn="justLow"/>
            <a:r>
              <a:rPr lang="ar-SA" sz="2800" b="1" dirty="0"/>
              <a:t>(ع) رمز لأبي يعلى في «مسنده».</a:t>
            </a:r>
          </a:p>
          <a:p>
            <a:pPr algn="justLow"/>
            <a:r>
              <a:rPr lang="ar-SA" sz="2800" b="1" dirty="0"/>
              <a:t>(قط) رمز </a:t>
            </a:r>
            <a:r>
              <a:rPr lang="ar-SA" sz="2800" b="1" dirty="0" err="1"/>
              <a:t>للدارقطني</a:t>
            </a:r>
            <a:r>
              <a:rPr lang="ar-SA" sz="2800" b="1" dirty="0"/>
              <a:t> ، قال السيوطي: (فإن كان في «السنن» أطلقت وإلا بينت).</a:t>
            </a:r>
          </a:p>
          <a:p>
            <a:pPr algn="justLow"/>
            <a:r>
              <a:rPr lang="ar-SA" sz="2800" b="1" dirty="0"/>
              <a:t>(فر) رمز </a:t>
            </a:r>
            <a:r>
              <a:rPr lang="ar-SA" sz="2800" b="1" dirty="0" err="1"/>
              <a:t>للديلمي</a:t>
            </a:r>
            <a:r>
              <a:rPr lang="ar-SA" sz="2800" b="1" dirty="0"/>
              <a:t> في «مسند الفردوس</a:t>
            </a:r>
            <a:r>
              <a:rPr lang="ar-SA" sz="2800" b="1" dirty="0" smtClean="0"/>
              <a:t>».</a:t>
            </a:r>
            <a:endParaRPr lang="ar-SA" sz="2800" b="1" dirty="0"/>
          </a:p>
        </p:txBody>
      </p:sp>
    </p:spTree>
    <p:extLst>
      <p:ext uri="{BB962C8B-B14F-4D97-AF65-F5344CB8AC3E}">
        <p14:creationId xmlns:p14="http://schemas.microsoft.com/office/powerpoint/2010/main" val="757919733"/>
      </p:ext>
    </p:extLst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95536" y="980728"/>
            <a:ext cx="8352928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2800" b="1" dirty="0" smtClean="0"/>
              <a:t>(</a:t>
            </a:r>
            <a:r>
              <a:rPr lang="ar-SA" sz="2800" b="1" dirty="0"/>
              <a:t>حل) رمز لأبي نعيم في </a:t>
            </a:r>
            <a:r>
              <a:rPr lang="ar-SA" sz="2800" b="1" dirty="0" smtClean="0"/>
              <a:t>«حلية الأولياء».</a:t>
            </a:r>
            <a:endParaRPr lang="ar-SA" sz="2800" b="1" dirty="0"/>
          </a:p>
          <a:p>
            <a:pPr algn="justLow"/>
            <a:r>
              <a:rPr lang="ar-SA" sz="2800" b="1" dirty="0"/>
              <a:t>(هب) رمز للبيهقي في </a:t>
            </a:r>
            <a:r>
              <a:rPr lang="ar-SA" sz="2800" b="1" dirty="0" smtClean="0"/>
              <a:t>«شعب الإيمان».</a:t>
            </a:r>
            <a:endParaRPr lang="ar-SA" sz="2800" b="1" dirty="0"/>
          </a:p>
          <a:p>
            <a:pPr algn="justLow"/>
            <a:r>
              <a:rPr lang="ar-SA" sz="2800" b="1" dirty="0"/>
              <a:t>(</a:t>
            </a:r>
            <a:r>
              <a:rPr lang="ar-SA" sz="2800" b="1" dirty="0" err="1"/>
              <a:t>هق</a:t>
            </a:r>
            <a:r>
              <a:rPr lang="ar-SA" sz="2800" b="1" dirty="0"/>
              <a:t>) رمز للبيهقي في </a:t>
            </a:r>
            <a:r>
              <a:rPr lang="ar-SA" sz="2800" b="1" dirty="0" smtClean="0"/>
              <a:t>«السنن الكبرى».</a:t>
            </a:r>
          </a:p>
          <a:p>
            <a:pPr algn="justLow"/>
            <a:r>
              <a:rPr lang="ar-SA" sz="2800" b="1" dirty="0"/>
              <a:t>(عد) رمز لابن عدي في </a:t>
            </a:r>
            <a:r>
              <a:rPr lang="ar-SA" sz="2800" b="1" dirty="0" smtClean="0"/>
              <a:t>«الكامل».</a:t>
            </a:r>
            <a:endParaRPr lang="ar-SA" sz="2800" b="1" dirty="0"/>
          </a:p>
          <a:p>
            <a:pPr algn="justLow"/>
            <a:r>
              <a:rPr lang="ar-SA" sz="2800" b="1" dirty="0"/>
              <a:t>(عق) رمز للعقيلي في كتابه «الضعفاء».</a:t>
            </a:r>
          </a:p>
          <a:p>
            <a:pPr algn="justLow"/>
            <a:r>
              <a:rPr lang="ar-SA" sz="2800" b="1" dirty="0"/>
              <a:t>(خط) رمز للخطيب ، قال السيوطي: (فإن كان  في «التاريخ» أطلقت ، وإلا بينت).</a:t>
            </a:r>
          </a:p>
          <a:p>
            <a:pPr algn="justLow"/>
            <a:r>
              <a:rPr lang="ar-SA" sz="2800" b="1" dirty="0">
                <a:solidFill>
                  <a:schemeClr val="accent1"/>
                </a:solidFill>
              </a:rPr>
              <a:t>ب- رموز السيوطي لأحكامه على الأحاديث ومراتبها:</a:t>
            </a:r>
          </a:p>
          <a:p>
            <a:pPr algn="justLow"/>
            <a:r>
              <a:rPr lang="ar-SA" sz="2800" b="1" dirty="0"/>
              <a:t>(صحـ) للصحيح.</a:t>
            </a:r>
          </a:p>
          <a:p>
            <a:pPr algn="justLow"/>
            <a:r>
              <a:rPr lang="ar-SA" sz="2800" b="1" dirty="0"/>
              <a:t>(ح) للحسن.</a:t>
            </a:r>
          </a:p>
          <a:p>
            <a:pPr algn="justLow"/>
            <a:r>
              <a:rPr lang="ar-SA" sz="2800" b="1" dirty="0"/>
              <a:t>(ض) للضعيف</a:t>
            </a:r>
            <a:r>
              <a:rPr lang="ar-SA" sz="2800" b="1" dirty="0" smtClean="0"/>
              <a:t>.</a:t>
            </a:r>
            <a:endParaRPr lang="ar-SA" sz="2800" b="1" dirty="0"/>
          </a:p>
        </p:txBody>
      </p:sp>
    </p:spTree>
    <p:extLst>
      <p:ext uri="{BB962C8B-B14F-4D97-AF65-F5344CB8AC3E}">
        <p14:creationId xmlns:p14="http://schemas.microsoft.com/office/powerpoint/2010/main" val="3212004357"/>
      </p:ext>
    </p:extLst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95536" y="980728"/>
            <a:ext cx="835292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6- قيمة </a:t>
            </a:r>
            <a:r>
              <a:rPr lang="ar-SA" sz="30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الكتاب:</a:t>
            </a:r>
          </a:p>
          <a:p>
            <a:pPr algn="justLow"/>
            <a:r>
              <a:rPr lang="ar-SA" sz="3000" b="1" dirty="0"/>
              <a:t>1- بذل السيوطي جهدًا كبيرًا في </a:t>
            </a:r>
            <a:r>
              <a:rPr lang="ar-SA" sz="3000" b="1" dirty="0" smtClean="0"/>
              <a:t>تحريره، وترتيبه، </a:t>
            </a:r>
            <a:r>
              <a:rPr lang="ar-SA" sz="3000" b="1" dirty="0"/>
              <a:t>وحسن تنسيقه.</a:t>
            </a:r>
            <a:endParaRPr lang="ar-SA" sz="3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Low"/>
            <a:r>
              <a:rPr lang="ar-SA" sz="3000" b="1" dirty="0"/>
              <a:t>2- الكتاب جيد مفيد. </a:t>
            </a:r>
          </a:p>
          <a:p>
            <a:pPr algn="justLow"/>
            <a:r>
              <a:rPr lang="ar-SA" sz="3000" b="1" dirty="0"/>
              <a:t>3- </a:t>
            </a:r>
            <a:r>
              <a:rPr lang="ar-SA" sz="3000" b="1" dirty="0" smtClean="0"/>
              <a:t>مرتب </a:t>
            </a:r>
            <a:r>
              <a:rPr lang="ar-SA" sz="3000" b="1" dirty="0"/>
              <a:t>ترتيبًا حسنًا. </a:t>
            </a:r>
          </a:p>
          <a:p>
            <a:pPr algn="justLow"/>
            <a:r>
              <a:rPr lang="ar-SA" sz="3000" b="1" dirty="0"/>
              <a:t>4- </a:t>
            </a:r>
            <a:r>
              <a:rPr lang="ar-SA" sz="3000" b="1" dirty="0" smtClean="0"/>
              <a:t>مشهور </a:t>
            </a:r>
            <a:r>
              <a:rPr lang="ar-SA" sz="3000" b="1" dirty="0"/>
              <a:t>بين أهل </a:t>
            </a:r>
            <a:r>
              <a:rPr lang="ar-SA" sz="3000" b="1" dirty="0" smtClean="0"/>
              <a:t>العلم، </a:t>
            </a:r>
            <a:r>
              <a:rPr lang="ar-SA" sz="3000" b="1" dirty="0"/>
              <a:t>يتداولونه فيما </a:t>
            </a:r>
            <a:r>
              <a:rPr lang="ar-SA" sz="3000" b="1" dirty="0" smtClean="0"/>
              <a:t>بينهم، </a:t>
            </a:r>
            <a:r>
              <a:rPr lang="ar-SA" sz="3000" b="1" dirty="0"/>
              <a:t>ويرجعون إليه في الكشف عن كثير من الأحاديث التي تعرض لهم. </a:t>
            </a:r>
            <a:endParaRPr lang="en-US" sz="3000" b="1" dirty="0"/>
          </a:p>
        </p:txBody>
      </p:sp>
    </p:spTree>
    <p:extLst>
      <p:ext uri="{BB962C8B-B14F-4D97-AF65-F5344CB8AC3E}">
        <p14:creationId xmlns:p14="http://schemas.microsoft.com/office/powerpoint/2010/main" val="3298058385"/>
      </p:ext>
    </p:extLst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95536" y="620688"/>
            <a:ext cx="835292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0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7- مميزات الكتاب:</a:t>
            </a:r>
          </a:p>
          <a:p>
            <a:pPr algn="justLow"/>
            <a:r>
              <a:rPr lang="ar-SA" sz="3000" b="1" dirty="0"/>
              <a:t>1- أن </a:t>
            </a:r>
            <a:r>
              <a:rPr lang="ar-SA" sz="3000" b="1" dirty="0" smtClean="0"/>
              <a:t>السيوطي رتبه </a:t>
            </a:r>
            <a:r>
              <a:rPr lang="ar-SA" sz="3000" b="1" dirty="0"/>
              <a:t>ترتيباً دقيقاً </a:t>
            </a:r>
            <a:r>
              <a:rPr lang="ar-SA" sz="3000" b="1" dirty="0" smtClean="0"/>
              <a:t>حسنا؛ </a:t>
            </a:r>
            <a:r>
              <a:rPr lang="ar-SA" sz="3000" b="1" dirty="0"/>
              <a:t>مما يسَّرَ للباحث كيفية إخراج الحديث منه بسهولة ويسر.</a:t>
            </a:r>
          </a:p>
          <a:p>
            <a:pPr algn="justLow"/>
            <a:r>
              <a:rPr lang="ar-SA" sz="3000" b="1" dirty="0" smtClean="0"/>
              <a:t>2- </a:t>
            </a:r>
            <a:r>
              <a:rPr lang="ar-SA" sz="3000" b="1" dirty="0"/>
              <a:t>أن السيوطي حكمَ </a:t>
            </a:r>
            <a:r>
              <a:rPr lang="ar-SA" sz="3000" b="1" dirty="0" smtClean="0"/>
              <a:t>على الأحاديث بالصحة أو بالحسن أو بالضعف؛ مما أراح الباحث وأغناه عن البحث والتفتيش. </a:t>
            </a:r>
          </a:p>
          <a:p>
            <a:pPr algn="justLow"/>
            <a:r>
              <a:rPr lang="ar-SA" sz="3000" b="1" dirty="0" smtClean="0"/>
              <a:t>ولكن </a:t>
            </a:r>
            <a:r>
              <a:rPr lang="ar-SA" sz="3000" b="1" dirty="0"/>
              <a:t>في حكمه على الأحاديث كثير من </a:t>
            </a:r>
            <a:r>
              <a:rPr lang="ar-SA" sz="3000" b="1" dirty="0" smtClean="0"/>
              <a:t>التساهل -هذا </a:t>
            </a:r>
            <a:r>
              <a:rPr lang="ar-SA" sz="3000" b="1" dirty="0"/>
              <a:t>إذا ثبت هذا الرمز </a:t>
            </a:r>
            <a:r>
              <a:rPr lang="ar-SA" sz="3000" b="1" dirty="0" smtClean="0"/>
              <a:t>عنه </a:t>
            </a:r>
            <a:r>
              <a:rPr lang="ar-SA" sz="3000" b="1" dirty="0"/>
              <a:t>؛ لأنه قد وقع فيه تحريف كبير من </a:t>
            </a:r>
            <a:r>
              <a:rPr lang="ar-SA" sz="3000" b="1" dirty="0" smtClean="0"/>
              <a:t>النساخ-؛ </a:t>
            </a:r>
            <a:endParaRPr lang="ar-SA" sz="3000" b="1" dirty="0" smtClean="0"/>
          </a:p>
          <a:p>
            <a:pPr algn="justLow"/>
            <a:r>
              <a:rPr lang="ar-SA" sz="3000" b="1" dirty="0" smtClean="0"/>
              <a:t>مما </a:t>
            </a:r>
            <a:r>
              <a:rPr lang="ar-SA" sz="3000" b="1" dirty="0"/>
              <a:t>دفع </a:t>
            </a:r>
            <a:r>
              <a:rPr lang="ar-SA" sz="3000" b="1" dirty="0">
                <a:solidFill>
                  <a:srgbClr val="FF0000"/>
                </a:solidFill>
              </a:rPr>
              <a:t>المناوي</a:t>
            </a:r>
            <a:r>
              <a:rPr lang="ar-SA" sz="3000" b="1" dirty="0"/>
              <a:t> في شرحه المسمى «فيض القدير شرح الجامع الصغير» أن يتتبع السيوطي في بعض </a:t>
            </a:r>
            <a:r>
              <a:rPr lang="ar-SA" sz="3000" b="1" dirty="0" smtClean="0"/>
              <a:t>الأحاديث، </a:t>
            </a:r>
            <a:r>
              <a:rPr lang="ar-SA" sz="3000" b="1" dirty="0"/>
              <a:t>ويخالفه في الحكم </a:t>
            </a:r>
            <a:r>
              <a:rPr lang="ar-SA" sz="3000" b="1" dirty="0" smtClean="0"/>
              <a:t>عليها، </a:t>
            </a:r>
            <a:r>
              <a:rPr lang="ar-SA" sz="3000" b="1" dirty="0"/>
              <a:t>مع بيان وجهة نظره في ذلك.</a:t>
            </a:r>
          </a:p>
          <a:p>
            <a:pPr algn="justLow"/>
            <a:r>
              <a:rPr lang="ar-SA" sz="3000" b="1" dirty="0"/>
              <a:t>وللعلامة أحمد بن صديق </a:t>
            </a:r>
            <a:r>
              <a:rPr lang="ar-SA" sz="3000" b="1" dirty="0" err="1">
                <a:solidFill>
                  <a:srgbClr val="FF0000"/>
                </a:solidFill>
              </a:rPr>
              <a:t>الغماري</a:t>
            </a:r>
            <a:r>
              <a:rPr lang="ar-SA" sz="3000" b="1" dirty="0">
                <a:solidFill>
                  <a:srgbClr val="FF0000"/>
                </a:solidFill>
              </a:rPr>
              <a:t> </a:t>
            </a:r>
            <a:r>
              <a:rPr lang="ar-SA" sz="3000" b="1" dirty="0" smtClean="0"/>
              <a:t>كتاب: </a:t>
            </a:r>
            <a:r>
              <a:rPr lang="ar-SA" sz="3000" b="1" dirty="0"/>
              <a:t>«المداوي</a:t>
            </a:r>
            <a:r>
              <a:rPr lang="ar-SA" sz="3000" b="1" dirty="0" smtClean="0"/>
              <a:t>»، </a:t>
            </a:r>
            <a:r>
              <a:rPr lang="ar-SA" sz="3000" b="1" dirty="0"/>
              <a:t>تعقب فيه أحكام السيوطي والمناوي</a:t>
            </a:r>
            <a:r>
              <a:rPr lang="ar-SA" sz="3000" b="1" dirty="0" smtClean="0"/>
              <a:t>.</a:t>
            </a:r>
            <a:endParaRPr lang="ar-SA" sz="3000" b="1" dirty="0"/>
          </a:p>
        </p:txBody>
      </p:sp>
    </p:spTree>
    <p:extLst>
      <p:ext uri="{BB962C8B-B14F-4D97-AF65-F5344CB8AC3E}">
        <p14:creationId xmlns:p14="http://schemas.microsoft.com/office/powerpoint/2010/main" val="122487973"/>
      </p:ext>
    </p:extLst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95536" y="764704"/>
            <a:ext cx="835292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000" b="1" dirty="0" smtClean="0"/>
              <a:t>3- أنه </a:t>
            </a:r>
            <a:r>
              <a:rPr lang="ar-SA" sz="3000" b="1" dirty="0"/>
              <a:t>خرَّج من كتب </a:t>
            </a:r>
            <a:r>
              <a:rPr lang="ar-SA" sz="3000" b="1" dirty="0" smtClean="0"/>
              <a:t>كثيرة، ولكنه ذكر في </a:t>
            </a:r>
            <a:r>
              <a:rPr lang="ar-SA" sz="3000" b="1" dirty="0"/>
              <a:t>مقدمة </a:t>
            </a:r>
            <a:r>
              <a:rPr lang="ar-SA" sz="3000" b="1" dirty="0" smtClean="0"/>
              <a:t>الكتاب</a:t>
            </a:r>
            <a:r>
              <a:rPr lang="ar-SA" sz="3000" b="1" dirty="0"/>
              <a:t> </a:t>
            </a:r>
            <a:r>
              <a:rPr lang="ar-SA" sz="3000" b="1" dirty="0" smtClean="0"/>
              <a:t>رموز الكتب التي </a:t>
            </a:r>
            <a:r>
              <a:rPr lang="ar-SA" sz="3000" b="1" dirty="0"/>
              <a:t>أكثر </a:t>
            </a:r>
            <a:r>
              <a:rPr lang="ar-SA" sz="3000" b="1" dirty="0" smtClean="0"/>
              <a:t>من التخريج منها فقط، وترك ذكر ما </a:t>
            </a:r>
            <a:r>
              <a:rPr lang="ar-SA" sz="3000" b="1" dirty="0"/>
              <a:t>لم يكثر </a:t>
            </a:r>
            <a:r>
              <a:rPr lang="ar-SA" sz="3000" b="1" dirty="0" smtClean="0"/>
              <a:t>منها.</a:t>
            </a:r>
          </a:p>
          <a:p>
            <a:pPr algn="justLow"/>
            <a:r>
              <a:rPr lang="ar-SA" sz="3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8- مآخذ على الكتاب:</a:t>
            </a:r>
          </a:p>
          <a:p>
            <a:pPr algn="justLow"/>
            <a:r>
              <a:rPr lang="ar-SA" sz="3000" b="1" dirty="0"/>
              <a:t>أهم ما يؤخذ على الكتاب:</a:t>
            </a:r>
          </a:p>
          <a:p>
            <a:pPr algn="justLow"/>
            <a:r>
              <a:rPr lang="ar-SA" sz="3000" b="1" dirty="0"/>
              <a:t>أن السيوطي خالف منهجه الذي نص عليه في مقدمة </a:t>
            </a:r>
            <a:r>
              <a:rPr lang="ar-SA" sz="3000" b="1" dirty="0" smtClean="0"/>
              <a:t>الكتاب؛ </a:t>
            </a:r>
            <a:r>
              <a:rPr lang="ar-SA" sz="3000" b="1" dirty="0"/>
              <a:t>حيث قال: (وصنته عما تفرد به وضاع أو </a:t>
            </a:r>
            <a:r>
              <a:rPr lang="ar-SA" sz="3000" b="1" dirty="0" smtClean="0"/>
              <a:t>كذاب.... )،</a:t>
            </a:r>
          </a:p>
          <a:p>
            <a:pPr algn="justLow"/>
            <a:r>
              <a:rPr lang="ar-SA" sz="3000" b="1" dirty="0" smtClean="0"/>
              <a:t>ومع ذلك ورد في الكتاب أحاديث موضوعة، ذكرها هو نفسه في كتابه: «اللآلئ المصنوعة في الأحاديث الموضوعة» .</a:t>
            </a:r>
          </a:p>
          <a:p>
            <a:pPr algn="justLow"/>
            <a:r>
              <a:rPr lang="ar-SA" sz="3000" b="1" dirty="0" smtClean="0"/>
              <a:t>وقد </a:t>
            </a:r>
            <a:r>
              <a:rPr lang="ar-SA" sz="3000" b="1" dirty="0"/>
              <a:t>نبه المناوي في كتابه: «فيض القدير» على تلك الأحاديث</a:t>
            </a:r>
            <a:r>
              <a:rPr lang="ar-SA" sz="3000" b="1" dirty="0" smtClean="0"/>
              <a:t>.</a:t>
            </a:r>
            <a:endParaRPr lang="ar-SA" sz="3000" b="1" dirty="0"/>
          </a:p>
        </p:txBody>
      </p:sp>
    </p:spTree>
    <p:extLst>
      <p:ext uri="{BB962C8B-B14F-4D97-AF65-F5344CB8AC3E}">
        <p14:creationId xmlns:p14="http://schemas.microsoft.com/office/powerpoint/2010/main" val="2147301044"/>
      </p:ext>
    </p:extLst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95536" y="692695"/>
            <a:ext cx="8352928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2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9- طريقة التخريج من الكتاب:</a:t>
            </a:r>
          </a:p>
          <a:p>
            <a:pPr algn="justLow"/>
            <a:r>
              <a:rPr lang="ar-SA" sz="2800" b="1" dirty="0" smtClean="0"/>
              <a:t>على من يريد أن </a:t>
            </a:r>
            <a:r>
              <a:rPr lang="ar-SA" sz="2800" b="1" dirty="0"/>
              <a:t>يخرِّجَ حديثاً </a:t>
            </a:r>
            <a:r>
              <a:rPr lang="ar-SA" sz="2800" b="1" dirty="0" smtClean="0"/>
              <a:t>من </a:t>
            </a:r>
            <a:r>
              <a:rPr lang="ar-SA" sz="2800" b="1" dirty="0"/>
              <a:t>هذا </a:t>
            </a:r>
            <a:r>
              <a:rPr lang="ar-SA" sz="2800" b="1" dirty="0" smtClean="0"/>
              <a:t>الكتاب أن </a:t>
            </a:r>
            <a:r>
              <a:rPr lang="ar-SA" sz="2800" b="1" dirty="0"/>
              <a:t>يتبع الخطوات التالية:</a:t>
            </a:r>
          </a:p>
          <a:p>
            <a:pPr algn="justLow"/>
            <a:r>
              <a:rPr lang="ar-SA" sz="2800" b="1" dirty="0"/>
              <a:t>1- أن يتأكد من لفظ </a:t>
            </a:r>
            <a:r>
              <a:rPr lang="ar-SA" sz="2800" b="1" dirty="0" smtClean="0"/>
              <a:t>الحديث، وبخاصة بدايته؛ </a:t>
            </a:r>
            <a:r>
              <a:rPr lang="ar-SA" sz="2800" b="1" dirty="0"/>
              <a:t>لأن عدم معرفة أول لفظ من الحديث لا يمكن الباحث من تخريج الحديث </a:t>
            </a:r>
            <a:r>
              <a:rPr lang="ar-SA" sz="2800" b="1" dirty="0" smtClean="0"/>
              <a:t>من </a:t>
            </a:r>
            <a:r>
              <a:rPr lang="ar-SA" sz="2800" b="1" dirty="0"/>
              <a:t>هذا الكتاب.</a:t>
            </a:r>
          </a:p>
          <a:p>
            <a:pPr algn="justLow"/>
            <a:r>
              <a:rPr lang="ar-SA" sz="2800" b="1" dirty="0"/>
              <a:t>2- إذا كان لفظُ الحديث </a:t>
            </a:r>
            <a:r>
              <a:rPr lang="ar-SA" sz="2800" b="1" dirty="0" err="1"/>
              <a:t>مبدوءًا</a:t>
            </a:r>
            <a:r>
              <a:rPr lang="ar-SA" sz="2800" b="1" dirty="0"/>
              <a:t> </a:t>
            </a:r>
            <a:r>
              <a:rPr lang="ar-SA" sz="2800" b="1" dirty="0" smtClean="0"/>
              <a:t>بأل، </a:t>
            </a:r>
            <a:r>
              <a:rPr lang="ar-SA" sz="2800" b="1" dirty="0"/>
              <a:t>فعليه أن يأتي بالمحلى بأل من هذا </a:t>
            </a:r>
            <a:r>
              <a:rPr lang="ar-SA" sz="2800" b="1" dirty="0" smtClean="0"/>
              <a:t>الحرف، وذلك كحديث: «التَّائِبُ </a:t>
            </a:r>
            <a:r>
              <a:rPr lang="ar-SA" sz="2800" b="1" dirty="0"/>
              <a:t>مِنَ الذَّنْبِ كَمَنْ لاَ ذَنْبَ </a:t>
            </a:r>
            <a:r>
              <a:rPr lang="ar-SA" sz="2800" b="1" dirty="0" smtClean="0"/>
              <a:t>لَهُ». </a:t>
            </a:r>
          </a:p>
          <a:p>
            <a:pPr algn="justLow"/>
            <a:r>
              <a:rPr lang="ar-SA" sz="2800" b="1" dirty="0" smtClean="0"/>
              <a:t>3- </a:t>
            </a:r>
            <a:r>
              <a:rPr lang="ar-SA" sz="2800" b="1" dirty="0"/>
              <a:t>إذا كان الحديث يتعلق بشمائل النبي </a:t>
            </a:r>
            <a:r>
              <a:rPr lang="ar-SA" sz="2800" b="1" dirty="0" smtClean="0">
                <a:sym typeface="AGA Arabesque"/>
              </a:rPr>
              <a:t> </a:t>
            </a:r>
            <a:r>
              <a:rPr lang="ar-SA" sz="2800" b="1" dirty="0" smtClean="0"/>
              <a:t>فعليه </a:t>
            </a:r>
            <a:r>
              <a:rPr lang="ar-SA" sz="2800" b="1" dirty="0"/>
              <a:t>أن يأتي بحرف </a:t>
            </a:r>
            <a:r>
              <a:rPr lang="ar-SA" sz="2800" b="1" dirty="0" smtClean="0"/>
              <a:t>الكاف، </a:t>
            </a:r>
            <a:r>
              <a:rPr lang="ar-SA" sz="2800" b="1" dirty="0"/>
              <a:t>باب شمائله </a:t>
            </a:r>
            <a:r>
              <a:rPr lang="ar-SA" sz="2800" b="1" dirty="0" smtClean="0">
                <a:sym typeface="AGA Arabesque"/>
              </a:rPr>
              <a:t> </a:t>
            </a:r>
            <a:r>
              <a:rPr lang="ar-SA" sz="2800" b="1" dirty="0" smtClean="0"/>
              <a:t>.</a:t>
            </a:r>
            <a:endParaRPr lang="ar-SA" sz="2800" b="1" dirty="0" smtClean="0"/>
          </a:p>
          <a:p>
            <a:pPr algn="justLow"/>
            <a:r>
              <a:rPr lang="ar-SA" sz="2800" b="1" dirty="0"/>
              <a:t>4- إذا كان الحديث يتعلق بالمناهي فعلى الباحثِ أن يطلب حرف النون، ثم يتتبع الأحاديث في حرف النون، ثم المحلى بأل من هذا الحرف، ثم يطلب عنوان المناهي، ويتتبع الحديث</a:t>
            </a:r>
            <a:r>
              <a:rPr lang="ar-SA" sz="2800" b="1" dirty="0">
                <a:latin typeface="Traditional Arabic" pitchFamily="18" charset="-78"/>
              </a:rPr>
              <a:t>.</a:t>
            </a:r>
          </a:p>
          <a:p>
            <a:pPr algn="justLow"/>
            <a:r>
              <a:rPr lang="ar-SA" sz="2800" b="1" dirty="0"/>
              <a:t>5- إذا وقف الباحثُ على مكان الحديث، وعرف من أخرجه من أئمة السنة من خلال رموز السيوطي، فعليه أن يعود إلى مصنفات الأئمة المذكورين؛ لاستكمال بيانات التخريج</a:t>
            </a:r>
            <a:r>
              <a:rPr lang="ar-SA" sz="2800" b="1" dirty="0" smtClean="0"/>
              <a:t>.</a:t>
            </a:r>
            <a:endParaRPr lang="ar-SA" sz="2800" b="1" dirty="0"/>
          </a:p>
        </p:txBody>
      </p:sp>
    </p:spTree>
    <p:extLst>
      <p:ext uri="{BB962C8B-B14F-4D97-AF65-F5344CB8AC3E}">
        <p14:creationId xmlns:p14="http://schemas.microsoft.com/office/powerpoint/2010/main" val="278839717"/>
      </p:ext>
    </p:extLst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95536" y="764704"/>
            <a:ext cx="8352928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2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10- نموذج من الكتاب:</a:t>
            </a:r>
          </a:p>
          <a:p>
            <a:pPr algn="just">
              <a:defRPr/>
            </a:pPr>
            <a:r>
              <a:rPr lang="ar-SA" sz="3000" b="1" dirty="0" smtClean="0">
                <a:latin typeface="Traditional Arabic" pitchFamily="18" charset="-78"/>
              </a:rPr>
              <a:t>- قال السيوطي: ( «آية </a:t>
            </a:r>
            <a:r>
              <a:rPr lang="ar-SA" sz="3000" b="1" dirty="0">
                <a:latin typeface="Traditional Arabic" pitchFamily="18" charset="-78"/>
              </a:rPr>
              <a:t>ما بيننا وبين المنافقين أنهم لا يتضلعون من </a:t>
            </a:r>
            <a:r>
              <a:rPr lang="ar-SA" sz="3000" b="1" dirty="0" smtClean="0">
                <a:latin typeface="Traditional Arabic" pitchFamily="18" charset="-78"/>
              </a:rPr>
              <a:t>زمزم» - تخ هـ  ك - عن </a:t>
            </a:r>
            <a:r>
              <a:rPr lang="ar-SA" sz="3000" b="1" dirty="0">
                <a:latin typeface="Traditional Arabic" pitchFamily="18" charset="-78"/>
              </a:rPr>
              <a:t>ابن عباس رضي الله </a:t>
            </a:r>
            <a:r>
              <a:rPr lang="ar-SA" sz="3000" b="1" dirty="0" smtClean="0">
                <a:latin typeface="Traditional Arabic" pitchFamily="18" charset="-78"/>
              </a:rPr>
              <a:t>عنهما . صح ) .</a:t>
            </a:r>
          </a:p>
          <a:p>
            <a:pPr algn="just">
              <a:defRPr/>
            </a:pPr>
            <a:r>
              <a:rPr lang="ar-SA" sz="3000" b="1" dirty="0" smtClean="0">
                <a:latin typeface="Traditional Arabic" pitchFamily="18" charset="-78"/>
              </a:rPr>
              <a:t>أي:</a:t>
            </a:r>
          </a:p>
          <a:p>
            <a:pPr algn="just">
              <a:defRPr/>
            </a:pPr>
            <a:r>
              <a:rPr lang="ar-SA" sz="3000" b="1" dirty="0" smtClean="0">
                <a:latin typeface="Traditional Arabic" pitchFamily="18" charset="-78"/>
              </a:rPr>
              <a:t>- أخرجه </a:t>
            </a:r>
            <a:r>
              <a:rPr lang="ar-SA" sz="3000" b="1" dirty="0">
                <a:latin typeface="Traditional Arabic" pitchFamily="18" charset="-78"/>
              </a:rPr>
              <a:t>البخاري في </a:t>
            </a:r>
            <a:r>
              <a:rPr lang="ar-SA" sz="3000" b="1" dirty="0" smtClean="0">
                <a:latin typeface="Traditional Arabic" pitchFamily="18" charset="-78"/>
              </a:rPr>
              <a:t>«التاريخ الكبير»، </a:t>
            </a:r>
          </a:p>
          <a:p>
            <a:pPr algn="just">
              <a:defRPr/>
            </a:pPr>
            <a:r>
              <a:rPr lang="ar-SA" sz="3000" b="1" dirty="0" smtClean="0">
                <a:latin typeface="Traditional Arabic" pitchFamily="18" charset="-78"/>
              </a:rPr>
              <a:t>- وابن </a:t>
            </a:r>
            <a:r>
              <a:rPr lang="ar-SA" sz="3000" b="1" dirty="0">
                <a:latin typeface="Traditional Arabic" pitchFamily="18" charset="-78"/>
              </a:rPr>
              <a:t>ماجه في </a:t>
            </a:r>
            <a:r>
              <a:rPr lang="ar-SA" sz="3000" b="1" dirty="0" smtClean="0">
                <a:latin typeface="Traditional Arabic" pitchFamily="18" charset="-78"/>
              </a:rPr>
              <a:t>«سننه»، </a:t>
            </a:r>
          </a:p>
          <a:p>
            <a:pPr algn="just">
              <a:defRPr/>
            </a:pPr>
            <a:r>
              <a:rPr lang="ar-SA" sz="3000" b="1" dirty="0" smtClean="0">
                <a:latin typeface="Traditional Arabic" pitchFamily="18" charset="-78"/>
              </a:rPr>
              <a:t>- والحاكم </a:t>
            </a:r>
            <a:r>
              <a:rPr lang="ar-SA" sz="3000" b="1" dirty="0">
                <a:latin typeface="Traditional Arabic" pitchFamily="18" charset="-78"/>
              </a:rPr>
              <a:t>في </a:t>
            </a:r>
            <a:r>
              <a:rPr lang="ar-SA" sz="3000" b="1" dirty="0" smtClean="0">
                <a:latin typeface="Traditional Arabic" pitchFamily="18" charset="-78"/>
              </a:rPr>
              <a:t>«المستدرك» ، </a:t>
            </a:r>
          </a:p>
          <a:p>
            <a:pPr algn="just">
              <a:defRPr/>
            </a:pPr>
            <a:r>
              <a:rPr lang="ar-SA" sz="3000" b="1" dirty="0" smtClean="0">
                <a:latin typeface="Traditional Arabic" pitchFamily="18" charset="-78"/>
              </a:rPr>
              <a:t>- عن </a:t>
            </a:r>
            <a:r>
              <a:rPr lang="ar-SA" sz="3000" b="1" dirty="0">
                <a:latin typeface="Traditional Arabic" pitchFamily="18" charset="-78"/>
              </a:rPr>
              <a:t>ابن عباس رضي الله عنهما، </a:t>
            </a:r>
            <a:endParaRPr lang="ar-SA" sz="3000" b="1" dirty="0" smtClean="0">
              <a:latin typeface="Traditional Arabic" pitchFamily="18" charset="-78"/>
            </a:endParaRPr>
          </a:p>
          <a:p>
            <a:pPr algn="just">
              <a:defRPr/>
            </a:pPr>
            <a:r>
              <a:rPr lang="ar-SA" sz="3000" b="1" dirty="0" smtClean="0">
                <a:latin typeface="Traditional Arabic" pitchFamily="18" charset="-78"/>
              </a:rPr>
              <a:t>- وهو </a:t>
            </a:r>
            <a:r>
              <a:rPr lang="ar-SA" sz="3000" b="1" dirty="0">
                <a:latin typeface="Traditional Arabic" pitchFamily="18" charset="-78"/>
              </a:rPr>
              <a:t>حديث صحيح</a:t>
            </a:r>
            <a:r>
              <a:rPr lang="ar-SA" sz="3000" b="1" dirty="0" smtClean="0">
                <a:latin typeface="Traditional Arabic" pitchFamily="18" charset="-78"/>
              </a:rPr>
              <a:t>.</a:t>
            </a:r>
            <a:endParaRPr lang="ar-SA" sz="3000" b="1" dirty="0">
              <a:latin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03896045"/>
      </p:ext>
    </p:extLst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95536" y="764704"/>
            <a:ext cx="835292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ar-SA" sz="3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</a:rPr>
              <a:t>2- </a:t>
            </a:r>
            <a:r>
              <a:rPr lang="ar-SA" sz="3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</a:rPr>
              <a:t>«الجامع الكبير»</a:t>
            </a:r>
            <a:endParaRPr lang="ar-SA" sz="30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itchFamily="18" charset="0"/>
            </a:endParaRPr>
          </a:p>
          <a:p>
            <a:pPr marL="742950" indent="-742950" algn="just">
              <a:defRPr/>
            </a:pPr>
            <a:r>
              <a:rPr lang="ar-SA" sz="3000" b="1" dirty="0">
                <a:solidFill>
                  <a:schemeClr val="accent1"/>
                </a:solidFill>
                <a:latin typeface="Traditional Arabic" pitchFamily="18" charset="-78"/>
              </a:rPr>
              <a:t>1- مصنفه: </a:t>
            </a:r>
            <a:r>
              <a:rPr lang="ar-SA" sz="3000" b="1" dirty="0" smtClean="0">
                <a:latin typeface="Traditional Arabic" pitchFamily="18" charset="-78"/>
              </a:rPr>
              <a:t>جلال </a:t>
            </a:r>
            <a:r>
              <a:rPr lang="ar-SA" sz="3000" b="1" dirty="0">
                <a:latin typeface="Traditional Arabic" pitchFamily="18" charset="-78"/>
              </a:rPr>
              <a:t>الدين عبد الرحمن بن أبي بكر السيوطي.</a:t>
            </a:r>
          </a:p>
          <a:p>
            <a:pPr marL="742950" indent="-742950" algn="just">
              <a:defRPr/>
            </a:pPr>
            <a:r>
              <a:rPr lang="ar-SA" sz="3000" b="1" dirty="0">
                <a:solidFill>
                  <a:schemeClr val="accent1"/>
                </a:solidFill>
                <a:latin typeface="Traditional Arabic" pitchFamily="18" charset="-78"/>
              </a:rPr>
              <a:t>2- سبب تصنيفه للكتاب: </a:t>
            </a:r>
            <a:endParaRPr lang="ar-SA" sz="3000" b="1" dirty="0" smtClean="0">
              <a:solidFill>
                <a:schemeClr val="accent1"/>
              </a:solidFill>
              <a:latin typeface="Traditional Arabic" pitchFamily="18" charset="-78"/>
            </a:endParaRPr>
          </a:p>
          <a:p>
            <a:pPr marL="742950" indent="-742950" algn="just">
              <a:defRPr/>
            </a:pPr>
            <a:r>
              <a:rPr lang="ar-SA" sz="3000" b="1" dirty="0" smtClean="0">
                <a:latin typeface="Traditional Arabic" pitchFamily="18" charset="-78"/>
              </a:rPr>
              <a:t>رغبة </a:t>
            </a:r>
            <a:r>
              <a:rPr lang="ar-SA" sz="3000" b="1" dirty="0">
                <a:latin typeface="Traditional Arabic" pitchFamily="18" charset="-78"/>
              </a:rPr>
              <a:t>الحافظ السيوطي </a:t>
            </a:r>
            <a:r>
              <a:rPr lang="ar-SA" sz="3000" b="1" dirty="0" smtClean="0">
                <a:latin typeface="Traditional Arabic" pitchFamily="18" charset="-78"/>
              </a:rPr>
              <a:t>جمع السنة كلها.</a:t>
            </a:r>
          </a:p>
          <a:p>
            <a:pPr marL="742950" indent="-742950" algn="just">
              <a:defRPr/>
            </a:pPr>
            <a:r>
              <a:rPr lang="ar-SA" sz="3000" b="1" dirty="0" smtClean="0">
                <a:latin typeface="Traditional Arabic" pitchFamily="18" charset="-78"/>
              </a:rPr>
              <a:t>ولهذا فهو كتاب ضخم جدًّا.</a:t>
            </a:r>
            <a:endParaRPr lang="ar-SA" sz="3000" b="1" dirty="0">
              <a:latin typeface="Traditional Arabic" pitchFamily="18" charset="-78"/>
            </a:endParaRPr>
          </a:p>
          <a:p>
            <a:pPr marL="742950" indent="-742950" algn="just">
              <a:defRPr/>
            </a:pPr>
            <a:r>
              <a:rPr lang="ar-SA" sz="3000" b="1" dirty="0">
                <a:solidFill>
                  <a:schemeClr val="accent1"/>
                </a:solidFill>
                <a:latin typeface="Traditional Arabic" pitchFamily="18" charset="-78"/>
              </a:rPr>
              <a:t>3- قسّم الأحاديث إلى قولية وفعلية.</a:t>
            </a:r>
          </a:p>
          <a:p>
            <a:pPr marL="742950" indent="-742950" algn="just">
              <a:defRPr/>
            </a:pPr>
            <a:r>
              <a:rPr lang="ar-SA" sz="3000" b="1" dirty="0">
                <a:solidFill>
                  <a:schemeClr val="accent1"/>
                </a:solidFill>
                <a:latin typeface="Traditional Arabic" pitchFamily="18" charset="-78"/>
              </a:rPr>
              <a:t>4- رتّب الأحاديث القولية على </a:t>
            </a:r>
            <a:r>
              <a:rPr lang="ar-SA" sz="3000" b="1" dirty="0" smtClean="0">
                <a:solidFill>
                  <a:schemeClr val="accent1"/>
                </a:solidFill>
                <a:latin typeface="Traditional Arabic" pitchFamily="18" charset="-78"/>
              </a:rPr>
              <a:t>ترتيب حروف المعجم.</a:t>
            </a:r>
          </a:p>
          <a:p>
            <a:pPr algn="ctr">
              <a:buFont typeface="Wingdings" pitchFamily="2" charset="2"/>
              <a:buNone/>
              <a:defRPr/>
            </a:pPr>
            <a:r>
              <a:rPr lang="ar-SA" sz="3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</a:rPr>
              <a:t>3- «الزيادة على كتاب الجامع الصغير»</a:t>
            </a:r>
          </a:p>
          <a:p>
            <a:pPr marL="742950" indent="-742950" algn="justLow">
              <a:defRPr/>
            </a:pPr>
            <a:r>
              <a:rPr lang="ar-SA" sz="3000" b="1" dirty="0">
                <a:solidFill>
                  <a:schemeClr val="accent1"/>
                </a:solidFill>
                <a:latin typeface="Traditional Arabic" pitchFamily="18" charset="-78"/>
              </a:rPr>
              <a:t>1- مصنفه: </a:t>
            </a:r>
            <a:r>
              <a:rPr lang="ar-SA" sz="3000" b="1" dirty="0" smtClean="0">
                <a:latin typeface="Traditional Arabic" pitchFamily="18" charset="-78"/>
              </a:rPr>
              <a:t>جلال </a:t>
            </a:r>
            <a:r>
              <a:rPr lang="ar-SA" sz="3000" b="1" dirty="0">
                <a:latin typeface="Traditional Arabic" pitchFamily="18" charset="-78"/>
              </a:rPr>
              <a:t>الدين عبد الرحمن بن أبي بكر السيوطي.</a:t>
            </a:r>
          </a:p>
          <a:p>
            <a:pPr algn="justLow">
              <a:buFont typeface="Wingdings" pitchFamily="2" charset="2"/>
              <a:buNone/>
              <a:defRPr/>
            </a:pPr>
            <a:r>
              <a:rPr lang="ar-SA" sz="3000" b="1" dirty="0">
                <a:solidFill>
                  <a:schemeClr val="accent1"/>
                </a:solidFill>
                <a:latin typeface="Traditional Arabic" pitchFamily="18" charset="-78"/>
              </a:rPr>
              <a:t>2- محتوى الكتاب:</a:t>
            </a:r>
          </a:p>
          <a:p>
            <a:pPr algn="justLow">
              <a:buFont typeface="Wingdings" pitchFamily="2" charset="2"/>
              <a:buNone/>
              <a:defRPr/>
            </a:pPr>
            <a:r>
              <a:rPr lang="ar-SA" sz="3000" b="1" dirty="0">
                <a:latin typeface="Traditional Arabic" pitchFamily="18" charset="-78"/>
              </a:rPr>
              <a:t>هو عبارة عن أحاديث انتقاها السيوطي زيادة على كتابه: «الجامع الصغير</a:t>
            </a:r>
            <a:r>
              <a:rPr lang="ar-SA" sz="3000" b="1" dirty="0" smtClean="0">
                <a:latin typeface="Traditional Arabic" pitchFamily="18" charset="-78"/>
              </a:rPr>
              <a:t>».</a:t>
            </a:r>
            <a:endParaRPr lang="ar-SA" sz="3000" b="1" dirty="0">
              <a:latin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19820459"/>
      </p:ext>
    </p:extLst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95536" y="980728"/>
            <a:ext cx="835292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Wingdings" pitchFamily="2" charset="2"/>
              <a:buNone/>
              <a:defRPr/>
            </a:pPr>
            <a:r>
              <a:rPr lang="ar-SA" sz="3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</a:rPr>
              <a:t>4- «الفتح </a:t>
            </a:r>
            <a:r>
              <a:rPr lang="ar-SA" sz="32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</a:rPr>
              <a:t>الكبير في ضم الزيادة إلى الجامع </a:t>
            </a:r>
            <a:r>
              <a:rPr lang="ar-SA" sz="3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</a:rPr>
              <a:t>الصغير»</a:t>
            </a:r>
            <a:endParaRPr lang="ar-SA" sz="32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itional Arabic" pitchFamily="18" charset="-78"/>
            </a:endParaRPr>
          </a:p>
          <a:p>
            <a:pPr algn="justLow"/>
            <a:r>
              <a:rPr lang="ar-SA" sz="3200" b="1" dirty="0" smtClean="0">
                <a:solidFill>
                  <a:schemeClr val="accent1"/>
                </a:solidFill>
                <a:latin typeface="Traditional Arabic" pitchFamily="18" charset="-78"/>
              </a:rPr>
              <a:t>1- مؤلفه: </a:t>
            </a:r>
            <a:r>
              <a:rPr lang="ar-SA" sz="3200" b="1" dirty="0" smtClean="0"/>
              <a:t>الشيخ </a:t>
            </a:r>
            <a:r>
              <a:rPr lang="ar-SA" sz="3200" b="1" dirty="0"/>
              <a:t>يوسف النبهاني (ت 1350هـ) .</a:t>
            </a:r>
          </a:p>
          <a:p>
            <a:pPr algn="justLow"/>
            <a:r>
              <a:rPr lang="ar-SA" sz="3200" b="1" dirty="0"/>
              <a:t>وهو في الحقيقة كتابان </a:t>
            </a:r>
            <a:r>
              <a:rPr lang="ar-SA" sz="3200" b="1" dirty="0" smtClean="0"/>
              <a:t>للسيوطي، </a:t>
            </a:r>
            <a:r>
              <a:rPr lang="ar-SA" sz="3200" b="1" dirty="0"/>
              <a:t>هما : (الجامع الصغير) </a:t>
            </a:r>
            <a:r>
              <a:rPr lang="ar-SA" sz="3200" b="1" dirty="0" smtClean="0"/>
              <a:t>و(الزيادة </a:t>
            </a:r>
            <a:r>
              <a:rPr lang="ar-SA" sz="3200" b="1" dirty="0"/>
              <a:t>على الجامع الصغير</a:t>
            </a:r>
            <a:r>
              <a:rPr lang="ar-SA" sz="3200" b="1" dirty="0" smtClean="0"/>
              <a:t>)، </a:t>
            </a:r>
            <a:r>
              <a:rPr lang="ar-SA" sz="3200" b="1" dirty="0"/>
              <a:t>فقام  النبهاني بضم أحاديث الكتابين في كتاب واحد سماه (الفتح الكبير).</a:t>
            </a:r>
          </a:p>
          <a:p>
            <a:pPr algn="justLow">
              <a:buFont typeface="Wingdings" pitchFamily="2" charset="2"/>
              <a:buNone/>
              <a:defRPr/>
            </a:pPr>
            <a:r>
              <a:rPr lang="ar-SA" sz="3200" b="1" dirty="0" smtClean="0">
                <a:solidFill>
                  <a:schemeClr val="accent1"/>
                </a:solidFill>
                <a:latin typeface="Traditional Arabic" pitchFamily="18" charset="-78"/>
              </a:rPr>
              <a:t>2- </a:t>
            </a:r>
            <a:r>
              <a:rPr lang="ar-SA" sz="3200" b="1" dirty="0">
                <a:solidFill>
                  <a:schemeClr val="accent1"/>
                </a:solidFill>
                <a:latin typeface="Traditional Arabic" pitchFamily="18" charset="-78"/>
              </a:rPr>
              <a:t>رتب </a:t>
            </a:r>
            <a:r>
              <a:rPr lang="ar-SA" sz="3200" b="1" dirty="0">
                <a:solidFill>
                  <a:schemeClr val="accent1"/>
                </a:solidFill>
              </a:rPr>
              <a:t>النبهاني </a:t>
            </a:r>
            <a:r>
              <a:rPr lang="ar-SA" sz="3200" b="1" dirty="0">
                <a:solidFill>
                  <a:schemeClr val="accent1"/>
                </a:solidFill>
                <a:latin typeface="Traditional Arabic" pitchFamily="18" charset="-78"/>
              </a:rPr>
              <a:t>الأحاديث </a:t>
            </a:r>
            <a:r>
              <a:rPr lang="ar-SA" sz="3200" b="1" dirty="0" smtClean="0">
                <a:solidFill>
                  <a:schemeClr val="accent1"/>
                </a:solidFill>
                <a:latin typeface="Traditional Arabic" pitchFamily="18" charset="-78"/>
              </a:rPr>
              <a:t>على </a:t>
            </a:r>
            <a:r>
              <a:rPr lang="ar-SA" sz="3200" b="1" dirty="0">
                <a:solidFill>
                  <a:schemeClr val="accent1"/>
                </a:solidFill>
                <a:latin typeface="Traditional Arabic" pitchFamily="18" charset="-78"/>
              </a:rPr>
              <a:t>حروف المعجم.</a:t>
            </a:r>
          </a:p>
          <a:p>
            <a:pPr algn="justLow">
              <a:buFont typeface="Wingdings" pitchFamily="2" charset="2"/>
              <a:buNone/>
              <a:defRPr/>
            </a:pPr>
            <a:r>
              <a:rPr lang="ar-SA" sz="3200" b="1" dirty="0">
                <a:solidFill>
                  <a:schemeClr val="accent1"/>
                </a:solidFill>
                <a:latin typeface="Traditional Arabic" pitchFamily="18" charset="-78"/>
              </a:rPr>
              <a:t>3- حذف </a:t>
            </a:r>
            <a:r>
              <a:rPr lang="ar-SA" sz="3200" b="1" dirty="0" smtClean="0">
                <a:solidFill>
                  <a:schemeClr val="accent1"/>
                </a:solidFill>
                <a:latin typeface="Traditional Arabic" pitchFamily="18" charset="-78"/>
              </a:rPr>
              <a:t>الرموز الخاصة بمراتب </a:t>
            </a:r>
            <a:r>
              <a:rPr lang="ar-SA" sz="3200" b="1" dirty="0">
                <a:solidFill>
                  <a:schemeClr val="accent1"/>
                </a:solidFill>
                <a:latin typeface="Traditional Arabic" pitchFamily="18" charset="-78"/>
              </a:rPr>
              <a:t>الأحاديث</a:t>
            </a:r>
            <a:r>
              <a:rPr lang="ar-SA" sz="3200" b="1" dirty="0" smtClean="0">
                <a:solidFill>
                  <a:schemeClr val="accent1"/>
                </a:solidFill>
                <a:latin typeface="Traditional Arabic" pitchFamily="18" charset="-78"/>
              </a:rPr>
              <a:t>.</a:t>
            </a:r>
            <a:endParaRPr lang="ar-SA" sz="3200" b="1" dirty="0">
              <a:solidFill>
                <a:schemeClr val="accent1"/>
              </a:solidFill>
              <a:latin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77289113"/>
      </p:ext>
    </p:extLst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95536" y="620688"/>
            <a:ext cx="835292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Wingdings" pitchFamily="2" charset="2"/>
              <a:buNone/>
              <a:defRPr/>
            </a:pPr>
            <a:r>
              <a:rPr lang="ar-SA" sz="3000" b="1" dirty="0">
                <a:ea typeface="Times New Roman" pitchFamily="18" charset="0"/>
              </a:rPr>
              <a:t> </a:t>
            </a:r>
            <a:r>
              <a:rPr lang="ar-SA" sz="3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</a:rPr>
              <a:t>ج- المفاتيح والفهارس التي صنفها العلماء لكتب مخصوصة</a:t>
            </a:r>
          </a:p>
          <a:p>
            <a:pPr algn="justLow">
              <a:buFont typeface="Wingdings" pitchFamily="2" charset="2"/>
              <a:buNone/>
              <a:defRPr/>
            </a:pPr>
            <a:r>
              <a:rPr lang="ar-SA" sz="3000" b="1" dirty="0">
                <a:latin typeface="Traditional Arabic" pitchFamily="18" charset="-78"/>
              </a:rPr>
              <a:t>   قام بعض العلماء المتأخرين بوضع مفاتيح أو فهارس لكتب </a:t>
            </a:r>
            <a:r>
              <a:rPr lang="ar-SA" sz="3000" b="1" dirty="0" smtClean="0">
                <a:latin typeface="Traditional Arabic" pitchFamily="18" charset="-78"/>
              </a:rPr>
              <a:t>مخصوصة، </a:t>
            </a:r>
            <a:r>
              <a:rPr lang="ar-SA" sz="3000" b="1" dirty="0">
                <a:latin typeface="Traditional Arabic" pitchFamily="18" charset="-78"/>
              </a:rPr>
              <a:t>فرتبوا أحاديث تلك الكتب على حروف </a:t>
            </a:r>
            <a:r>
              <a:rPr lang="ar-SA" sz="3000" b="1" dirty="0" smtClean="0">
                <a:latin typeface="Traditional Arabic" pitchFamily="18" charset="-78"/>
              </a:rPr>
              <a:t>المعجم؛ </a:t>
            </a:r>
            <a:r>
              <a:rPr lang="ar-SA" sz="3000" b="1" dirty="0">
                <a:latin typeface="Traditional Arabic" pitchFamily="18" charset="-78"/>
              </a:rPr>
              <a:t>تسهيلًا على المراجعين في تلك </a:t>
            </a:r>
            <a:r>
              <a:rPr lang="ar-SA" sz="3000" b="1" dirty="0" smtClean="0">
                <a:latin typeface="Traditional Arabic" pitchFamily="18" charset="-78"/>
              </a:rPr>
              <a:t>الكتب، </a:t>
            </a:r>
            <a:r>
              <a:rPr lang="ar-SA" sz="3000" b="1" dirty="0">
                <a:latin typeface="Traditional Arabic" pitchFamily="18" charset="-78"/>
              </a:rPr>
              <a:t>واختصارًا للوقت في العثور على الحديث الذي يريدونه في ذلك الكتاب.</a:t>
            </a:r>
          </a:p>
          <a:p>
            <a:pPr algn="justLow">
              <a:buFont typeface="Wingdings" pitchFamily="2" charset="2"/>
              <a:buNone/>
              <a:defRPr/>
            </a:pPr>
            <a:r>
              <a:rPr lang="ar-SA" sz="3000" b="1" dirty="0">
                <a:latin typeface="Traditional Arabic" pitchFamily="18" charset="-78"/>
              </a:rPr>
              <a:t>ومن هذه المفاتيح والفهارس:</a:t>
            </a:r>
          </a:p>
          <a:p>
            <a:pPr algn="justLow">
              <a:buFont typeface="Wingdings" pitchFamily="2" charset="2"/>
              <a:buNone/>
              <a:defRPr/>
            </a:pPr>
            <a:r>
              <a:rPr lang="ar-SA" sz="3000" b="1" dirty="0">
                <a:latin typeface="Traditional Arabic" pitchFamily="18" charset="-78"/>
              </a:rPr>
              <a:t>1- «مفتاح الصحيحين» </a:t>
            </a:r>
            <a:r>
              <a:rPr lang="ar-SA" sz="3000" b="1" dirty="0" err="1">
                <a:latin typeface="Traditional Arabic" pitchFamily="18" charset="-78"/>
              </a:rPr>
              <a:t>للتوقادي</a:t>
            </a:r>
            <a:r>
              <a:rPr lang="ar-SA" sz="3000" b="1" dirty="0">
                <a:latin typeface="Traditional Arabic" pitchFamily="18" charset="-78"/>
              </a:rPr>
              <a:t>.</a:t>
            </a:r>
          </a:p>
          <a:p>
            <a:pPr algn="justLow">
              <a:buFont typeface="Wingdings" pitchFamily="2" charset="2"/>
              <a:buNone/>
              <a:defRPr/>
            </a:pPr>
            <a:r>
              <a:rPr lang="ar-SA" sz="3000" b="1" dirty="0">
                <a:latin typeface="Traditional Arabic" pitchFamily="18" charset="-78"/>
              </a:rPr>
              <a:t>2- «مفتاح الترتيب لأحاديث تاريخ الخطيب» لأحمد </a:t>
            </a:r>
            <a:r>
              <a:rPr lang="ar-SA" sz="3000" b="1" dirty="0" err="1">
                <a:latin typeface="Traditional Arabic" pitchFamily="18" charset="-78"/>
              </a:rPr>
              <a:t>الغماري</a:t>
            </a:r>
            <a:r>
              <a:rPr lang="ar-SA" sz="3000" b="1" dirty="0">
                <a:latin typeface="Traditional Arabic" pitchFamily="18" charset="-78"/>
              </a:rPr>
              <a:t>.</a:t>
            </a:r>
          </a:p>
          <a:p>
            <a:pPr algn="justLow">
              <a:buFont typeface="Wingdings" pitchFamily="2" charset="2"/>
              <a:buNone/>
              <a:defRPr/>
            </a:pPr>
            <a:r>
              <a:rPr lang="ar-SA" sz="3000" b="1" dirty="0">
                <a:latin typeface="Traditional Arabic" pitchFamily="18" charset="-78"/>
              </a:rPr>
              <a:t>3- «البغية في ترتيب أحاديث الحلية» لعبد العزيز </a:t>
            </a:r>
            <a:r>
              <a:rPr lang="ar-SA" sz="3000" b="1" dirty="0" err="1">
                <a:latin typeface="Traditional Arabic" pitchFamily="18" charset="-78"/>
              </a:rPr>
              <a:t>الغماري</a:t>
            </a:r>
            <a:r>
              <a:rPr lang="ar-SA" sz="3000" b="1" dirty="0">
                <a:latin typeface="Traditional Arabic" pitchFamily="18" charset="-78"/>
              </a:rPr>
              <a:t>. </a:t>
            </a:r>
            <a:endParaRPr lang="ar-SA" sz="3000" b="1" dirty="0" smtClean="0">
              <a:latin typeface="Traditional Arabic" pitchFamily="18" charset="-78"/>
            </a:endParaRPr>
          </a:p>
          <a:p>
            <a:pPr algn="justLow">
              <a:buFont typeface="Wingdings" pitchFamily="2" charset="2"/>
              <a:buNone/>
              <a:defRPr/>
            </a:pPr>
            <a:r>
              <a:rPr lang="ar-SA" sz="3000" b="1" dirty="0">
                <a:latin typeface="Traditional Arabic" pitchFamily="18" charset="-78"/>
              </a:rPr>
              <a:t>4- فهرس لأحاديث صحيح مسلم </a:t>
            </a:r>
            <a:r>
              <a:rPr lang="ar-SA" sz="3000" b="1" dirty="0" smtClean="0">
                <a:latin typeface="Traditional Arabic" pitchFamily="18" charset="-78"/>
              </a:rPr>
              <a:t>القولية: </a:t>
            </a:r>
            <a:r>
              <a:rPr lang="ar-SA" sz="3000" b="1" dirty="0">
                <a:latin typeface="Traditional Arabic" pitchFamily="18" charset="-78"/>
              </a:rPr>
              <a:t>لمحمد فؤاد عبد الباقي.</a:t>
            </a:r>
          </a:p>
          <a:p>
            <a:pPr algn="justLow">
              <a:buFont typeface="Wingdings" pitchFamily="2" charset="2"/>
              <a:buNone/>
              <a:defRPr/>
            </a:pPr>
            <a:r>
              <a:rPr lang="ar-SA" sz="3000" b="1" dirty="0">
                <a:latin typeface="Traditional Arabic" pitchFamily="18" charset="-78"/>
              </a:rPr>
              <a:t>5- مفتاح الموطأ: لمحمد فؤاد عبد الباقي.</a:t>
            </a:r>
          </a:p>
          <a:p>
            <a:pPr algn="justLow">
              <a:buFont typeface="Wingdings" pitchFamily="2" charset="2"/>
              <a:buNone/>
              <a:defRPr/>
            </a:pPr>
            <a:r>
              <a:rPr lang="ar-SA" sz="3000" b="1" dirty="0">
                <a:latin typeface="Traditional Arabic" pitchFamily="18" charset="-78"/>
              </a:rPr>
              <a:t>6- مفتاح سنن ابن ماجه: لمحمد فؤاد عبد الباقي</a:t>
            </a:r>
            <a:r>
              <a:rPr lang="ar-SA" sz="3000" b="1" dirty="0" smtClean="0">
                <a:latin typeface="Traditional Arabic" pitchFamily="18" charset="-78"/>
              </a:rPr>
              <a:t>.</a:t>
            </a:r>
            <a:endParaRPr lang="ar-SA" sz="3000" b="1" dirty="0">
              <a:latin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76763253"/>
      </p:ext>
    </p:extLst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95536" y="692696"/>
            <a:ext cx="8352928" cy="49398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 algn="ctr">
              <a:defRPr/>
            </a:pPr>
            <a:r>
              <a:rPr lang="ar-SA" sz="36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</a:rPr>
              <a:t>(1) </a:t>
            </a:r>
            <a:r>
              <a:rPr lang="ar-SA" sz="36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</a:rPr>
              <a:t>«مفتاح الصحيحين» </a:t>
            </a:r>
            <a:endParaRPr lang="ar-SA" sz="36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itional Arabic" pitchFamily="18" charset="-78"/>
            </a:endParaRPr>
          </a:p>
          <a:p>
            <a:pPr marL="742950" indent="-742950" algn="just">
              <a:defRPr/>
            </a:pPr>
            <a:r>
              <a:rPr lang="ar-SA" sz="3100" b="1" dirty="0">
                <a:solidFill>
                  <a:schemeClr val="accent1"/>
                </a:solidFill>
                <a:latin typeface="Traditional Arabic" pitchFamily="18" charset="-78"/>
              </a:rPr>
              <a:t>1- مؤلفه: </a:t>
            </a:r>
          </a:p>
          <a:p>
            <a:pPr marL="742950" indent="-742950" algn="just">
              <a:defRPr/>
            </a:pPr>
            <a:r>
              <a:rPr lang="ar-SA" sz="3100" b="1" dirty="0">
                <a:latin typeface="Traditional Arabic" pitchFamily="18" charset="-78"/>
              </a:rPr>
              <a:t>محمد الشريف بن مصطفى </a:t>
            </a:r>
            <a:r>
              <a:rPr lang="ar-SA" sz="3100" b="1" dirty="0" err="1">
                <a:latin typeface="Traditional Arabic" pitchFamily="18" charset="-78"/>
              </a:rPr>
              <a:t>التوقادي</a:t>
            </a:r>
            <a:r>
              <a:rPr lang="ar-SA" sz="3100" b="1" dirty="0">
                <a:latin typeface="Traditional Arabic" pitchFamily="18" charset="-78"/>
              </a:rPr>
              <a:t>.</a:t>
            </a:r>
          </a:p>
          <a:p>
            <a:pPr marL="742950" indent="-742950" algn="just">
              <a:defRPr/>
            </a:pPr>
            <a:r>
              <a:rPr lang="ar-SA" sz="3100" b="1" dirty="0">
                <a:solidFill>
                  <a:schemeClr val="accent1"/>
                </a:solidFill>
                <a:latin typeface="Traditional Arabic" pitchFamily="18" charset="-78"/>
              </a:rPr>
              <a:t>2- طريقة تصنيفه: </a:t>
            </a:r>
          </a:p>
          <a:p>
            <a:pPr marL="742950" indent="-742950" algn="just">
              <a:defRPr/>
            </a:pPr>
            <a:r>
              <a:rPr lang="ar-SA" sz="3100" b="1" dirty="0">
                <a:latin typeface="Traditional Arabic" pitchFamily="18" charset="-78"/>
              </a:rPr>
              <a:t>أ- جمع أطراف الأحاديث القولية </a:t>
            </a:r>
            <a:r>
              <a:rPr lang="ar-SA" sz="3100" b="1" dirty="0" smtClean="0">
                <a:latin typeface="Traditional Arabic" pitchFamily="18" charset="-78"/>
              </a:rPr>
              <a:t>فيهما،</a:t>
            </a:r>
          </a:p>
          <a:p>
            <a:pPr marL="742950" indent="-742950" algn="just">
              <a:defRPr/>
            </a:pPr>
            <a:r>
              <a:rPr lang="ar-SA" sz="3100" b="1" dirty="0" smtClean="0">
                <a:latin typeface="Traditional Arabic" pitchFamily="18" charset="-78"/>
              </a:rPr>
              <a:t>ب- ورتب هذه الأطراف على أحرف المعجم،</a:t>
            </a:r>
          </a:p>
          <a:p>
            <a:pPr marL="742950" indent="-742950" algn="just">
              <a:defRPr/>
            </a:pPr>
            <a:r>
              <a:rPr lang="ar-SA" sz="3100" b="1" dirty="0" smtClean="0">
                <a:latin typeface="Traditional Arabic" pitchFamily="18" charset="-78"/>
              </a:rPr>
              <a:t>ج- وذكر </a:t>
            </a:r>
            <a:r>
              <a:rPr lang="ar-SA" sz="3100" b="1" dirty="0">
                <a:latin typeface="Traditional Arabic" pitchFamily="18" charset="-78"/>
              </a:rPr>
              <a:t>بجانب كل حديث: اسم الكتاب، ورقم الباب، الذي فيه ذلك </a:t>
            </a:r>
            <a:r>
              <a:rPr lang="ar-SA" sz="3100" b="1" dirty="0" smtClean="0">
                <a:latin typeface="Traditional Arabic" pitchFamily="18" charset="-78"/>
              </a:rPr>
              <a:t>الحديث، بالإضافة </a:t>
            </a:r>
            <a:r>
              <a:rPr lang="ar-SA" sz="3100" b="1" dirty="0">
                <a:latin typeface="Traditional Arabic" pitchFamily="18" charset="-78"/>
              </a:rPr>
              <a:t>إلى رقم الجزء والصفحة في متن كل من </a:t>
            </a:r>
            <a:r>
              <a:rPr lang="ar-SA" sz="3100" b="1" dirty="0" smtClean="0">
                <a:latin typeface="Traditional Arabic" pitchFamily="18" charset="-78"/>
              </a:rPr>
              <a:t>الصحيحين، </a:t>
            </a:r>
            <a:r>
              <a:rPr lang="ar-SA" sz="3100" b="1" dirty="0">
                <a:latin typeface="Traditional Arabic" pitchFamily="18" charset="-78"/>
              </a:rPr>
              <a:t>وأشهر </a:t>
            </a:r>
            <a:r>
              <a:rPr lang="ar-SA" sz="3100" b="1" dirty="0" smtClean="0">
                <a:latin typeface="Traditional Arabic" pitchFamily="18" charset="-78"/>
              </a:rPr>
              <a:t>شروحهما.</a:t>
            </a:r>
            <a:endParaRPr lang="ar-SA" sz="3100" b="1" dirty="0">
              <a:latin typeface="Traditional Arabic" pitchFamily="18" charset="-78"/>
            </a:endParaRPr>
          </a:p>
          <a:p>
            <a:pPr marL="742950" indent="-742950" algn="just">
              <a:defRPr/>
            </a:pPr>
            <a:r>
              <a:rPr lang="ar-SA" sz="3100" b="1" dirty="0">
                <a:latin typeface="Traditional Arabic" pitchFamily="18" charset="-78"/>
              </a:rPr>
              <a:t>د- وذلك كله في شكل جدول مرتب.</a:t>
            </a:r>
          </a:p>
        </p:txBody>
      </p:sp>
    </p:spTree>
    <p:extLst>
      <p:ext uri="{BB962C8B-B14F-4D97-AF65-F5344CB8AC3E}">
        <p14:creationId xmlns:p14="http://schemas.microsoft.com/office/powerpoint/2010/main" val="2231244876"/>
      </p:ext>
    </p:extLst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95536" y="836712"/>
            <a:ext cx="8352928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>
              <a:buFont typeface="Wingdings" pitchFamily="2" charset="2"/>
              <a:buNone/>
              <a:defRPr/>
            </a:pPr>
            <a:r>
              <a:rPr lang="ar-SA" sz="3100" b="1" dirty="0">
                <a:latin typeface="Traditional Arabic" pitchFamily="18" charset="-78"/>
              </a:rPr>
              <a:t>هـ- أما بالنسبة </a:t>
            </a:r>
            <a:r>
              <a:rPr lang="ar-SA" sz="3100" b="1" dirty="0" smtClean="0">
                <a:latin typeface="Traditional Arabic" pitchFamily="18" charset="-78"/>
              </a:rPr>
              <a:t>لـ «صحيح البخاري»، </a:t>
            </a:r>
            <a:r>
              <a:rPr lang="ar-SA" sz="3100" b="1" dirty="0">
                <a:latin typeface="Traditional Arabic" pitchFamily="18" charset="-78"/>
              </a:rPr>
              <a:t>فقد ذكر أرقام صفحات وأجزاء ما يلي:</a:t>
            </a:r>
          </a:p>
          <a:p>
            <a:pPr marL="742950" indent="-742950" algn="justLow">
              <a:buFont typeface="Wingdings" pitchFamily="2" charset="2"/>
              <a:buNone/>
              <a:defRPr/>
            </a:pPr>
            <a:r>
              <a:rPr lang="ar-SA" sz="3100" b="1" dirty="0">
                <a:latin typeface="Traditional Arabic" pitchFamily="18" charset="-78"/>
              </a:rPr>
              <a:t>1- متن البخاري ، المطبوع بمصر سنة 1296هـ.</a:t>
            </a:r>
          </a:p>
          <a:p>
            <a:pPr marL="742950" indent="-742950" algn="justLow">
              <a:buFont typeface="Wingdings" pitchFamily="2" charset="2"/>
              <a:buNone/>
              <a:defRPr/>
            </a:pPr>
            <a:r>
              <a:rPr lang="ar-SA" sz="3100" b="1" dirty="0">
                <a:latin typeface="Traditional Arabic" pitchFamily="18" charset="-78"/>
              </a:rPr>
              <a:t>2- شرح </a:t>
            </a:r>
            <a:r>
              <a:rPr lang="ar-SA" sz="3100" b="1" dirty="0" err="1">
                <a:latin typeface="Traditional Arabic" pitchFamily="18" charset="-78"/>
              </a:rPr>
              <a:t>القسطلاني</a:t>
            </a:r>
            <a:r>
              <a:rPr lang="ar-SA" sz="3100" b="1" dirty="0">
                <a:latin typeface="Traditional Arabic" pitchFamily="18" charset="-78"/>
              </a:rPr>
              <a:t> ، المطبوع بمصر سنة 1293هـ. </a:t>
            </a:r>
          </a:p>
          <a:p>
            <a:pPr marL="742950" indent="-742950" algn="justLow">
              <a:buFont typeface="Wingdings" pitchFamily="2" charset="2"/>
              <a:buNone/>
              <a:defRPr/>
            </a:pPr>
            <a:r>
              <a:rPr lang="ar-SA" sz="3100" b="1" dirty="0">
                <a:latin typeface="Traditional Arabic" pitchFamily="18" charset="-78"/>
              </a:rPr>
              <a:t>3- شرح العسقلاني ، المطبوع بمصر سنة 1301هـ.</a:t>
            </a:r>
          </a:p>
          <a:p>
            <a:pPr marL="742950" indent="-742950" algn="justLow">
              <a:buFont typeface="Wingdings" pitchFamily="2" charset="2"/>
              <a:buNone/>
              <a:defRPr/>
            </a:pPr>
            <a:r>
              <a:rPr lang="ar-SA" sz="3100" b="1" dirty="0">
                <a:latin typeface="Traditional Arabic" pitchFamily="18" charset="-78"/>
              </a:rPr>
              <a:t>4- شرح العيني، المطبوع بالقسطنطينية سنة 1309هـ</a:t>
            </a:r>
            <a:r>
              <a:rPr lang="ar-SA" sz="3100" b="1" dirty="0" smtClean="0">
                <a:latin typeface="Traditional Arabic" pitchFamily="18" charset="-78"/>
              </a:rPr>
              <a:t>.</a:t>
            </a:r>
            <a:endParaRPr lang="ar-SA" sz="3100" b="1" dirty="0">
              <a:latin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61427121"/>
      </p:ext>
    </p:extLst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5" name="Rectangle 3"/>
          <p:cNvSpPr>
            <a:spLocks noGrp="1" noRot="1" noChangeArrowheads="1"/>
          </p:cNvSpPr>
          <p:nvPr>
            <p:ph type="body" idx="4294967295"/>
          </p:nvPr>
        </p:nvSpPr>
        <p:spPr>
          <a:xfrm>
            <a:off x="251520" y="843983"/>
            <a:ext cx="8496944" cy="5897385"/>
          </a:xfrm>
        </p:spPr>
        <p:txBody>
          <a:bodyPr>
            <a:normAutofit/>
          </a:bodyPr>
          <a:lstStyle/>
          <a:p>
            <a:pPr marL="742950" indent="-742950" algn="just">
              <a:buFont typeface="Wingdings" pitchFamily="2" charset="2"/>
              <a:buNone/>
              <a:defRPr/>
            </a:pPr>
            <a:r>
              <a:rPr lang="ar-SA" sz="3400" b="1" dirty="0">
                <a:latin typeface="Traditional Arabic" pitchFamily="18" charset="-78"/>
              </a:rPr>
              <a:t>- نموذج من الكتاب: من باب «الهمزة مع الباء» :</a:t>
            </a:r>
          </a:p>
        </p:txBody>
      </p:sp>
      <p:graphicFrame>
        <p:nvGraphicFramePr>
          <p:cNvPr id="4" name="جدول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382095"/>
              </p:ext>
            </p:extLst>
          </p:nvPr>
        </p:nvGraphicFramePr>
        <p:xfrm>
          <a:off x="255648" y="2348880"/>
          <a:ext cx="8514416" cy="1648192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630578"/>
                <a:gridCol w="434952"/>
                <a:gridCol w="616376"/>
                <a:gridCol w="607522"/>
                <a:gridCol w="533174"/>
                <a:gridCol w="560470"/>
                <a:gridCol w="607522"/>
                <a:gridCol w="521508"/>
                <a:gridCol w="1783338"/>
                <a:gridCol w="992848"/>
                <a:gridCol w="1226128"/>
              </a:tblGrid>
              <a:tr h="978870">
                <a:tc gridSpan="2">
                  <a:txBody>
                    <a:bodyPr/>
                    <a:lstStyle/>
                    <a:p>
                      <a:pPr algn="ctr" rtl="1"/>
                      <a:r>
                        <a:rPr lang="ar-SA" b="1" dirty="0" err="1" smtClean="0">
                          <a:solidFill>
                            <a:schemeClr val="tx1"/>
                          </a:solidFill>
                        </a:rPr>
                        <a:t>قسطلاني</a:t>
                      </a:r>
                      <a:r>
                        <a:rPr lang="ar-SA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pPr algn="ctr" rtl="1"/>
                      <a:r>
                        <a:rPr lang="ar-SA" b="1" baseline="0" dirty="0" smtClean="0">
                          <a:solidFill>
                            <a:schemeClr val="tx1"/>
                          </a:solidFill>
                        </a:rPr>
                        <a:t>ص</a:t>
                      </a:r>
                      <a:r>
                        <a:rPr lang="ar-SA" b="1" dirty="0" smtClean="0">
                          <a:solidFill>
                            <a:schemeClr val="tx1"/>
                          </a:solidFill>
                        </a:rPr>
                        <a:t>       ج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ar-SA" b="1" dirty="0" smtClean="0">
                          <a:solidFill>
                            <a:schemeClr val="tx1"/>
                          </a:solidFill>
                        </a:rPr>
                        <a:t>عسقلاني</a:t>
                      </a:r>
                    </a:p>
                    <a:p>
                      <a:pPr algn="ctr" rtl="1"/>
                      <a:r>
                        <a:rPr lang="ar-SA" b="1" dirty="0" smtClean="0">
                          <a:solidFill>
                            <a:schemeClr val="tx1"/>
                          </a:solidFill>
                        </a:rPr>
                        <a:t>ص      ج</a:t>
                      </a:r>
                    </a:p>
                    <a:p>
                      <a:pPr rtl="1"/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ar-SA" b="1" dirty="0" smtClean="0">
                          <a:solidFill>
                            <a:schemeClr val="tx1"/>
                          </a:solidFill>
                        </a:rPr>
                        <a:t>عيني</a:t>
                      </a:r>
                    </a:p>
                    <a:p>
                      <a:pPr rtl="1"/>
                      <a:r>
                        <a:rPr lang="ar-SA" b="1" dirty="0" smtClean="0">
                          <a:solidFill>
                            <a:schemeClr val="tx1"/>
                          </a:solidFill>
                        </a:rPr>
                        <a:t>ص        ج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ar-SA" b="1" dirty="0" smtClean="0">
                          <a:solidFill>
                            <a:schemeClr val="tx1"/>
                          </a:solidFill>
                        </a:rPr>
                        <a:t>بخاري</a:t>
                      </a:r>
                    </a:p>
                    <a:p>
                      <a:pPr rtl="1"/>
                      <a:r>
                        <a:rPr lang="ar-SA" b="1" dirty="0" smtClean="0">
                          <a:solidFill>
                            <a:schemeClr val="tx1"/>
                          </a:solidFill>
                        </a:rPr>
                        <a:t>ص        ج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>
                          <a:solidFill>
                            <a:schemeClr val="tx1"/>
                          </a:solidFill>
                        </a:rPr>
                        <a:t>الأحاديث</a:t>
                      </a:r>
                    </a:p>
                    <a:p>
                      <a:pPr algn="ctr" rtl="1"/>
                      <a:r>
                        <a:rPr lang="ar-SA" b="1" dirty="0" smtClean="0">
                          <a:solidFill>
                            <a:schemeClr val="tx1"/>
                          </a:solidFill>
                        </a:rPr>
                        <a:t> النبوية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>
                          <a:solidFill>
                            <a:schemeClr val="tx1"/>
                          </a:solidFill>
                        </a:rPr>
                        <a:t>الأبواب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>
                          <a:solidFill>
                            <a:schemeClr val="tx1"/>
                          </a:solidFill>
                        </a:rPr>
                        <a:t>أسامي المباحث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669322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544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9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97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12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 smtClean="0"/>
                        <a:t>143</a:t>
                      </a:r>
                      <a:endParaRPr lang="ar-SA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10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17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8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أبايعكم على أن لا تشركوا به شيئًا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14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كتاب الحدود</a:t>
                      </a:r>
                      <a:endParaRPr lang="ar-SA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5265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899592" y="908720"/>
            <a:ext cx="7560840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>
              <a:buFont typeface="Wingdings" pitchFamily="2" charset="2"/>
              <a:buNone/>
              <a:defRPr/>
            </a:pPr>
            <a:r>
              <a:rPr lang="ar-SA" sz="3400" b="1" dirty="0">
                <a:latin typeface="Traditional Arabic" pitchFamily="18" charset="-78"/>
              </a:rPr>
              <a:t>و- وأما بالنسبة </a:t>
            </a:r>
            <a:r>
              <a:rPr lang="ar-SA" sz="3400" b="1" dirty="0" smtClean="0">
                <a:latin typeface="Traditional Arabic" pitchFamily="18" charset="-78"/>
              </a:rPr>
              <a:t>لـ «صحيح مسلم» </a:t>
            </a:r>
            <a:r>
              <a:rPr lang="ar-SA" sz="3400" b="1" dirty="0">
                <a:latin typeface="Traditional Arabic" pitchFamily="18" charset="-78"/>
              </a:rPr>
              <a:t>فقد ذكر أرقام صفحات وأجزاء:</a:t>
            </a:r>
          </a:p>
          <a:p>
            <a:pPr algn="justLow">
              <a:buFont typeface="Wingdings" pitchFamily="2" charset="2"/>
              <a:buNone/>
              <a:defRPr/>
            </a:pPr>
            <a:r>
              <a:rPr lang="ar-SA" sz="3400" b="1" dirty="0">
                <a:latin typeface="Traditional Arabic" pitchFamily="18" charset="-78"/>
              </a:rPr>
              <a:t>1- متن مسلم، المطبوع بمصر  سنة 1290هـ. </a:t>
            </a:r>
          </a:p>
          <a:p>
            <a:pPr algn="justLow">
              <a:defRPr/>
            </a:pPr>
            <a:r>
              <a:rPr lang="ar-SA" sz="3400" b="1" dirty="0">
                <a:latin typeface="Traditional Arabic" pitchFamily="18" charset="-78"/>
              </a:rPr>
              <a:t>2- شرح </a:t>
            </a:r>
            <a:r>
              <a:rPr lang="ar-SA" sz="3400" b="1" dirty="0" smtClean="0">
                <a:latin typeface="Traditional Arabic" pitchFamily="18" charset="-78"/>
              </a:rPr>
              <a:t>النووي، </a:t>
            </a:r>
            <a:r>
              <a:rPr lang="ar-SA" sz="3400" b="1" dirty="0">
                <a:latin typeface="Traditional Arabic" pitchFamily="18" charset="-78"/>
              </a:rPr>
              <a:t>المطبوع على حاشية شرح </a:t>
            </a:r>
            <a:r>
              <a:rPr lang="ar-SA" sz="3400" b="1" dirty="0" err="1">
                <a:latin typeface="Traditional Arabic" pitchFamily="18" charset="-78"/>
              </a:rPr>
              <a:t>القسطلاني</a:t>
            </a:r>
            <a:r>
              <a:rPr lang="ar-SA" sz="3400" b="1" dirty="0">
                <a:latin typeface="Traditional Arabic" pitchFamily="18" charset="-78"/>
              </a:rPr>
              <a:t> المذكور في الشريحة </a:t>
            </a:r>
            <a:r>
              <a:rPr lang="ar-SA" sz="3400" b="1" dirty="0" smtClean="0">
                <a:latin typeface="Traditional Arabic" pitchFamily="18" charset="-78"/>
              </a:rPr>
              <a:t>قبل السابقة.</a:t>
            </a:r>
            <a:endParaRPr lang="ar-SA" sz="3400" b="1" dirty="0">
              <a:latin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61427121"/>
      </p:ext>
    </p:extLst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5" name="Rectangle 3"/>
          <p:cNvSpPr>
            <a:spLocks noGrp="1" noRot="1" noChangeArrowheads="1"/>
          </p:cNvSpPr>
          <p:nvPr>
            <p:ph type="body" idx="4294967295"/>
          </p:nvPr>
        </p:nvSpPr>
        <p:spPr>
          <a:xfrm>
            <a:off x="395536" y="836712"/>
            <a:ext cx="8352928" cy="5547295"/>
          </a:xfrm>
        </p:spPr>
        <p:txBody>
          <a:bodyPr>
            <a:normAutofit/>
          </a:bodyPr>
          <a:lstStyle/>
          <a:p>
            <a:pPr>
              <a:buNone/>
              <a:defRPr/>
            </a:pPr>
            <a:r>
              <a:rPr lang="ar-SA" sz="3200" b="1" dirty="0">
                <a:latin typeface="Traditional Arabic" pitchFamily="18" charset="-78"/>
              </a:rPr>
              <a:t>- نموذج من الكتاب: من باب </a:t>
            </a:r>
            <a:r>
              <a:rPr lang="ar-SA" sz="3200" b="1" dirty="0" smtClean="0">
                <a:latin typeface="Traditional Arabic" pitchFamily="18" charset="-78"/>
              </a:rPr>
              <a:t>«الأحاديث المصدرة </a:t>
            </a:r>
            <a:r>
              <a:rPr lang="ar-SA" sz="3200" b="1" dirty="0">
                <a:latin typeface="Traditional Arabic" pitchFamily="18" charset="-78"/>
              </a:rPr>
              <a:t>بكلمة إذا»:</a:t>
            </a:r>
          </a:p>
        </p:txBody>
      </p:sp>
      <p:graphicFrame>
        <p:nvGraphicFramePr>
          <p:cNvPr id="2" name="جدول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6497424"/>
              </p:ext>
            </p:extLst>
          </p:nvPr>
        </p:nvGraphicFramePr>
        <p:xfrm>
          <a:off x="467545" y="2420888"/>
          <a:ext cx="8208913" cy="13106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820891"/>
                <a:gridCol w="820891"/>
                <a:gridCol w="820891"/>
                <a:gridCol w="820891"/>
                <a:gridCol w="2118299"/>
                <a:gridCol w="1165267"/>
                <a:gridCol w="1641783"/>
              </a:tblGrid>
              <a:tr h="576064">
                <a:tc gridSpan="2">
                  <a:txBody>
                    <a:bodyPr/>
                    <a:lstStyle/>
                    <a:p>
                      <a:pPr algn="ctr" rtl="1"/>
                      <a:r>
                        <a:rPr lang="ar-SA" dirty="0" smtClean="0">
                          <a:solidFill>
                            <a:schemeClr val="tx1"/>
                          </a:solidFill>
                        </a:rPr>
                        <a:t>نووي</a:t>
                      </a:r>
                    </a:p>
                    <a:p>
                      <a:pPr algn="ctr" rtl="1"/>
                      <a:r>
                        <a:rPr lang="ar-SA" dirty="0" smtClean="0">
                          <a:solidFill>
                            <a:schemeClr val="tx1"/>
                          </a:solidFill>
                        </a:rPr>
                        <a:t>ص       ج</a:t>
                      </a:r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ar-SA" dirty="0" smtClean="0">
                          <a:solidFill>
                            <a:schemeClr val="tx1"/>
                          </a:solidFill>
                        </a:rPr>
                        <a:t>مسلم</a:t>
                      </a:r>
                    </a:p>
                    <a:p>
                      <a:pPr algn="ctr" rtl="1"/>
                      <a:r>
                        <a:rPr lang="ar-SA" dirty="0" smtClean="0">
                          <a:solidFill>
                            <a:schemeClr val="tx1"/>
                          </a:solidFill>
                        </a:rPr>
                        <a:t>ص      ج</a:t>
                      </a:r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>
                          <a:solidFill>
                            <a:schemeClr val="tx1"/>
                          </a:solidFill>
                        </a:rPr>
                        <a:t>الأحاديث</a:t>
                      </a:r>
                    </a:p>
                    <a:p>
                      <a:pPr algn="ctr" rtl="1"/>
                      <a:r>
                        <a:rPr lang="ar-SA" b="1" dirty="0" smtClean="0">
                          <a:solidFill>
                            <a:schemeClr val="tx1"/>
                          </a:solidFill>
                        </a:rPr>
                        <a:t> النبوية</a:t>
                      </a:r>
                    </a:p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>
                          <a:solidFill>
                            <a:schemeClr val="tx1"/>
                          </a:solidFill>
                        </a:rPr>
                        <a:t>الأبواب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b="1" dirty="0" smtClean="0">
                          <a:solidFill>
                            <a:schemeClr val="tx1"/>
                          </a:solidFill>
                        </a:rPr>
                        <a:t>أسامي المباحث</a:t>
                      </a:r>
                    </a:p>
                    <a:p>
                      <a:pPr rtl="1"/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 smtClean="0"/>
                        <a:t>464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 smtClean="0"/>
                        <a:t>6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 smtClean="0"/>
                        <a:t>447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 smtClean="0"/>
                        <a:t>1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 smtClean="0"/>
                        <a:t>إذا ابتعت طعامًا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 smtClean="0"/>
                        <a:t>8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 smtClean="0"/>
                        <a:t>البيوع</a:t>
                      </a:r>
                      <a:endParaRPr lang="ar-SA" sz="20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59135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95536" y="980728"/>
            <a:ext cx="8352928" cy="43858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>
              <a:buFont typeface="Wingdings" pitchFamily="2" charset="2"/>
              <a:buNone/>
              <a:defRPr/>
            </a:pPr>
            <a:r>
              <a:rPr lang="ar-SA" sz="3100" b="1" dirty="0">
                <a:solidFill>
                  <a:schemeClr val="accent1"/>
                </a:solidFill>
                <a:latin typeface="Informal Roman" panose="030604020304060B0204" pitchFamily="66" charset="0"/>
              </a:rPr>
              <a:t>3- طريقة المراجعة فيه، وكيفية الاستفادة </a:t>
            </a:r>
            <a:r>
              <a:rPr lang="ar-SA" sz="3100" b="1" dirty="0" smtClean="0">
                <a:solidFill>
                  <a:schemeClr val="accent1"/>
                </a:solidFill>
                <a:latin typeface="Informal Roman" panose="030604020304060B0204" pitchFamily="66" charset="0"/>
              </a:rPr>
              <a:t>منه:</a:t>
            </a:r>
          </a:p>
          <a:p>
            <a:pPr algn="justLow">
              <a:buFont typeface="Wingdings" pitchFamily="2" charset="2"/>
              <a:buNone/>
              <a:defRPr/>
            </a:pPr>
            <a:r>
              <a:rPr lang="ar-SA" sz="3100" b="1" dirty="0">
                <a:latin typeface="Informal Roman" panose="030604020304060B0204" pitchFamily="66" charset="0"/>
              </a:rPr>
              <a:t>أ</a:t>
            </a:r>
            <a:r>
              <a:rPr lang="ar-SA" sz="3100" b="1" dirty="0" smtClean="0">
                <a:latin typeface="Informal Roman" panose="030604020304060B0204" pitchFamily="66" charset="0"/>
              </a:rPr>
              <a:t>- </a:t>
            </a:r>
            <a:r>
              <a:rPr lang="ar-SA" sz="3100" b="1" dirty="0">
                <a:latin typeface="Informal Roman" panose="030604020304060B0204" pitchFamily="66" charset="0"/>
              </a:rPr>
              <a:t>معرفة أول كلمة من الحديث للوصول إليه.</a:t>
            </a:r>
          </a:p>
          <a:p>
            <a:pPr algn="justLow">
              <a:buFont typeface="Wingdings" pitchFamily="2" charset="2"/>
              <a:buNone/>
              <a:defRPr/>
            </a:pPr>
            <a:r>
              <a:rPr lang="ar-SA" sz="3100" b="1" dirty="0" smtClean="0">
                <a:latin typeface="Informal Roman" panose="030604020304060B0204" pitchFamily="66" charset="0"/>
              </a:rPr>
              <a:t>ب- </a:t>
            </a:r>
            <a:r>
              <a:rPr lang="ar-SA" sz="3100" b="1" dirty="0">
                <a:latin typeface="Informal Roman" panose="030604020304060B0204" pitchFamily="66" charset="0"/>
              </a:rPr>
              <a:t>البحث عن الحديث في </a:t>
            </a:r>
            <a:r>
              <a:rPr lang="ar-SA" sz="3100" b="1" dirty="0" smtClean="0">
                <a:latin typeface="Informal Roman" panose="030604020304060B0204" pitchFamily="66" charset="0"/>
              </a:rPr>
              <a:t>مكانه، </a:t>
            </a:r>
            <a:r>
              <a:rPr lang="ar-SA" sz="3100" b="1" dirty="0">
                <a:latin typeface="Informal Roman" panose="030604020304060B0204" pitchFamily="66" charset="0"/>
              </a:rPr>
              <a:t>حسب أول حرف منه.</a:t>
            </a:r>
          </a:p>
          <a:p>
            <a:pPr algn="justLow">
              <a:buFont typeface="Wingdings" pitchFamily="2" charset="2"/>
              <a:buNone/>
              <a:defRPr/>
            </a:pPr>
            <a:r>
              <a:rPr lang="ar-SA" sz="3100" b="1" dirty="0" smtClean="0">
                <a:latin typeface="Informal Roman" panose="030604020304060B0204" pitchFamily="66" charset="0"/>
              </a:rPr>
              <a:t>ج- </a:t>
            </a:r>
            <a:r>
              <a:rPr lang="ar-SA" sz="3100" b="1" dirty="0">
                <a:latin typeface="Informal Roman" panose="030604020304060B0204" pitchFamily="66" charset="0"/>
              </a:rPr>
              <a:t>إذا أردت نص الحديث </a:t>
            </a:r>
            <a:r>
              <a:rPr lang="ar-SA" sz="3100" b="1" dirty="0" smtClean="0">
                <a:latin typeface="Informal Roman" panose="030604020304060B0204" pitchFamily="66" charset="0"/>
              </a:rPr>
              <a:t>كاملًا، </a:t>
            </a:r>
            <a:r>
              <a:rPr lang="ar-SA" sz="3100" b="1" dirty="0">
                <a:latin typeface="Informal Roman" panose="030604020304060B0204" pitchFamily="66" charset="0"/>
              </a:rPr>
              <a:t>فعليك بالرجوع لأرقام الأجزاء والصفحات المذكورة مع </a:t>
            </a:r>
            <a:r>
              <a:rPr lang="ar-SA" sz="3100" b="1" dirty="0" smtClean="0">
                <a:latin typeface="Informal Roman" panose="030604020304060B0204" pitchFamily="66" charset="0"/>
              </a:rPr>
              <a:t>الحديث، </a:t>
            </a:r>
            <a:r>
              <a:rPr lang="ar-SA" sz="3100" b="1" dirty="0">
                <a:latin typeface="Informal Roman" panose="030604020304060B0204" pitchFamily="66" charset="0"/>
              </a:rPr>
              <a:t>فيما إذا كانت تلك الطبعات موجودة عندك. </a:t>
            </a:r>
          </a:p>
          <a:p>
            <a:pPr algn="justLow">
              <a:buFont typeface="Wingdings" pitchFamily="2" charset="2"/>
              <a:buNone/>
              <a:defRPr/>
            </a:pPr>
            <a:r>
              <a:rPr lang="ar-SA" sz="3100" b="1" dirty="0">
                <a:latin typeface="Informal Roman" panose="030604020304060B0204" pitchFamily="66" charset="0"/>
              </a:rPr>
              <a:t>د</a:t>
            </a:r>
            <a:r>
              <a:rPr lang="ar-SA" sz="3100" b="1" dirty="0" smtClean="0">
                <a:latin typeface="Informal Roman" panose="030604020304060B0204" pitchFamily="66" charset="0"/>
              </a:rPr>
              <a:t>- أما إذا كانت تلك الطبعات غير موجودة عندك، فيمكن الرجوع للنص كاملًا، في أي طبعة أخرى، بواسطة اسم الكتاب ورقم الباب المذكورين.</a:t>
            </a:r>
          </a:p>
        </p:txBody>
      </p:sp>
    </p:spTree>
    <p:extLst>
      <p:ext uri="{BB962C8B-B14F-4D97-AF65-F5344CB8AC3E}">
        <p14:creationId xmlns:p14="http://schemas.microsoft.com/office/powerpoint/2010/main" val="1161427121"/>
      </p:ext>
    </p:extLst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95536" y="764704"/>
            <a:ext cx="8352928" cy="49090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>
              <a:buFont typeface="Wingdings" pitchFamily="2" charset="2"/>
              <a:buNone/>
              <a:defRPr/>
            </a:pPr>
            <a:r>
              <a:rPr lang="ar-SA" sz="3100" b="1" dirty="0">
                <a:solidFill>
                  <a:schemeClr val="accent1"/>
                </a:solidFill>
                <a:latin typeface="Traditional Arabic" pitchFamily="18" charset="-78"/>
              </a:rPr>
              <a:t>4- فهرس لأسماء الصحابة رضي الله عنهم:</a:t>
            </a:r>
          </a:p>
          <a:p>
            <a:pPr algn="justLow">
              <a:buFont typeface="Wingdings" pitchFamily="2" charset="2"/>
              <a:buNone/>
              <a:defRPr/>
            </a:pPr>
            <a:r>
              <a:rPr lang="ar-SA" sz="3100" b="1" dirty="0">
                <a:latin typeface="Traditional Arabic" pitchFamily="18" charset="-78"/>
              </a:rPr>
              <a:t>- عمل المؤلف </a:t>
            </a:r>
            <a:r>
              <a:rPr lang="ar-SA" sz="3100" b="1" dirty="0" smtClean="0">
                <a:latin typeface="Traditional Arabic" pitchFamily="18" charset="-78"/>
              </a:rPr>
              <a:t>فهرسًا </a:t>
            </a:r>
            <a:r>
              <a:rPr lang="ar-SA" sz="3100" b="1" dirty="0">
                <a:latin typeface="Traditional Arabic" pitchFamily="18" charset="-78"/>
              </a:rPr>
              <a:t>لأسماء الصحابة رضي الله عنهم، المروي عنهم في صحيح البخاري، مرتبين على الحروف، </a:t>
            </a:r>
          </a:p>
          <a:p>
            <a:pPr algn="justLow">
              <a:buFont typeface="Wingdings" pitchFamily="2" charset="2"/>
              <a:buNone/>
              <a:defRPr/>
            </a:pPr>
            <a:r>
              <a:rPr lang="ar-SA" sz="3100" b="1" dirty="0">
                <a:latin typeface="Traditional Arabic" pitchFamily="18" charset="-78"/>
              </a:rPr>
              <a:t>- وأشار بالأرقام إلى عدد مرويات كل منهم في «صحيح البخاري» ،</a:t>
            </a:r>
          </a:p>
          <a:p>
            <a:pPr algn="justLow">
              <a:buFont typeface="Wingdings" pitchFamily="2" charset="2"/>
              <a:buNone/>
              <a:defRPr/>
            </a:pPr>
            <a:r>
              <a:rPr lang="ar-SA" sz="3100" b="1" dirty="0">
                <a:latin typeface="Traditional Arabic" pitchFamily="18" charset="-78"/>
              </a:rPr>
              <a:t> - ووضع هذا الفهرس في أول الكتاب.</a:t>
            </a:r>
          </a:p>
          <a:p>
            <a:pPr algn="justLow">
              <a:buFont typeface="Wingdings" pitchFamily="2" charset="2"/>
              <a:buNone/>
              <a:defRPr/>
            </a:pPr>
            <a:r>
              <a:rPr lang="ar-SA" sz="3100" b="1" dirty="0" smtClean="0">
                <a:latin typeface="Traditional Arabic" pitchFamily="18" charset="-78"/>
              </a:rPr>
              <a:t>- لكنه </a:t>
            </a:r>
            <a:r>
              <a:rPr lang="ar-SA" sz="3100" b="1" dirty="0">
                <a:latin typeface="Traditional Arabic" pitchFamily="18" charset="-78"/>
              </a:rPr>
              <a:t>لم يعمل مثل هذا الفهرس لــ «صحيح مسلم</a:t>
            </a:r>
            <a:r>
              <a:rPr lang="ar-SA" sz="3100" b="1" dirty="0" smtClean="0">
                <a:latin typeface="Traditional Arabic" pitchFamily="18" charset="-78"/>
              </a:rPr>
              <a:t>».</a:t>
            </a:r>
          </a:p>
          <a:p>
            <a:pPr algn="justLow">
              <a:buFont typeface="Wingdings" pitchFamily="2" charset="2"/>
              <a:buNone/>
              <a:defRPr/>
            </a:pPr>
            <a:r>
              <a:rPr lang="ar-SA" sz="3200" b="1" dirty="0">
                <a:solidFill>
                  <a:schemeClr val="accent1"/>
                </a:solidFill>
                <a:latin typeface="Traditional Arabic" pitchFamily="18" charset="-78"/>
              </a:rPr>
              <a:t>5- مأخذ على هذا المفتاح:</a:t>
            </a:r>
          </a:p>
          <a:p>
            <a:pPr algn="justLow">
              <a:buFont typeface="Wingdings" pitchFamily="2" charset="2"/>
              <a:buNone/>
              <a:defRPr/>
            </a:pPr>
            <a:r>
              <a:rPr lang="ar-SA" sz="3200" b="1" dirty="0">
                <a:latin typeface="Traditional Arabic" pitchFamily="18" charset="-78"/>
              </a:rPr>
              <a:t>أغفل المؤلف </a:t>
            </a:r>
            <a:r>
              <a:rPr lang="ar-SA" sz="3200" b="1" dirty="0">
                <a:latin typeface="Traditional Arabic" pitchFamily="18" charset="-78"/>
              </a:rPr>
              <a:t>فهرسة الأحاديث الفعلية، ولم يتعرض لها، وهو نقص كبير فيه</a:t>
            </a:r>
            <a:r>
              <a:rPr lang="ar-SA" sz="3200" b="1" dirty="0" smtClean="0">
                <a:latin typeface="Traditional Arabic" pitchFamily="18" charset="-78"/>
              </a:rPr>
              <a:t>.</a:t>
            </a:r>
            <a:endParaRPr lang="ar-SA" sz="3200" b="1" dirty="0">
              <a:latin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61427121"/>
      </p:ext>
    </p:extLst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95536" y="1052736"/>
            <a:ext cx="835292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>
              <a:buFont typeface="Wingdings" pitchFamily="2" charset="2"/>
              <a:buNone/>
              <a:defRPr/>
            </a:pPr>
            <a:r>
              <a:rPr lang="ar-SA" sz="3200" b="1" dirty="0" smtClean="0">
                <a:solidFill>
                  <a:schemeClr val="accent1"/>
                </a:solidFill>
                <a:latin typeface="Traditional Arabic" pitchFamily="18" charset="-78"/>
              </a:rPr>
              <a:t>6- طبعات الكتاب:</a:t>
            </a:r>
            <a:endParaRPr lang="ar-SA" sz="3200" b="1" dirty="0" smtClean="0">
              <a:latin typeface="Traditional Arabic" pitchFamily="18" charset="-78"/>
            </a:endParaRPr>
          </a:p>
          <a:p>
            <a:pPr marL="457200" indent="-457200" algn="justLow">
              <a:buFontTx/>
              <a:buChar char="-"/>
              <a:defRPr/>
            </a:pPr>
            <a:r>
              <a:rPr lang="ar-SA" sz="3200" b="1" dirty="0" smtClean="0">
                <a:latin typeface="Traditional Arabic" pitchFamily="18" charset="-78"/>
              </a:rPr>
              <a:t>طبع </a:t>
            </a:r>
            <a:r>
              <a:rPr lang="ar-SA" sz="3200" b="1" dirty="0">
                <a:latin typeface="Traditional Arabic" pitchFamily="18" charset="-78"/>
              </a:rPr>
              <a:t>الكتاب في الشركة الصحافية العثمانية بالقسطنطينية، سنة 1313هـ ، </a:t>
            </a:r>
            <a:endParaRPr lang="ar-SA" sz="3200" b="1" dirty="0" smtClean="0">
              <a:latin typeface="Traditional Arabic" pitchFamily="18" charset="-78"/>
            </a:endParaRPr>
          </a:p>
          <a:p>
            <a:pPr marL="457200" indent="-457200" algn="justLow">
              <a:buFontTx/>
              <a:buChar char="-"/>
              <a:defRPr/>
            </a:pPr>
            <a:r>
              <a:rPr lang="ar-SA" sz="3200" b="1" dirty="0" smtClean="0">
                <a:latin typeface="Traditional Arabic" pitchFamily="18" charset="-78"/>
              </a:rPr>
              <a:t>ثم </a:t>
            </a:r>
            <a:r>
              <a:rPr lang="ar-SA" sz="3200" b="1" dirty="0">
                <a:latin typeface="Traditional Arabic" pitchFamily="18" charset="-78"/>
              </a:rPr>
              <a:t>صورته دار الكتب العلمية في بيروت سنة (1395هـ ، 1975م</a:t>
            </a:r>
            <a:r>
              <a:rPr lang="ar-SA" sz="3200" b="1" dirty="0" smtClean="0">
                <a:latin typeface="Traditional Arabic" pitchFamily="18" charset="-78"/>
              </a:rPr>
              <a:t>).</a:t>
            </a:r>
            <a:endParaRPr lang="ar-SA" sz="3200" b="1" dirty="0">
              <a:latin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02759968"/>
      </p:ext>
    </p:extLst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95536" y="517803"/>
            <a:ext cx="8352928" cy="58323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 algn="ctr">
              <a:defRPr/>
            </a:pPr>
            <a:r>
              <a:rPr lang="ar-SA" sz="32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</a:rPr>
              <a:t>2- «مفتاح الترتيب لأحاديث تاريخ الخطيب»</a:t>
            </a:r>
          </a:p>
          <a:p>
            <a:pPr marL="742950" indent="-742950" algn="justLow">
              <a:defRPr/>
            </a:pPr>
            <a:r>
              <a:rPr lang="ar-SA" sz="3100" b="1" dirty="0">
                <a:solidFill>
                  <a:schemeClr val="accent1"/>
                </a:solidFill>
                <a:ea typeface="Times New Roman" pitchFamily="18" charset="0"/>
              </a:rPr>
              <a:t>1- مؤلفه: </a:t>
            </a:r>
            <a:r>
              <a:rPr lang="ar-SA" sz="3100" b="1" dirty="0" smtClean="0">
                <a:ea typeface="Times New Roman" pitchFamily="18" charset="0"/>
              </a:rPr>
              <a:t>أحمد </a:t>
            </a:r>
            <a:r>
              <a:rPr lang="ar-SA" sz="3100" b="1" dirty="0">
                <a:ea typeface="Times New Roman" pitchFamily="18" charset="0"/>
              </a:rPr>
              <a:t>بن </a:t>
            </a:r>
            <a:r>
              <a:rPr lang="ar-SA" sz="3100" b="1" dirty="0" smtClean="0">
                <a:ea typeface="Times New Roman" pitchFamily="18" charset="0"/>
              </a:rPr>
              <a:t>محمد بن الصديق، </a:t>
            </a:r>
            <a:r>
              <a:rPr lang="ar-SA" sz="3100" b="1" dirty="0" err="1" smtClean="0">
                <a:ea typeface="Times New Roman" pitchFamily="18" charset="0"/>
              </a:rPr>
              <a:t>الغماري</a:t>
            </a:r>
            <a:r>
              <a:rPr lang="ar-SA" sz="3100" b="1" dirty="0" smtClean="0">
                <a:ea typeface="Times New Roman" pitchFamily="18" charset="0"/>
              </a:rPr>
              <a:t>، المغربي</a:t>
            </a:r>
            <a:r>
              <a:rPr lang="ar-SA" sz="3100" b="1" dirty="0">
                <a:ea typeface="Times New Roman" pitchFamily="18" charset="0"/>
              </a:rPr>
              <a:t>.</a:t>
            </a:r>
          </a:p>
          <a:p>
            <a:pPr marL="742950" indent="-742950" algn="justLow">
              <a:buNone/>
              <a:defRPr/>
            </a:pPr>
            <a:r>
              <a:rPr lang="ar-SA" sz="3100" b="1" dirty="0">
                <a:solidFill>
                  <a:schemeClr val="accent1"/>
                </a:solidFill>
                <a:ea typeface="Times New Roman" pitchFamily="18" charset="0"/>
              </a:rPr>
              <a:t>2- وصفه وطريقة تصنيفه:</a:t>
            </a:r>
          </a:p>
          <a:p>
            <a:pPr marL="742950" indent="-742950" algn="justLow">
              <a:buNone/>
              <a:defRPr/>
            </a:pPr>
            <a:r>
              <a:rPr lang="ar-SA" sz="3100" b="1" dirty="0" smtClean="0">
                <a:ea typeface="Times New Roman" pitchFamily="18" charset="0"/>
              </a:rPr>
              <a:t>      فهرس المؤلف </a:t>
            </a:r>
            <a:r>
              <a:rPr lang="ar-SA" sz="3100" b="1" dirty="0" smtClean="0">
                <a:ea typeface="Times New Roman" pitchFamily="18" charset="0"/>
              </a:rPr>
              <a:t>في </a:t>
            </a:r>
            <a:r>
              <a:rPr lang="ar-SA" sz="3100" b="1" dirty="0" smtClean="0">
                <a:ea typeface="Times New Roman" pitchFamily="18" charset="0"/>
              </a:rPr>
              <a:t>حوالي 90 </a:t>
            </a:r>
            <a:r>
              <a:rPr lang="ar-SA" sz="3100" b="1" dirty="0" smtClean="0">
                <a:ea typeface="Times New Roman" pitchFamily="18" charset="0"/>
              </a:rPr>
              <a:t>صفحة</a:t>
            </a:r>
            <a:r>
              <a:rPr lang="ar-SA" sz="3100" b="1" dirty="0" smtClean="0">
                <a:ea typeface="Times New Roman" pitchFamily="18" charset="0"/>
              </a:rPr>
              <a:t> </a:t>
            </a:r>
            <a:r>
              <a:rPr lang="ar-SA" sz="3100" b="1" dirty="0" smtClean="0">
                <a:ea typeface="Times New Roman" pitchFamily="18" charset="0"/>
              </a:rPr>
              <a:t>جميع </a:t>
            </a:r>
            <a:r>
              <a:rPr lang="ar-SA" sz="3100" b="1" dirty="0" smtClean="0">
                <a:ea typeface="Times New Roman" pitchFamily="18" charset="0"/>
              </a:rPr>
              <a:t>الأحاديث </a:t>
            </a:r>
            <a:r>
              <a:rPr lang="ar-SA" sz="3100" b="1" dirty="0">
                <a:ea typeface="Times New Roman" pitchFamily="18" charset="0"/>
              </a:rPr>
              <a:t>الواردة </a:t>
            </a:r>
            <a:r>
              <a:rPr lang="ar-SA" sz="3100" b="1" dirty="0" smtClean="0">
                <a:ea typeface="Times New Roman" pitchFamily="18" charset="0"/>
              </a:rPr>
              <a:t>في كتاب : «تاريخ بغداد» </a:t>
            </a:r>
            <a:r>
              <a:rPr lang="ar-SA" sz="3100" b="1" dirty="0" smtClean="0">
                <a:ea typeface="Times New Roman" pitchFamily="18" charset="0"/>
              </a:rPr>
              <a:t>للخطيب، الذي تبلغ </a:t>
            </a:r>
            <a:r>
              <a:rPr lang="ar-SA" sz="3100" b="1" dirty="0" smtClean="0">
                <a:ea typeface="Times New Roman" pitchFamily="18" charset="0"/>
              </a:rPr>
              <a:t>عدد صفحاته حوالي 7000 </a:t>
            </a:r>
            <a:r>
              <a:rPr lang="ar-SA" sz="3100" b="1" dirty="0" smtClean="0">
                <a:ea typeface="Times New Roman" pitchFamily="18" charset="0"/>
              </a:rPr>
              <a:t>صفحة.</a:t>
            </a:r>
            <a:endParaRPr lang="ar-SA" sz="3100" b="1" dirty="0">
              <a:ea typeface="Times New Roman" pitchFamily="18" charset="0"/>
            </a:endParaRPr>
          </a:p>
          <a:p>
            <a:pPr algn="justLow">
              <a:defRPr/>
            </a:pPr>
            <a:r>
              <a:rPr lang="ar-SA" sz="3100" b="1" dirty="0" smtClean="0">
                <a:solidFill>
                  <a:schemeClr val="accent1"/>
                </a:solidFill>
                <a:ea typeface="Times New Roman"/>
              </a:rPr>
              <a:t>3- أهمية </a:t>
            </a:r>
            <a:r>
              <a:rPr lang="ar-SA" sz="3100" b="1" dirty="0">
                <a:solidFill>
                  <a:schemeClr val="accent1"/>
                </a:solidFill>
                <a:ea typeface="Times New Roman"/>
              </a:rPr>
              <a:t>هذا </a:t>
            </a:r>
            <a:r>
              <a:rPr lang="ar-SA" sz="3100" b="1" dirty="0" smtClean="0">
                <a:solidFill>
                  <a:schemeClr val="accent1"/>
                </a:solidFill>
                <a:ea typeface="Times New Roman"/>
              </a:rPr>
              <a:t>الفهرس:</a:t>
            </a:r>
            <a:r>
              <a:rPr lang="ar-SA" sz="3100" b="1" dirty="0" smtClean="0">
                <a:ea typeface="Times New Roman"/>
              </a:rPr>
              <a:t> تظهر </a:t>
            </a:r>
            <a:r>
              <a:rPr lang="ar-SA" sz="3100" b="1" dirty="0">
                <a:ea typeface="Times New Roman"/>
              </a:rPr>
              <a:t>أهمية </a:t>
            </a:r>
            <a:r>
              <a:rPr lang="ar-SA" sz="3100" b="1" dirty="0" smtClean="0">
                <a:ea typeface="Times New Roman"/>
              </a:rPr>
              <a:t>الفهرس </a:t>
            </a:r>
            <a:r>
              <a:rPr lang="ar-SA" sz="3100" b="1" dirty="0">
                <a:ea typeface="Times New Roman"/>
              </a:rPr>
              <a:t>في </a:t>
            </a:r>
            <a:r>
              <a:rPr lang="ar-SA" sz="3100" b="1" dirty="0" smtClean="0">
                <a:ea typeface="Times New Roman"/>
              </a:rPr>
              <a:t>ناحيتين، هما:</a:t>
            </a:r>
          </a:p>
          <a:p>
            <a:pPr marL="742950" indent="-742950" algn="justLow">
              <a:buNone/>
              <a:defRPr/>
            </a:pPr>
            <a:r>
              <a:rPr lang="ar-SA" sz="3100" b="1" dirty="0">
                <a:ea typeface="Times New Roman"/>
              </a:rPr>
              <a:t>أ-  أن الخطيب البغدادي يروي أحاديث كثيرة في «تاريخه» هذا، وبعضها غير مروي في مصادر السنة المشهورة.</a:t>
            </a:r>
          </a:p>
          <a:p>
            <a:pPr marL="742950" indent="-742950" algn="justLow">
              <a:buNone/>
              <a:defRPr/>
            </a:pPr>
            <a:r>
              <a:rPr lang="ar-SA" sz="3100" b="1" dirty="0">
                <a:ea typeface="Times New Roman"/>
              </a:rPr>
              <a:t>ب-  لم يلتزم الخطيب في ذكر هذه الأحاديث أي ترتيب ؛ لأنه أوردها ضمن التراجم، التي هي موضوع الكتاب.</a:t>
            </a:r>
          </a:p>
          <a:p>
            <a:pPr marL="742950" indent="-742950" algn="justLow">
              <a:buNone/>
              <a:defRPr/>
            </a:pPr>
            <a:r>
              <a:rPr lang="ar-SA" sz="3100" b="1" dirty="0">
                <a:ea typeface="Times New Roman"/>
              </a:rPr>
              <a:t>      فيكشف هذا الفهرس عن تلك الأحاديث</a:t>
            </a:r>
            <a:r>
              <a:rPr lang="ar-SA" sz="3100" b="1" dirty="0" smtClean="0">
                <a:ea typeface="Times New Roman"/>
              </a:rPr>
              <a:t>.</a:t>
            </a:r>
            <a:endParaRPr lang="ar-SA" sz="3100" b="1" dirty="0"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161427121"/>
      </p:ext>
    </p:extLst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95536" y="692696"/>
            <a:ext cx="8352928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>
              <a:buNone/>
              <a:defRPr/>
            </a:pPr>
            <a:r>
              <a:rPr lang="ar-SA" sz="3100" b="1" dirty="0" smtClean="0">
                <a:solidFill>
                  <a:schemeClr val="accent1"/>
                </a:solidFill>
                <a:latin typeface="Traditional Arabic" pitchFamily="18" charset="-78"/>
                <a:sym typeface="Wingdings" pitchFamily="2" charset="2"/>
              </a:rPr>
              <a:t>4- </a:t>
            </a:r>
            <a:r>
              <a:rPr lang="ar-SA" sz="3100" b="1" dirty="0">
                <a:solidFill>
                  <a:schemeClr val="accent1"/>
                </a:solidFill>
                <a:latin typeface="Traditional Arabic" pitchFamily="18" charset="-78"/>
                <a:sym typeface="Wingdings" pitchFamily="2" charset="2"/>
              </a:rPr>
              <a:t>طريقة تصنيفه </a:t>
            </a:r>
            <a:r>
              <a:rPr lang="ar-SA" sz="3100" b="1" dirty="0" smtClean="0">
                <a:solidFill>
                  <a:schemeClr val="accent1"/>
                </a:solidFill>
                <a:latin typeface="Traditional Arabic" pitchFamily="18" charset="-78"/>
                <a:sym typeface="Wingdings" pitchFamily="2" charset="2"/>
              </a:rPr>
              <a:t>للفهرس: </a:t>
            </a:r>
          </a:p>
          <a:p>
            <a:pPr marL="742950" indent="-742950" algn="justLow">
              <a:buNone/>
              <a:defRPr/>
            </a:pPr>
            <a:r>
              <a:rPr lang="ar-SA" sz="3100" b="1" dirty="0" smtClean="0">
                <a:latin typeface="Traditional Arabic" pitchFamily="18" charset="-78"/>
                <a:sym typeface="Wingdings" pitchFamily="2" charset="2"/>
              </a:rPr>
              <a:t>أ- قسم </a:t>
            </a:r>
            <a:r>
              <a:rPr lang="ar-SA" sz="3100" b="1" dirty="0">
                <a:latin typeface="Traditional Arabic" pitchFamily="18" charset="-78"/>
                <a:sym typeface="Wingdings" pitchFamily="2" charset="2"/>
              </a:rPr>
              <a:t>الأحاديث المفهرسة إلى </a:t>
            </a:r>
            <a:r>
              <a:rPr lang="ar-SA" sz="3100" b="1" dirty="0" smtClean="0">
                <a:latin typeface="Traditional Arabic" pitchFamily="18" charset="-78"/>
                <a:sym typeface="Wingdings" pitchFamily="2" charset="2"/>
              </a:rPr>
              <a:t>قسمين : القولية</a:t>
            </a:r>
            <a:r>
              <a:rPr lang="ar-SA" sz="3100" b="1" dirty="0">
                <a:latin typeface="Traditional Arabic" pitchFamily="18" charset="-78"/>
                <a:sym typeface="Wingdings" pitchFamily="2" charset="2"/>
              </a:rPr>
              <a:t> </a:t>
            </a:r>
            <a:r>
              <a:rPr lang="ar-SA" sz="3100" b="1" dirty="0" smtClean="0">
                <a:latin typeface="Traditional Arabic" pitchFamily="18" charset="-78"/>
                <a:sym typeface="Wingdings" pitchFamily="2" charset="2"/>
              </a:rPr>
              <a:t>والفعلية. </a:t>
            </a:r>
            <a:endParaRPr lang="ar-SA" sz="3100" b="1" dirty="0">
              <a:latin typeface="Traditional Arabic" pitchFamily="18" charset="-78"/>
              <a:sym typeface="Wingdings" pitchFamily="2" charset="2"/>
            </a:endParaRPr>
          </a:p>
          <a:p>
            <a:pPr marL="742950" indent="-742950" algn="justLow">
              <a:buNone/>
              <a:defRPr/>
            </a:pPr>
            <a:r>
              <a:rPr lang="ar-SA" sz="3100" b="1" dirty="0" smtClean="0">
                <a:latin typeface="Traditional Arabic" pitchFamily="18" charset="-78"/>
                <a:sym typeface="Wingdings" pitchFamily="2" charset="2"/>
              </a:rPr>
              <a:t>ب- </a:t>
            </a:r>
            <a:r>
              <a:rPr lang="ar-SA" sz="3100" b="1" dirty="0">
                <a:latin typeface="Traditional Arabic" pitchFamily="18" charset="-78"/>
                <a:sym typeface="Wingdings" pitchFamily="2" charset="2"/>
              </a:rPr>
              <a:t>رتب </a:t>
            </a:r>
            <a:r>
              <a:rPr lang="ar-SA" sz="3100" b="1" dirty="0" smtClean="0">
                <a:latin typeface="Traditional Arabic" pitchFamily="18" charset="-78"/>
                <a:sym typeface="Wingdings" pitchFamily="2" charset="2"/>
              </a:rPr>
              <a:t>الأحاديث القولية على </a:t>
            </a:r>
            <a:r>
              <a:rPr lang="ar-SA" sz="3100" b="1" dirty="0">
                <a:latin typeface="Traditional Arabic" pitchFamily="18" charset="-78"/>
                <a:sym typeface="Wingdings" pitchFamily="2" charset="2"/>
              </a:rPr>
              <a:t>أحرف المعجم.</a:t>
            </a:r>
          </a:p>
          <a:p>
            <a:pPr marL="742950" indent="-742950" algn="justLow">
              <a:buNone/>
              <a:defRPr/>
            </a:pPr>
            <a:r>
              <a:rPr lang="ar-SA" sz="3100" b="1" dirty="0" smtClean="0">
                <a:latin typeface="Traditional Arabic" pitchFamily="18" charset="-78"/>
                <a:sym typeface="Wingdings" pitchFamily="2" charset="2"/>
              </a:rPr>
              <a:t>ج- </a:t>
            </a:r>
            <a:r>
              <a:rPr lang="ar-SA" sz="3100" b="1" dirty="0">
                <a:latin typeface="Traditional Arabic" pitchFamily="18" charset="-78"/>
                <a:sym typeface="Wingdings" pitchFamily="2" charset="2"/>
              </a:rPr>
              <a:t>رتب </a:t>
            </a:r>
            <a:r>
              <a:rPr lang="ar-SA" sz="3100" b="1" dirty="0" smtClean="0">
                <a:latin typeface="Traditional Arabic" pitchFamily="18" charset="-78"/>
                <a:sym typeface="Wingdings" pitchFamily="2" charset="2"/>
              </a:rPr>
              <a:t>الأحاديث الفعلية </a:t>
            </a:r>
            <a:r>
              <a:rPr lang="ar-SA" sz="3100" b="1" dirty="0">
                <a:latin typeface="Traditional Arabic" pitchFamily="18" charset="-78"/>
                <a:sym typeface="Wingdings" pitchFamily="2" charset="2"/>
              </a:rPr>
              <a:t>على أسماء </a:t>
            </a:r>
            <a:r>
              <a:rPr lang="ar-SA" sz="3100" b="1" dirty="0" smtClean="0">
                <a:latin typeface="Traditional Arabic" pitchFamily="18" charset="-78"/>
                <a:sym typeface="Wingdings" pitchFamily="2" charset="2"/>
              </a:rPr>
              <a:t>الصحابة،</a:t>
            </a:r>
            <a:r>
              <a:rPr lang="ar-SA" sz="3100" b="1" dirty="0">
                <a:latin typeface="Traditional Arabic" pitchFamily="18" charset="-78"/>
                <a:sym typeface="Wingdings" pitchFamily="2" charset="2"/>
              </a:rPr>
              <a:t> </a:t>
            </a:r>
            <a:r>
              <a:rPr lang="ar-SA" sz="3100" b="1" dirty="0" smtClean="0">
                <a:latin typeface="Traditional Arabic" pitchFamily="18" charset="-78"/>
                <a:sym typeface="Wingdings" pitchFamily="2" charset="2"/>
              </a:rPr>
              <a:t>ورتب </a:t>
            </a:r>
            <a:r>
              <a:rPr lang="ar-SA" sz="3100" b="1" dirty="0">
                <a:latin typeface="Traditional Arabic" pitchFamily="18" charset="-78"/>
                <a:sym typeface="Wingdings" pitchFamily="2" charset="2"/>
              </a:rPr>
              <a:t>أسماء الصحابة </a:t>
            </a:r>
            <a:r>
              <a:rPr lang="ar-SA" sz="3100" b="1" dirty="0" smtClean="0">
                <a:latin typeface="Traditional Arabic" pitchFamily="18" charset="-78"/>
                <a:sym typeface="Wingdings" pitchFamily="2" charset="2"/>
              </a:rPr>
              <a:t>على </a:t>
            </a:r>
            <a:r>
              <a:rPr lang="ar-SA" sz="3100" b="1" dirty="0">
                <a:latin typeface="Traditional Arabic" pitchFamily="18" charset="-78"/>
                <a:sym typeface="Wingdings" pitchFamily="2" charset="2"/>
              </a:rPr>
              <a:t>أحرف </a:t>
            </a:r>
            <a:r>
              <a:rPr lang="ar-SA" sz="3100" b="1" dirty="0" smtClean="0">
                <a:latin typeface="Traditional Arabic" pitchFamily="18" charset="-78"/>
                <a:sym typeface="Wingdings" pitchFamily="2" charset="2"/>
              </a:rPr>
              <a:t>المعجم، </a:t>
            </a:r>
            <a:r>
              <a:rPr lang="ar-SA" sz="3100" b="1" dirty="0">
                <a:latin typeface="Traditional Arabic" pitchFamily="18" charset="-78"/>
                <a:sym typeface="Wingdings" pitchFamily="2" charset="2"/>
              </a:rPr>
              <a:t>بما فيها الكنى.</a:t>
            </a:r>
          </a:p>
          <a:p>
            <a:pPr marL="742950" indent="-742950" algn="justLow">
              <a:buNone/>
              <a:defRPr/>
            </a:pPr>
            <a:r>
              <a:rPr lang="ar-SA" sz="3100" b="1" dirty="0" smtClean="0">
                <a:latin typeface="Traditional Arabic" pitchFamily="18" charset="-78"/>
                <a:sym typeface="Wingdings" pitchFamily="2" charset="2"/>
              </a:rPr>
              <a:t>د- لم يفرد </a:t>
            </a:r>
            <a:r>
              <a:rPr lang="ar-SA" sz="3100" b="1" dirty="0">
                <a:latin typeface="Traditional Arabic" pitchFamily="18" charset="-78"/>
                <a:sym typeface="Wingdings" pitchFamily="2" charset="2"/>
              </a:rPr>
              <a:t>أسماء </a:t>
            </a:r>
            <a:r>
              <a:rPr lang="ar-SA" sz="3100" b="1" dirty="0" smtClean="0">
                <a:latin typeface="Traditional Arabic" pitchFamily="18" charset="-78"/>
                <a:sym typeface="Wingdings" pitchFamily="2" charset="2"/>
              </a:rPr>
              <a:t>الصحابيات بفصل خاص ، بل أدخل </a:t>
            </a:r>
            <a:r>
              <a:rPr lang="ar-SA" sz="3100" b="1" dirty="0">
                <a:latin typeface="Traditional Arabic" pitchFamily="18" charset="-78"/>
                <a:sym typeface="Wingdings" pitchFamily="2" charset="2"/>
              </a:rPr>
              <a:t>أسماء الصحابيات مع أسماء </a:t>
            </a:r>
            <a:r>
              <a:rPr lang="ar-SA" sz="3100" b="1" dirty="0" smtClean="0">
                <a:latin typeface="Traditional Arabic" pitchFamily="18" charset="-78"/>
                <a:sym typeface="Wingdings" pitchFamily="2" charset="2"/>
              </a:rPr>
              <a:t>الصحابة، </a:t>
            </a:r>
            <a:r>
              <a:rPr lang="ar-SA" sz="3100" b="1" dirty="0">
                <a:latin typeface="Traditional Arabic" pitchFamily="18" charset="-78"/>
                <a:sym typeface="Wingdings" pitchFamily="2" charset="2"/>
              </a:rPr>
              <a:t>مرتبة على أحرف المعجم. </a:t>
            </a:r>
            <a:r>
              <a:rPr lang="ar-SA" sz="3100" b="1" dirty="0" smtClean="0">
                <a:latin typeface="Traditional Arabic" pitchFamily="18" charset="-78"/>
                <a:sym typeface="Wingdings" pitchFamily="2" charset="2"/>
              </a:rPr>
              <a:t> </a:t>
            </a:r>
          </a:p>
          <a:p>
            <a:pPr marL="742950" indent="-742950" algn="justLow">
              <a:buNone/>
              <a:defRPr/>
            </a:pPr>
            <a:r>
              <a:rPr lang="ar-SA" sz="3100" b="1" dirty="0">
                <a:latin typeface="Traditional Arabic" pitchFamily="18" charset="-78"/>
                <a:sym typeface="Wingdings" pitchFamily="2" charset="2"/>
              </a:rPr>
              <a:t>هـ- إذا كرر الخطيب </a:t>
            </a:r>
            <a:r>
              <a:rPr lang="ar-SA" sz="3100" b="1" dirty="0" smtClean="0">
                <a:latin typeface="Traditional Arabic" pitchFamily="18" charset="-78"/>
                <a:sym typeface="Wingdings" pitchFamily="2" charset="2"/>
              </a:rPr>
              <a:t>الحديث، </a:t>
            </a:r>
            <a:r>
              <a:rPr lang="ar-SA" sz="3100" b="1" dirty="0">
                <a:latin typeface="Traditional Arabic" pitchFamily="18" charset="-78"/>
                <a:sym typeface="Wingdings" pitchFamily="2" charset="2"/>
              </a:rPr>
              <a:t>وذكره في موضع بغير اللفظ المتداول </a:t>
            </a:r>
            <a:r>
              <a:rPr lang="ar-SA" sz="3100" b="1" dirty="0" smtClean="0">
                <a:latin typeface="Traditional Arabic" pitchFamily="18" charset="-78"/>
                <a:sym typeface="Wingdings" pitchFamily="2" charset="2"/>
              </a:rPr>
              <a:t>المعروف، </a:t>
            </a:r>
            <a:r>
              <a:rPr lang="ar-SA" sz="3100" b="1" dirty="0">
                <a:latin typeface="Traditional Arabic" pitchFamily="18" charset="-78"/>
                <a:sym typeface="Wingdings" pitchFamily="2" charset="2"/>
              </a:rPr>
              <a:t>فإن المؤلف يكرره حسب اللفظ الذي أورده </a:t>
            </a:r>
            <a:r>
              <a:rPr lang="ar-SA" sz="3100" b="1" dirty="0" smtClean="0">
                <a:latin typeface="Traditional Arabic" pitchFamily="18" charset="-78"/>
                <a:sym typeface="Wingdings" pitchFamily="2" charset="2"/>
              </a:rPr>
              <a:t>به، </a:t>
            </a:r>
            <a:r>
              <a:rPr lang="ar-SA" sz="3100" b="1" dirty="0">
                <a:latin typeface="Traditional Arabic" pitchFamily="18" charset="-78"/>
                <a:sym typeface="Wingdings" pitchFamily="2" charset="2"/>
              </a:rPr>
              <a:t>ثم يعيده بلفظه المشهور حسب الحرف الأول </a:t>
            </a:r>
            <a:r>
              <a:rPr lang="ar-SA" sz="3100" b="1" dirty="0" smtClean="0">
                <a:latin typeface="Traditional Arabic" pitchFamily="18" charset="-78"/>
                <a:sym typeface="Wingdings" pitchFamily="2" charset="2"/>
              </a:rPr>
              <a:t>منه. وفي </a:t>
            </a:r>
            <a:r>
              <a:rPr lang="ar-SA" sz="3100" b="1" dirty="0">
                <a:latin typeface="Traditional Arabic" pitchFamily="18" charset="-78"/>
                <a:sym typeface="Wingdings" pitchFamily="2" charset="2"/>
              </a:rPr>
              <a:t>هذا فوائد مهمة للباحث الذي يرجع إلى الكتاب.</a:t>
            </a:r>
          </a:p>
          <a:p>
            <a:pPr marL="742950" indent="-742950" algn="justLow">
              <a:buNone/>
              <a:defRPr/>
            </a:pPr>
            <a:r>
              <a:rPr lang="ar-SA" sz="3100" b="1" dirty="0">
                <a:solidFill>
                  <a:schemeClr val="accent1"/>
                </a:solidFill>
                <a:latin typeface="Traditional Arabic" pitchFamily="18" charset="-78"/>
                <a:sym typeface="Wingdings" pitchFamily="2" charset="2"/>
              </a:rPr>
              <a:t>5- عدد أحاديثه: </a:t>
            </a:r>
            <a:r>
              <a:rPr lang="ar-SA" sz="3100" b="1" dirty="0" smtClean="0">
                <a:latin typeface="Traditional Arabic" pitchFamily="18" charset="-78"/>
                <a:sym typeface="Wingdings" pitchFamily="2" charset="2"/>
              </a:rPr>
              <a:t>بلغت </a:t>
            </a:r>
            <a:r>
              <a:rPr lang="ar-SA" sz="3100" b="1" dirty="0">
                <a:latin typeface="Traditional Arabic" pitchFamily="18" charset="-78"/>
                <a:sym typeface="Wingdings" pitchFamily="2" charset="2"/>
              </a:rPr>
              <a:t>(4500) حديثاً</a:t>
            </a:r>
            <a:r>
              <a:rPr lang="ar-SA" sz="3100" b="1" dirty="0" smtClean="0">
                <a:latin typeface="Traditional Arabic" pitchFamily="18" charset="-78"/>
                <a:sym typeface="Wingdings" pitchFamily="2" charset="2"/>
              </a:rPr>
              <a:t>.</a:t>
            </a:r>
            <a:endParaRPr lang="ar-SA" sz="3100" b="1" dirty="0">
              <a:latin typeface="Traditional Arabic" pitchFamily="18" charset="-78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122795047"/>
      </p:ext>
    </p:extLst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95536" y="692696"/>
            <a:ext cx="8352928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 algn="ctr">
              <a:defRPr/>
            </a:pPr>
            <a:r>
              <a:rPr lang="ar-SA" sz="36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</a:rPr>
              <a:t>3- «البغية في ترتيب أحاديث الحلية»</a:t>
            </a:r>
          </a:p>
          <a:p>
            <a:pPr marL="742950" indent="-742950" algn="justLow">
              <a:defRPr/>
            </a:pPr>
            <a:r>
              <a:rPr lang="ar-SA" sz="3200" b="1" dirty="0">
                <a:solidFill>
                  <a:schemeClr val="accent1"/>
                </a:solidFill>
                <a:latin typeface="Traditional Arabic" pitchFamily="18" charset="-78"/>
              </a:rPr>
              <a:t>1- مؤلفه: </a:t>
            </a:r>
          </a:p>
          <a:p>
            <a:pPr marL="742950" indent="-742950" algn="justLow">
              <a:defRPr/>
            </a:pPr>
            <a:r>
              <a:rPr lang="ar-SA" sz="3200" b="1" dirty="0">
                <a:ea typeface="Times New Roman" pitchFamily="18" charset="0"/>
              </a:rPr>
              <a:t>عبد العزيز بن محمد بن </a:t>
            </a:r>
            <a:r>
              <a:rPr lang="ar-SA" sz="3200" b="1" dirty="0" smtClean="0">
                <a:ea typeface="Times New Roman" pitchFamily="18" charset="0"/>
              </a:rPr>
              <a:t>الصديق، </a:t>
            </a:r>
            <a:r>
              <a:rPr lang="ar-SA" sz="3200" b="1" dirty="0" err="1" smtClean="0">
                <a:ea typeface="Times New Roman" pitchFamily="18" charset="0"/>
              </a:rPr>
              <a:t>الغماري</a:t>
            </a:r>
            <a:r>
              <a:rPr lang="ar-SA" sz="3200" b="1" dirty="0" smtClean="0">
                <a:ea typeface="Times New Roman" pitchFamily="18" charset="0"/>
              </a:rPr>
              <a:t>، </a:t>
            </a:r>
            <a:r>
              <a:rPr lang="ar-SA" sz="3200" b="1" dirty="0">
                <a:ea typeface="Times New Roman" pitchFamily="18" charset="0"/>
              </a:rPr>
              <a:t>المغربي.</a:t>
            </a:r>
          </a:p>
          <a:p>
            <a:pPr marL="742950" indent="-742950" algn="justLow">
              <a:defRPr/>
            </a:pPr>
            <a:r>
              <a:rPr lang="ar-SA" sz="3200" b="1" dirty="0">
                <a:solidFill>
                  <a:schemeClr val="accent1"/>
                </a:solidFill>
                <a:latin typeface="Traditional Arabic" pitchFamily="18" charset="-78"/>
              </a:rPr>
              <a:t>2- وصفه:</a:t>
            </a:r>
          </a:p>
          <a:p>
            <a:pPr marL="742950" indent="-742950" algn="justLow">
              <a:defRPr/>
            </a:pPr>
            <a:r>
              <a:rPr lang="ar-SA" sz="3200" b="1" dirty="0" smtClean="0">
                <a:latin typeface="Traditional Arabic" pitchFamily="18" charset="-78"/>
              </a:rPr>
              <a:t>   </a:t>
            </a:r>
            <a:r>
              <a:rPr lang="ar-SA" sz="3200" b="1" dirty="0" smtClean="0">
                <a:latin typeface="Traditional Arabic" pitchFamily="18" charset="-78"/>
              </a:rPr>
              <a:t>- هو </a:t>
            </a:r>
            <a:r>
              <a:rPr lang="ar-SA" sz="3200" b="1" dirty="0">
                <a:latin typeface="Traditional Arabic" pitchFamily="18" charset="-78"/>
              </a:rPr>
              <a:t>فهرس للأحاديث الواردة في كتاب: «حلية </a:t>
            </a:r>
            <a:r>
              <a:rPr lang="ar-SA" sz="3200" b="1" dirty="0" smtClean="0">
                <a:latin typeface="Traditional Arabic" pitchFamily="18" charset="-78"/>
              </a:rPr>
              <a:t>الأولياء وطبقات الأصفياء</a:t>
            </a:r>
            <a:r>
              <a:rPr lang="ar-SA" sz="3200" b="1" dirty="0" smtClean="0">
                <a:latin typeface="Traditional Arabic" pitchFamily="18" charset="-78"/>
              </a:rPr>
              <a:t>»، </a:t>
            </a:r>
            <a:r>
              <a:rPr lang="ar-SA" sz="3200" b="1" dirty="0">
                <a:latin typeface="Traditional Arabic" pitchFamily="18" charset="-78"/>
              </a:rPr>
              <a:t>لأبي نعيم الأصبهاني، (ت430هـ).</a:t>
            </a:r>
          </a:p>
          <a:p>
            <a:pPr marL="742950" indent="-742950" algn="justLow">
              <a:defRPr/>
            </a:pPr>
            <a:r>
              <a:rPr lang="ar-SA" sz="3200" b="1" dirty="0" smtClean="0">
                <a:latin typeface="Traditional Arabic" pitchFamily="18" charset="-78"/>
              </a:rPr>
              <a:t>   </a:t>
            </a:r>
            <a:r>
              <a:rPr lang="ar-SA" sz="3200" b="1" dirty="0" smtClean="0">
                <a:latin typeface="Traditional Arabic" pitchFamily="18" charset="-78"/>
              </a:rPr>
              <a:t>- وهو </a:t>
            </a:r>
            <a:r>
              <a:rPr lang="ar-SA" sz="3200" b="1" dirty="0">
                <a:latin typeface="Traditional Arabic" pitchFamily="18" charset="-78"/>
              </a:rPr>
              <a:t>مشابه تمامًا لكتاب: «مفتاح الترتيب» </a:t>
            </a:r>
            <a:r>
              <a:rPr lang="ar-SA" sz="3200" b="1" dirty="0" smtClean="0">
                <a:latin typeface="Traditional Arabic" pitchFamily="18" charset="-78"/>
              </a:rPr>
              <a:t>السابق، </a:t>
            </a:r>
            <a:r>
              <a:rPr lang="ar-SA" sz="3200" b="1" dirty="0">
                <a:latin typeface="Traditional Arabic" pitchFamily="18" charset="-78"/>
              </a:rPr>
              <a:t>إلا في أشياء يسيرة</a:t>
            </a:r>
            <a:r>
              <a:rPr lang="ar-SA" sz="3200" b="1" dirty="0" smtClean="0">
                <a:latin typeface="Traditional Arabic" pitchFamily="18" charset="-78"/>
              </a:rPr>
              <a:t>.</a:t>
            </a:r>
          </a:p>
          <a:p>
            <a:pPr marL="742950" indent="-742950" algn="justLow">
              <a:defRPr/>
            </a:pPr>
            <a:endParaRPr lang="ar-SA" sz="3200" b="1" dirty="0">
              <a:latin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61427121"/>
      </p:ext>
    </p:extLst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95536" y="692696"/>
            <a:ext cx="8352928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>
              <a:buNone/>
              <a:defRPr/>
            </a:pPr>
            <a:r>
              <a:rPr lang="ar-SA" sz="3100" b="1" dirty="0">
                <a:solidFill>
                  <a:schemeClr val="accent1"/>
                </a:solidFill>
                <a:latin typeface="Traditional Arabic" pitchFamily="18" charset="-78"/>
                <a:sym typeface="Wingdings" pitchFamily="2" charset="2"/>
              </a:rPr>
              <a:t>3- طريقة تصنيفه المؤلف للفهرس: </a:t>
            </a:r>
          </a:p>
          <a:p>
            <a:pPr marL="742950" indent="-742950" algn="justLow">
              <a:buNone/>
              <a:defRPr/>
            </a:pPr>
            <a:r>
              <a:rPr lang="ar-SA" sz="3100" b="1" dirty="0">
                <a:latin typeface="Traditional Arabic" pitchFamily="18" charset="-78"/>
                <a:sym typeface="Wingdings" pitchFamily="2" charset="2"/>
              </a:rPr>
              <a:t>أ- قسم الأحاديث المفهرسة إلى قسمين : القولية والفعلية. </a:t>
            </a:r>
          </a:p>
          <a:p>
            <a:pPr marL="742950" indent="-742950" algn="justLow">
              <a:buNone/>
              <a:defRPr/>
            </a:pPr>
            <a:r>
              <a:rPr lang="ar-SA" sz="3100" b="1" dirty="0">
                <a:latin typeface="Traditional Arabic" pitchFamily="18" charset="-78"/>
                <a:sym typeface="Wingdings" pitchFamily="2" charset="2"/>
              </a:rPr>
              <a:t>ب- رتب الأحاديث القولية على أحرف المعجم.</a:t>
            </a:r>
          </a:p>
          <a:p>
            <a:pPr marL="742950" indent="-742950" algn="justLow">
              <a:buNone/>
              <a:defRPr/>
            </a:pPr>
            <a:r>
              <a:rPr lang="ar-SA" sz="3100" b="1" dirty="0">
                <a:latin typeface="Traditional Arabic" pitchFamily="18" charset="-78"/>
                <a:sym typeface="Wingdings" pitchFamily="2" charset="2"/>
              </a:rPr>
              <a:t>ج- رتب الأحاديث الفعلية على أسماء </a:t>
            </a:r>
            <a:r>
              <a:rPr lang="ar-SA" sz="3100" b="1" dirty="0" smtClean="0">
                <a:latin typeface="Traditional Arabic" pitchFamily="18" charset="-78"/>
                <a:sym typeface="Wingdings" pitchFamily="2" charset="2"/>
              </a:rPr>
              <a:t>الصحابة، ورتب </a:t>
            </a:r>
            <a:r>
              <a:rPr lang="ar-SA" sz="3100" b="1" dirty="0">
                <a:latin typeface="Traditional Arabic" pitchFamily="18" charset="-78"/>
                <a:sym typeface="Wingdings" pitchFamily="2" charset="2"/>
              </a:rPr>
              <a:t>أسماء الصحابة على أحرف </a:t>
            </a:r>
            <a:r>
              <a:rPr lang="ar-SA" sz="3100" b="1" dirty="0" smtClean="0">
                <a:latin typeface="Traditional Arabic" pitchFamily="18" charset="-78"/>
                <a:sym typeface="Wingdings" pitchFamily="2" charset="2"/>
              </a:rPr>
              <a:t>المعجم.</a:t>
            </a:r>
            <a:endParaRPr lang="ar-SA" sz="3100" b="1" dirty="0">
              <a:latin typeface="Traditional Arabic" pitchFamily="18" charset="-78"/>
              <a:sym typeface="Wingdings" pitchFamily="2" charset="2"/>
            </a:endParaRPr>
          </a:p>
          <a:p>
            <a:pPr marL="742950" indent="-742950" algn="justLow">
              <a:buNone/>
              <a:defRPr/>
            </a:pPr>
            <a:r>
              <a:rPr lang="ar-SA" sz="3100" b="1" dirty="0">
                <a:latin typeface="Traditional Arabic" pitchFamily="18" charset="-78"/>
                <a:sym typeface="Wingdings" pitchFamily="2" charset="2"/>
              </a:rPr>
              <a:t>د- لم يفرد أسماء الصحابيات بفصل </a:t>
            </a:r>
            <a:r>
              <a:rPr lang="ar-SA" sz="3100" b="1" dirty="0" smtClean="0">
                <a:latin typeface="Traditional Arabic" pitchFamily="18" charset="-78"/>
                <a:sym typeface="Wingdings" pitchFamily="2" charset="2"/>
              </a:rPr>
              <a:t>خاص، </a:t>
            </a:r>
            <a:r>
              <a:rPr lang="ar-SA" sz="3100" b="1" dirty="0">
                <a:latin typeface="Traditional Arabic" pitchFamily="18" charset="-78"/>
                <a:sym typeface="Wingdings" pitchFamily="2" charset="2"/>
              </a:rPr>
              <a:t>بل أدخل أسماء الصحابيات مع أسماء </a:t>
            </a:r>
            <a:r>
              <a:rPr lang="ar-SA" sz="3100" b="1" dirty="0" smtClean="0">
                <a:latin typeface="Traditional Arabic" pitchFamily="18" charset="-78"/>
                <a:sym typeface="Wingdings" pitchFamily="2" charset="2"/>
              </a:rPr>
              <a:t>الصحابة، </a:t>
            </a:r>
            <a:r>
              <a:rPr lang="ar-SA" sz="3100" b="1" dirty="0">
                <a:latin typeface="Traditional Arabic" pitchFamily="18" charset="-78"/>
                <a:sym typeface="Wingdings" pitchFamily="2" charset="2"/>
              </a:rPr>
              <a:t>مرتبة على أحرف المعجم.  </a:t>
            </a:r>
          </a:p>
          <a:p>
            <a:pPr marL="742950" indent="-742950" algn="justLow">
              <a:defRPr/>
            </a:pPr>
            <a:r>
              <a:rPr lang="ar-SA" sz="3100" b="1" dirty="0">
                <a:solidFill>
                  <a:srgbClr val="7030A0"/>
                </a:solidFill>
                <a:latin typeface="Traditional Arabic" pitchFamily="18" charset="-78"/>
                <a:sym typeface="Wingdings" pitchFamily="2" charset="2"/>
              </a:rPr>
              <a:t>هـ - أفرد الكنى بالذكر مرتبة على أحرف المعجم. </a:t>
            </a:r>
            <a:endParaRPr lang="ar-SA" sz="3100" b="1" dirty="0" smtClean="0">
              <a:solidFill>
                <a:srgbClr val="7030A0"/>
              </a:solidFill>
              <a:latin typeface="Traditional Arabic" pitchFamily="18" charset="-78"/>
              <a:sym typeface="Wingdings" pitchFamily="2" charset="2"/>
            </a:endParaRPr>
          </a:p>
          <a:p>
            <a:pPr algn="justLow">
              <a:defRPr/>
            </a:pPr>
            <a:r>
              <a:rPr lang="ar-SA" sz="3100" b="1" dirty="0">
                <a:latin typeface="Traditional Arabic" pitchFamily="18" charset="-78"/>
              </a:rPr>
              <a:t>و- أفرد فهرسة مراسيل التابعين، مرتبًا الأسماء والكنى معًا على أحرف المعجم.</a:t>
            </a:r>
          </a:p>
          <a:p>
            <a:pPr algn="justLow">
              <a:defRPr/>
            </a:pPr>
            <a:r>
              <a:rPr lang="ar-SA" sz="3100" b="1" dirty="0">
                <a:solidFill>
                  <a:schemeClr val="accent1"/>
                </a:solidFill>
                <a:latin typeface="Traditional Arabic" pitchFamily="18" charset="-78"/>
              </a:rPr>
              <a:t>4- عدد أحاديثه: </a:t>
            </a:r>
          </a:p>
          <a:p>
            <a:pPr algn="justLow">
              <a:defRPr/>
            </a:pPr>
            <a:r>
              <a:rPr lang="ar-SA" sz="3100" b="1" dirty="0">
                <a:latin typeface="Traditional Arabic" pitchFamily="18" charset="-78"/>
              </a:rPr>
              <a:t>يقارب (5000) آلاف حديث. </a:t>
            </a:r>
          </a:p>
        </p:txBody>
      </p:sp>
    </p:spTree>
    <p:extLst>
      <p:ext uri="{BB962C8B-B14F-4D97-AF65-F5344CB8AC3E}">
        <p14:creationId xmlns:p14="http://schemas.microsoft.com/office/powerpoint/2010/main" val="1161427121"/>
      </p:ext>
    </p:extLst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95536" y="692696"/>
            <a:ext cx="8352928" cy="6617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ar-SA" sz="36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</a:rPr>
              <a:t>4- فهرس لأحاديث صحيح مسلم القولية</a:t>
            </a:r>
          </a:p>
          <a:p>
            <a:pPr algn="justLow">
              <a:defRPr/>
            </a:pPr>
            <a:r>
              <a:rPr lang="ar-SA" sz="3200" b="1" dirty="0">
                <a:solidFill>
                  <a:schemeClr val="accent1"/>
                </a:solidFill>
                <a:latin typeface="Traditional Arabic" pitchFamily="18" charset="-78"/>
              </a:rPr>
              <a:t>1- مؤلفه: </a:t>
            </a:r>
          </a:p>
          <a:p>
            <a:pPr algn="justLow">
              <a:defRPr/>
            </a:pPr>
            <a:r>
              <a:rPr lang="ar-SA" sz="3200" b="1" dirty="0">
                <a:latin typeface="Traditional Arabic" pitchFamily="18" charset="-78"/>
              </a:rPr>
              <a:t>الأستاذ محمد فؤاد عبد الباقي.</a:t>
            </a:r>
          </a:p>
          <a:p>
            <a:pPr algn="justLow">
              <a:defRPr/>
            </a:pPr>
            <a:r>
              <a:rPr lang="ar-SA" sz="3200" b="1" dirty="0">
                <a:latin typeface="Traditional Arabic" pitchFamily="18" charset="-78"/>
              </a:rPr>
              <a:t> وقد وضع هذا الفهرس مع خمسة فهارس أخرى لـــ: «صحيح مسلم» ، </a:t>
            </a:r>
            <a:r>
              <a:rPr lang="ar-SA" sz="3200" b="1" dirty="0" smtClean="0">
                <a:latin typeface="Traditional Arabic" pitchFamily="18" charset="-78"/>
              </a:rPr>
              <a:t>فصارت ستة فهارس، هي:</a:t>
            </a:r>
            <a:endParaRPr lang="ar-SA" sz="3200" b="1" dirty="0">
              <a:latin typeface="Traditional Arabic" pitchFamily="18" charset="-78"/>
            </a:endParaRPr>
          </a:p>
          <a:p>
            <a:pPr algn="justLow">
              <a:defRPr/>
            </a:pPr>
            <a:r>
              <a:rPr lang="ar-SA" sz="3200" b="1" dirty="0">
                <a:latin typeface="Traditional Arabic" pitchFamily="18" charset="-78"/>
              </a:rPr>
              <a:t>1- فهرس الموضوعات حسب ترتيبها في الكتاب.</a:t>
            </a:r>
          </a:p>
          <a:p>
            <a:pPr algn="justLow">
              <a:defRPr/>
            </a:pPr>
            <a:r>
              <a:rPr lang="ar-SA" sz="3200" b="1" dirty="0">
                <a:latin typeface="Traditional Arabic" pitchFamily="18" charset="-78"/>
              </a:rPr>
              <a:t>2- الرقم المسلسل لجميع الأحاديث من غير المكرر.</a:t>
            </a:r>
          </a:p>
          <a:p>
            <a:pPr algn="justLow">
              <a:defRPr/>
            </a:pPr>
            <a:r>
              <a:rPr lang="ar-SA" sz="3200" b="1" dirty="0">
                <a:latin typeface="Traditional Arabic" pitchFamily="18" charset="-78"/>
              </a:rPr>
              <a:t>3- بيان الأحاديث التي أخرجها مسلم في أكثر من موضع</a:t>
            </a:r>
            <a:r>
              <a:rPr lang="ar-SA" sz="3200" b="1" dirty="0" smtClean="0">
                <a:latin typeface="Traditional Arabic" pitchFamily="18" charset="-78"/>
              </a:rPr>
              <a:t>.</a:t>
            </a:r>
          </a:p>
          <a:p>
            <a:pPr marL="742950" indent="-742950" algn="justLow">
              <a:buNone/>
              <a:defRPr/>
            </a:pPr>
            <a:r>
              <a:rPr lang="ar-SA" sz="3200" b="1" dirty="0">
                <a:latin typeface="Traditional Arabic" pitchFamily="18" charset="-78"/>
                <a:sym typeface="Wingdings" pitchFamily="2" charset="2"/>
              </a:rPr>
              <a:t>4- معجم ألف بائي بأسماء الصحابة رضي الله عنهم ، وبيان أحاديث كل منهم.</a:t>
            </a:r>
          </a:p>
          <a:p>
            <a:pPr marL="742950" indent="-742950" algn="justLow">
              <a:buNone/>
              <a:defRPr/>
            </a:pPr>
            <a:r>
              <a:rPr lang="ar-SA" sz="3200" b="1" dirty="0">
                <a:latin typeface="Traditional Arabic" pitchFamily="18" charset="-78"/>
                <a:sym typeface="Wingdings" pitchFamily="2" charset="2"/>
              </a:rPr>
              <a:t>5- بيان الأحاديث القولية مرتبة ترتيباً هجائيًّا حسب أوائلها.</a:t>
            </a:r>
          </a:p>
          <a:p>
            <a:pPr marL="742950" indent="-742950" algn="justLow">
              <a:buNone/>
              <a:defRPr/>
            </a:pPr>
            <a:r>
              <a:rPr lang="ar-SA" sz="3200" b="1" dirty="0">
                <a:latin typeface="Traditional Arabic" pitchFamily="18" charset="-78"/>
                <a:sym typeface="Wingdings" pitchFamily="2" charset="2"/>
              </a:rPr>
              <a:t>6- معجم الألفاظ ، وبخاصة الغريب منها.</a:t>
            </a:r>
          </a:p>
          <a:p>
            <a:pPr algn="justLow">
              <a:defRPr/>
            </a:pPr>
            <a:endParaRPr lang="ar-SA" sz="3600" b="1" dirty="0">
              <a:latin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47769778"/>
      </p:ext>
    </p:extLst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409183" y="836712"/>
            <a:ext cx="8352928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 algn="justLow">
              <a:defRPr/>
            </a:pPr>
            <a:r>
              <a:rPr lang="ar-SA" sz="3200" b="1" dirty="0" smtClean="0">
                <a:solidFill>
                  <a:schemeClr val="accent1"/>
                </a:solidFill>
                <a:latin typeface="Traditional Arabic" pitchFamily="18" charset="-78"/>
                <a:sym typeface="Wingdings" pitchFamily="2" charset="2"/>
              </a:rPr>
              <a:t>2- </a:t>
            </a:r>
            <a:r>
              <a:rPr lang="ar-SA" sz="3200" b="1" dirty="0">
                <a:solidFill>
                  <a:schemeClr val="accent1"/>
                </a:solidFill>
                <a:latin typeface="Traditional Arabic" pitchFamily="18" charset="-78"/>
                <a:sym typeface="Wingdings" pitchFamily="2" charset="2"/>
              </a:rPr>
              <a:t>وصفه، وكيفية ترتيبه:</a:t>
            </a:r>
          </a:p>
          <a:p>
            <a:pPr algn="justLow">
              <a:defRPr/>
            </a:pPr>
            <a:r>
              <a:rPr lang="ar-SA" sz="3200" b="1" dirty="0">
                <a:latin typeface="Traditional Arabic" pitchFamily="18" charset="-78"/>
              </a:rPr>
              <a:t>أ- رتب أطراف الأحاديث القولية على ترتيب أحرف المعجم.</a:t>
            </a:r>
          </a:p>
          <a:p>
            <a:pPr algn="justLow">
              <a:defRPr/>
            </a:pPr>
            <a:r>
              <a:rPr lang="ar-SA" sz="3200" b="1" dirty="0">
                <a:latin typeface="Traditional Arabic" pitchFamily="18" charset="-78"/>
              </a:rPr>
              <a:t>ب- ثم ذكر رقم الصفحة التي فيها ذلك الحديث.</a:t>
            </a:r>
          </a:p>
          <a:p>
            <a:pPr algn="justLow">
              <a:defRPr/>
            </a:pPr>
            <a:r>
              <a:rPr lang="ar-SA" sz="3200" b="1" dirty="0">
                <a:latin typeface="Traditional Arabic" pitchFamily="18" charset="-78"/>
              </a:rPr>
              <a:t>ج- اعتمد الطبعة التي حققها بنفسه</a:t>
            </a:r>
            <a:r>
              <a:rPr lang="ar-SA" sz="3200" b="1" dirty="0" smtClean="0">
                <a:latin typeface="Traditional Arabic" pitchFamily="18" charset="-78"/>
              </a:rPr>
              <a:t>.</a:t>
            </a:r>
          </a:p>
          <a:p>
            <a:pPr algn="justLow">
              <a:defRPr/>
            </a:pPr>
            <a:r>
              <a:rPr lang="ar-SA" sz="3200" b="1" dirty="0">
                <a:latin typeface="Traditional Arabic" pitchFamily="18" charset="-78"/>
              </a:rPr>
              <a:t>د- استغرق الفهرس (88) صفحة من الجزء الخامس لـ «صحيح مسلم» المخصص للفهارس الستة المذكورة سابقًا.</a:t>
            </a:r>
          </a:p>
          <a:p>
            <a:pPr algn="justLow">
              <a:defRPr/>
            </a:pPr>
            <a:r>
              <a:rPr lang="ar-SA" sz="3200" b="1" dirty="0" smtClean="0">
                <a:latin typeface="Traditional Arabic" pitchFamily="18" charset="-78"/>
              </a:rPr>
              <a:t>هـ- </a:t>
            </a:r>
            <a:r>
              <a:rPr lang="ar-SA" sz="3200" b="1" dirty="0">
                <a:latin typeface="Traditional Arabic" pitchFamily="18" charset="-78"/>
              </a:rPr>
              <a:t>أفرد فهرسة مراسيل التابعين، مرتبًا الأسماء والكنى معًا على أحرف المعجم</a:t>
            </a:r>
            <a:r>
              <a:rPr lang="ar-SA" sz="3200" b="1" dirty="0" smtClean="0">
                <a:latin typeface="Traditional Arabic" pitchFamily="18" charset="-78"/>
              </a:rPr>
              <a:t>.</a:t>
            </a:r>
            <a:endParaRPr lang="ar-SA" sz="3200" b="1" dirty="0">
              <a:latin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63450486"/>
      </p:ext>
    </p:extLst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5" name="Rectangle 3"/>
          <p:cNvSpPr>
            <a:spLocks noGrp="1" noRot="1" noChangeArrowheads="1"/>
          </p:cNvSpPr>
          <p:nvPr>
            <p:ph type="body" idx="4294967295"/>
          </p:nvPr>
        </p:nvSpPr>
        <p:spPr>
          <a:xfrm>
            <a:off x="755576" y="672939"/>
            <a:ext cx="7848600" cy="5475287"/>
          </a:xfrm>
        </p:spPr>
        <p:txBody>
          <a:bodyPr>
            <a:normAutofit fontScale="47500" lnSpcReduction="20000"/>
          </a:bodyPr>
          <a:lstStyle/>
          <a:p>
            <a:pPr marL="742950" indent="-742950" algn="ctr" eaLnBrk="1" hangingPunct="1">
              <a:buFont typeface="Wingdings" pitchFamily="2" charset="2"/>
              <a:buNone/>
              <a:defRPr/>
            </a:pPr>
            <a:r>
              <a:rPr lang="ar-SA" sz="7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</a:rPr>
              <a:t>5- مفتاح «الموطأ»</a:t>
            </a:r>
          </a:p>
          <a:p>
            <a:pPr marL="742950" indent="-742950" algn="justLow" eaLnBrk="1" hangingPunct="1">
              <a:buFont typeface="Wingdings" pitchFamily="2" charset="2"/>
              <a:buNone/>
              <a:defRPr/>
            </a:pPr>
            <a:r>
              <a:rPr lang="ar-SA" sz="6300" b="1" dirty="0" smtClean="0">
                <a:solidFill>
                  <a:schemeClr val="accent1"/>
                </a:solidFill>
                <a:latin typeface="Traditional Arabic" pitchFamily="18" charset="-78"/>
              </a:rPr>
              <a:t>1- مؤلفه: </a:t>
            </a:r>
          </a:p>
          <a:p>
            <a:pPr marL="742950" indent="-742950" algn="justLow" eaLnBrk="1" hangingPunct="1">
              <a:buFont typeface="Wingdings" pitchFamily="2" charset="2"/>
              <a:buNone/>
              <a:defRPr/>
            </a:pPr>
            <a:r>
              <a:rPr lang="ar-SA" sz="6300" b="1" dirty="0" smtClean="0">
                <a:latin typeface="Traditional Arabic" pitchFamily="18" charset="-78"/>
              </a:rPr>
              <a:t>الأستاذ محمد فؤاد عبد الباقي.</a:t>
            </a:r>
          </a:p>
          <a:p>
            <a:pPr marL="742950" indent="-742950" algn="justLow" eaLnBrk="1" hangingPunct="1">
              <a:buFont typeface="Wingdings" pitchFamily="2" charset="2"/>
              <a:buNone/>
              <a:defRPr/>
            </a:pPr>
            <a:r>
              <a:rPr lang="ar-SA" sz="6300" b="1" dirty="0" smtClean="0">
                <a:solidFill>
                  <a:schemeClr val="accent1"/>
                </a:solidFill>
                <a:latin typeface="Traditional Arabic" pitchFamily="18" charset="-78"/>
              </a:rPr>
              <a:t>2- وصفه:</a:t>
            </a:r>
          </a:p>
          <a:p>
            <a:pPr algn="justLow" eaLnBrk="1" hangingPunct="1">
              <a:buFont typeface="Wingdings" pitchFamily="2" charset="2"/>
              <a:buNone/>
              <a:defRPr/>
            </a:pPr>
            <a:r>
              <a:rPr lang="ar-SA" sz="6300" b="1" dirty="0" smtClean="0">
                <a:latin typeface="Traditional Arabic" pitchFamily="18" charset="-78"/>
              </a:rPr>
              <a:t>- هو فهرس رتب فيه أطراف الأحاديث </a:t>
            </a:r>
            <a:r>
              <a:rPr lang="ar-SA" sz="6300" b="1" dirty="0" err="1" smtClean="0">
                <a:latin typeface="Traditional Arabic" pitchFamily="18" charset="-78"/>
              </a:rPr>
              <a:t>القولية</a:t>
            </a:r>
            <a:r>
              <a:rPr lang="ar-SA" sz="6300" b="1" dirty="0" smtClean="0">
                <a:latin typeface="Traditional Arabic" pitchFamily="18" charset="-78"/>
              </a:rPr>
              <a:t> على ترتيب أحرف المعجم.</a:t>
            </a:r>
          </a:p>
          <a:p>
            <a:pPr algn="justLow" eaLnBrk="1" hangingPunct="1">
              <a:buFont typeface="Wingdings" pitchFamily="2" charset="2"/>
              <a:buNone/>
              <a:defRPr/>
            </a:pPr>
            <a:r>
              <a:rPr lang="ar-SA" sz="6300" b="1" dirty="0" smtClean="0">
                <a:latin typeface="Traditional Arabic" pitchFamily="18" charset="-78"/>
              </a:rPr>
              <a:t>- ثم ذكر رقم الصفحة التي فيها ذلك الحديث.</a:t>
            </a:r>
          </a:p>
          <a:p>
            <a:pPr algn="justLow">
              <a:buNone/>
              <a:defRPr/>
            </a:pPr>
            <a:r>
              <a:rPr lang="ar-SA" sz="6300" b="1" dirty="0" smtClean="0">
                <a:latin typeface="Traditional Arabic" pitchFamily="18" charset="-78"/>
              </a:rPr>
              <a:t>- اعتمد</a:t>
            </a:r>
            <a:r>
              <a:rPr lang="ar-SA" sz="6300" b="1" dirty="0">
                <a:latin typeface="Traditional Arabic" pitchFamily="18" charset="-78"/>
              </a:rPr>
              <a:t> المؤلف</a:t>
            </a:r>
            <a:r>
              <a:rPr lang="ar-SA" sz="6300" b="1" dirty="0" smtClean="0">
                <a:latin typeface="Traditional Arabic" pitchFamily="18" charset="-78"/>
              </a:rPr>
              <a:t> الطبعة التي حققها نفسه.</a:t>
            </a:r>
          </a:p>
          <a:p>
            <a:pPr marL="742950" indent="-742950" algn="justLow">
              <a:buNone/>
              <a:defRPr/>
            </a:pPr>
            <a:r>
              <a:rPr lang="ar-SA" sz="6300" b="1" dirty="0">
                <a:solidFill>
                  <a:schemeClr val="accent1"/>
                </a:solidFill>
                <a:latin typeface="Traditional Arabic" pitchFamily="18" charset="-78"/>
              </a:rPr>
              <a:t>3- عدد أحاديثه:</a:t>
            </a:r>
          </a:p>
          <a:p>
            <a:pPr marL="742950" indent="-742950" algn="justLow">
              <a:buNone/>
              <a:defRPr/>
            </a:pPr>
            <a:r>
              <a:rPr lang="ar-SA" sz="6300" b="1" dirty="0">
                <a:latin typeface="Traditional Arabic" pitchFamily="18" charset="-78"/>
              </a:rPr>
              <a:t>- عدد الأحاديث كلها في </a:t>
            </a:r>
            <a:r>
              <a:rPr lang="ar-SA" sz="6300" b="1" dirty="0" smtClean="0">
                <a:latin typeface="Traditional Arabic" pitchFamily="18" charset="-78"/>
              </a:rPr>
              <a:t>«الموطأ» : </a:t>
            </a:r>
            <a:r>
              <a:rPr lang="ar-SA" sz="6300" b="1" dirty="0">
                <a:latin typeface="Traditional Arabic" pitchFamily="18" charset="-78"/>
              </a:rPr>
              <a:t>(1812) حديثًا.</a:t>
            </a:r>
          </a:p>
          <a:p>
            <a:pPr marL="742950" indent="-742950" algn="justLow">
              <a:buNone/>
              <a:defRPr/>
            </a:pPr>
            <a:r>
              <a:rPr lang="ar-SA" sz="6300" b="1" dirty="0">
                <a:latin typeface="Traditional Arabic" pitchFamily="18" charset="-78"/>
              </a:rPr>
              <a:t>- وعدد الأحاديث القولية التي فهرسها في هذا المفتاح هي (827) حديثًا.</a:t>
            </a:r>
          </a:p>
          <a:p>
            <a:pPr marL="742950" indent="-742950" eaLnBrk="1" hangingPunct="1">
              <a:buFont typeface="Wingdings" pitchFamily="2" charset="2"/>
              <a:buNone/>
              <a:defRPr/>
            </a:pPr>
            <a:endParaRPr lang="ar-SA" sz="4000" b="1" dirty="0" smtClean="0">
              <a:latin typeface="Traditional Arabic" pitchFamily="18" charset="-78"/>
            </a:endParaRPr>
          </a:p>
          <a:p>
            <a:pPr algn="ctr" eaLnBrk="1" hangingPunct="1">
              <a:buFont typeface="Wingdings" pitchFamily="2" charset="2"/>
              <a:buNone/>
              <a:defRPr/>
            </a:pPr>
            <a:endParaRPr lang="ar-SA" sz="4000" b="1" dirty="0" smtClean="0">
              <a:latin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12168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5" name="Rectangle 3"/>
          <p:cNvSpPr>
            <a:spLocks noGrp="1" noRot="1" noChangeArrowheads="1"/>
          </p:cNvSpPr>
          <p:nvPr>
            <p:ph type="body" idx="4294967295"/>
          </p:nvPr>
        </p:nvSpPr>
        <p:spPr>
          <a:xfrm>
            <a:off x="464024" y="655522"/>
            <a:ext cx="8243248" cy="5869822"/>
          </a:xfrm>
        </p:spPr>
        <p:txBody>
          <a:bodyPr>
            <a:normAutofit fontScale="85000" lnSpcReduction="20000"/>
          </a:bodyPr>
          <a:lstStyle/>
          <a:p>
            <a:pPr algn="ctr">
              <a:buFont typeface="Wingdings" pitchFamily="2" charset="2"/>
              <a:buNone/>
              <a:defRPr/>
            </a:pPr>
            <a:r>
              <a:rPr lang="ar-SA" sz="3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</a:rPr>
              <a:t>6- مفتاح «سنن ابن ماجه»</a:t>
            </a:r>
          </a:p>
          <a:p>
            <a:pPr marL="742950" indent="-742950" algn="justLow" eaLnBrk="1" hangingPunct="1">
              <a:buFont typeface="Wingdings" pitchFamily="2" charset="2"/>
              <a:buNone/>
              <a:defRPr/>
            </a:pPr>
            <a:r>
              <a:rPr lang="ar-SA" sz="3800" b="1" dirty="0" smtClean="0">
                <a:solidFill>
                  <a:schemeClr val="accent1"/>
                </a:solidFill>
                <a:latin typeface="Traditional Arabic" pitchFamily="18" charset="-78"/>
              </a:rPr>
              <a:t>1- مؤلفه: </a:t>
            </a:r>
          </a:p>
          <a:p>
            <a:pPr marL="742950" indent="-742950" algn="justLow">
              <a:buNone/>
              <a:defRPr/>
            </a:pPr>
            <a:r>
              <a:rPr lang="ar-SA" sz="3800" b="1" dirty="0">
                <a:latin typeface="Traditional Arabic" pitchFamily="18" charset="-78"/>
              </a:rPr>
              <a:t>الأستاذ محمد فؤاد عبد الباقي.</a:t>
            </a:r>
          </a:p>
          <a:p>
            <a:pPr marL="742950" indent="-742950" algn="justLow" eaLnBrk="1" hangingPunct="1">
              <a:buFont typeface="Wingdings" pitchFamily="2" charset="2"/>
              <a:buNone/>
              <a:defRPr/>
            </a:pPr>
            <a:r>
              <a:rPr lang="ar-SA" sz="3800" b="1" dirty="0" smtClean="0">
                <a:solidFill>
                  <a:schemeClr val="accent1"/>
                </a:solidFill>
                <a:latin typeface="Traditional Arabic" pitchFamily="18" charset="-78"/>
              </a:rPr>
              <a:t>2- وصفه:</a:t>
            </a:r>
          </a:p>
          <a:p>
            <a:pPr algn="justLow" eaLnBrk="1" hangingPunct="1">
              <a:buFont typeface="Wingdings" pitchFamily="2" charset="2"/>
              <a:buNone/>
              <a:defRPr/>
            </a:pPr>
            <a:r>
              <a:rPr lang="ar-SA" sz="3800" b="1" dirty="0" smtClean="0">
                <a:latin typeface="Traditional Arabic" pitchFamily="18" charset="-78"/>
              </a:rPr>
              <a:t>- هو فهرس رتب فيه أطراف الأحاديث القولية في: «سنن ابن ماجه» ، على ترتيب أحرف المعجم.</a:t>
            </a:r>
          </a:p>
          <a:p>
            <a:pPr algn="justLow" eaLnBrk="1" hangingPunct="1">
              <a:buFont typeface="Wingdings" pitchFamily="2" charset="2"/>
              <a:buNone/>
              <a:defRPr/>
            </a:pPr>
            <a:r>
              <a:rPr lang="ar-SA" sz="3800" b="1" dirty="0" smtClean="0">
                <a:latin typeface="Traditional Arabic" pitchFamily="18" charset="-78"/>
              </a:rPr>
              <a:t>- ثم ذكر رقم الصفحة التي فيها ذلك الحديث.</a:t>
            </a:r>
          </a:p>
          <a:p>
            <a:pPr algn="justLow">
              <a:buNone/>
              <a:defRPr/>
            </a:pPr>
            <a:r>
              <a:rPr lang="ar-SA" sz="3800" b="1" dirty="0" smtClean="0">
                <a:latin typeface="Traditional Arabic" pitchFamily="18" charset="-78"/>
              </a:rPr>
              <a:t>- وقد اعتمد</a:t>
            </a:r>
            <a:r>
              <a:rPr lang="ar-SA" sz="3800" b="1" dirty="0">
                <a:latin typeface="Traditional Arabic" pitchFamily="18" charset="-78"/>
              </a:rPr>
              <a:t> المؤلف</a:t>
            </a:r>
            <a:r>
              <a:rPr lang="ar-SA" sz="3800" b="1" dirty="0" smtClean="0">
                <a:latin typeface="Traditional Arabic" pitchFamily="18" charset="-78"/>
              </a:rPr>
              <a:t> الطبعة التي حققها بنفسه.</a:t>
            </a:r>
          </a:p>
          <a:p>
            <a:pPr marL="742950" indent="-742950" algn="justLow">
              <a:buNone/>
              <a:defRPr/>
            </a:pPr>
            <a:r>
              <a:rPr lang="ar-SA" sz="3800" b="1" dirty="0">
                <a:solidFill>
                  <a:schemeClr val="accent1"/>
                </a:solidFill>
                <a:latin typeface="Traditional Arabic" pitchFamily="18" charset="-78"/>
              </a:rPr>
              <a:t>3- عدد أحاديثه:</a:t>
            </a:r>
          </a:p>
          <a:p>
            <a:pPr marL="742950" indent="-742950" algn="justLow">
              <a:buNone/>
              <a:defRPr/>
            </a:pPr>
            <a:r>
              <a:rPr lang="ar-SA" sz="3800" b="1" dirty="0">
                <a:latin typeface="Traditional Arabic" pitchFamily="18" charset="-78"/>
              </a:rPr>
              <a:t>- عدد الأحاديث كلها في </a:t>
            </a:r>
            <a:r>
              <a:rPr lang="ar-SA" sz="3800" b="1" dirty="0" smtClean="0">
                <a:latin typeface="Traditional Arabic" pitchFamily="18" charset="-78"/>
              </a:rPr>
              <a:t>«سنن </a:t>
            </a:r>
            <a:r>
              <a:rPr lang="ar-SA" sz="3800" b="1" dirty="0">
                <a:latin typeface="Traditional Arabic" pitchFamily="18" charset="-78"/>
              </a:rPr>
              <a:t>ابن </a:t>
            </a:r>
            <a:r>
              <a:rPr lang="ar-SA" sz="3800" b="1" dirty="0" smtClean="0">
                <a:latin typeface="Traditional Arabic" pitchFamily="18" charset="-78"/>
              </a:rPr>
              <a:t>ماجه» : (</a:t>
            </a:r>
            <a:r>
              <a:rPr lang="ar-SA" sz="3800" b="1" dirty="0">
                <a:latin typeface="Traditional Arabic" pitchFamily="18" charset="-78"/>
              </a:rPr>
              <a:t>4341) حديثًا.</a:t>
            </a:r>
          </a:p>
          <a:p>
            <a:pPr marL="742950" indent="-742950" algn="justLow">
              <a:buNone/>
              <a:defRPr/>
            </a:pPr>
            <a:r>
              <a:rPr lang="ar-SA" sz="3800" b="1" dirty="0">
                <a:latin typeface="Traditional Arabic" pitchFamily="18" charset="-78"/>
              </a:rPr>
              <a:t>- وعدد الأحاديث القولية التي فهرسها في هذا </a:t>
            </a:r>
            <a:r>
              <a:rPr lang="ar-SA" sz="3800" b="1" dirty="0" smtClean="0">
                <a:latin typeface="Traditional Arabic" pitchFamily="18" charset="-78"/>
              </a:rPr>
              <a:t>المفتاح: (3100</a:t>
            </a:r>
            <a:r>
              <a:rPr lang="ar-SA" sz="3800" b="1" dirty="0">
                <a:latin typeface="Traditional Arabic" pitchFamily="18" charset="-78"/>
              </a:rPr>
              <a:t>) </a:t>
            </a:r>
            <a:r>
              <a:rPr lang="ar-SA" sz="3800" b="1" dirty="0" smtClean="0">
                <a:latin typeface="Traditional Arabic" pitchFamily="18" charset="-78"/>
              </a:rPr>
              <a:t>حديثًا</a:t>
            </a:r>
            <a:r>
              <a:rPr lang="ar-SA" sz="3400" b="1" dirty="0" smtClean="0">
                <a:latin typeface="Traditional Arabic" pitchFamily="18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23488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533400" y="1268760"/>
            <a:ext cx="7854696" cy="5472608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 </a:t>
            </a:r>
          </a:p>
          <a:p>
            <a:pPr algn="ctr"/>
            <a:endParaRPr lang="ar-SA" sz="4400" b="1" dirty="0" smtClean="0">
              <a:solidFill>
                <a:srgbClr val="FF0000"/>
              </a:solidFill>
            </a:endParaRPr>
          </a:p>
          <a:p>
            <a:pPr algn="ctr"/>
            <a:r>
              <a:rPr lang="ar-SA" sz="4400" b="1" dirty="0" smtClean="0">
                <a:solidFill>
                  <a:srgbClr val="FF0000"/>
                </a:solidFill>
              </a:rPr>
              <a:t>والسلام عليكم ورحمة الله وبركاته</a:t>
            </a:r>
            <a:endParaRPr lang="en-US" sz="4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602618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تدفق">
  <a:themeElements>
    <a:clrScheme name="تدفق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تدفق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تدفق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TC102455610[[fn=الخريف]]</Template>
  <TotalTime>5322</TotalTime>
  <Words>3224</Words>
  <Application>Microsoft Office PowerPoint</Application>
  <PresentationFormat>عرض على الشاشة (3:4)‏</PresentationFormat>
  <Paragraphs>326</Paragraphs>
  <Slides>41</Slides>
  <Notes>11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41</vt:i4>
      </vt:variant>
    </vt:vector>
  </HeadingPairs>
  <TitlesOfParts>
    <vt:vector size="42" baseType="lpstr">
      <vt:lpstr>تدفق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adel</dc:creator>
  <cp:lastModifiedBy>user</cp:lastModifiedBy>
  <cp:revision>365</cp:revision>
  <dcterms:created xsi:type="dcterms:W3CDTF">2013-03-29T21:45:20Z</dcterms:created>
  <dcterms:modified xsi:type="dcterms:W3CDTF">2015-10-25T11:44:43Z</dcterms:modified>
</cp:coreProperties>
</file>