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9"/>
  </p:notesMasterIdLst>
  <p:sldIdLst>
    <p:sldId id="383" r:id="rId2"/>
    <p:sldId id="369" r:id="rId3"/>
    <p:sldId id="370" r:id="rId4"/>
    <p:sldId id="356" r:id="rId5"/>
    <p:sldId id="357" r:id="rId6"/>
    <p:sldId id="377" r:id="rId7"/>
    <p:sldId id="371" r:id="rId8"/>
    <p:sldId id="378" r:id="rId9"/>
    <p:sldId id="358" r:id="rId10"/>
    <p:sldId id="372" r:id="rId11"/>
    <p:sldId id="359" r:id="rId12"/>
    <p:sldId id="373" r:id="rId13"/>
    <p:sldId id="360" r:id="rId14"/>
    <p:sldId id="374" r:id="rId15"/>
    <p:sldId id="361" r:id="rId16"/>
    <p:sldId id="381" r:id="rId17"/>
    <p:sldId id="362" r:id="rId18"/>
    <p:sldId id="363" r:id="rId19"/>
    <p:sldId id="375" r:id="rId20"/>
    <p:sldId id="364" r:id="rId21"/>
    <p:sldId id="365" r:id="rId22"/>
    <p:sldId id="379" r:id="rId23"/>
    <p:sldId id="366" r:id="rId24"/>
    <p:sldId id="376" r:id="rId25"/>
    <p:sldId id="367" r:id="rId26"/>
    <p:sldId id="382" r:id="rId27"/>
    <p:sldId id="299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463" autoAdjust="0"/>
    <p:restoredTop sz="94660"/>
  </p:normalViewPr>
  <p:slideViewPr>
    <p:cSldViewPr>
      <p:cViewPr>
        <p:scale>
          <a:sx n="60" d="100"/>
          <a:sy n="60" d="100"/>
        </p:scale>
        <p:origin x="-177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FC2251B-15E7-4661-9608-D2E5DE3A9805}" type="datetimeFigureOut">
              <a:rPr lang="ar-SA" smtClean="0"/>
              <a:t>4/15/1437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17689F6-FAE5-4200-BB58-72F14D4600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158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689F6-FAE5-4200-BB58-72F14D460013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168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73234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21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22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24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25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26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4/15/1437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605;&#1585;&#1575;&#1578;&#1576;%20&#1575;&#1576;&#1606;%20&#1581;&#1580;&#1585;%20&#1601;&#1610;%20&#1575;&#1604;&#1578;&#1602;&#1585;&#1610;&#1576;.ppt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>
              <a:lnSpc>
                <a:spcPct val="90000"/>
              </a:lnSpc>
            </a:pPr>
            <a:endParaRPr lang="ar-SA" sz="40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ctr">
              <a:lnSpc>
                <a:spcPct val="90000"/>
              </a:lnSpc>
            </a:pPr>
            <a:r>
              <a:rPr lang="ar-SA" sz="4000" b="1" dirty="0" smtClean="0">
                <a:latin typeface="Traditional Arabic" pitchFamily="18" charset="-78"/>
                <a:cs typeface="Traditional Arabic" pitchFamily="18" charset="-78"/>
              </a:rPr>
              <a:t>مقرر</a:t>
            </a:r>
            <a:r>
              <a:rPr lang="ar-SA" sz="4000" b="1" dirty="0">
                <a:latin typeface="Traditional Arabic" pitchFamily="18" charset="-78"/>
                <a:cs typeface="Traditional Arabic" pitchFamily="18" charset="-78"/>
              </a:rPr>
              <a:t>: </a:t>
            </a:r>
            <a:r>
              <a:rPr lang="ar-SA" sz="4000" b="1" dirty="0" smtClean="0">
                <a:latin typeface="Traditional Arabic" pitchFamily="18" charset="-78"/>
                <a:cs typeface="Traditional Arabic" pitchFamily="18" charset="-78"/>
              </a:rPr>
              <a:t>دراسة الأسانيد</a:t>
            </a:r>
            <a:endParaRPr lang="ar-SA" sz="4000" b="1" dirty="0">
              <a:latin typeface="Traditional Arabic" pitchFamily="18" charset="-78"/>
              <a:cs typeface="Traditional Arabic" pitchFamily="18" charset="-78"/>
            </a:endParaRPr>
          </a:p>
          <a:p>
            <a:pPr algn="ctr">
              <a:lnSpc>
                <a:spcPct val="90000"/>
              </a:lnSpc>
            </a:pPr>
            <a:r>
              <a:rPr lang="ar-SA" sz="4000" b="1" dirty="0">
                <a:latin typeface="Traditional Arabic" pitchFamily="18" charset="-78"/>
                <a:cs typeface="Traditional Arabic" pitchFamily="18" charset="-78"/>
              </a:rPr>
              <a:t>المستوى: </a:t>
            </a:r>
            <a:r>
              <a:rPr lang="ar-SA" sz="4000" b="1" dirty="0" smtClean="0">
                <a:latin typeface="Traditional Arabic" pitchFamily="18" charset="-78"/>
                <a:cs typeface="Traditional Arabic" pitchFamily="18" charset="-78"/>
              </a:rPr>
              <a:t>السادس</a:t>
            </a:r>
            <a:endParaRPr lang="ar-SA" sz="4000" b="1" dirty="0">
              <a:latin typeface="Traditional Arabic" pitchFamily="18" charset="-78"/>
              <a:cs typeface="Traditional Arabic" pitchFamily="18" charset="-78"/>
            </a:endParaRPr>
          </a:p>
          <a:p>
            <a:pPr algn="ctr">
              <a:lnSpc>
                <a:spcPct val="90000"/>
              </a:lnSpc>
            </a:pPr>
            <a:endParaRPr lang="ar-SA" sz="4000" b="1" dirty="0">
              <a:latin typeface="Traditional Arabic" pitchFamily="18" charset="-78"/>
              <a:cs typeface="Traditional Arabic" pitchFamily="18" charset="-78"/>
            </a:endParaRPr>
          </a:p>
          <a:p>
            <a:pPr algn="ctr">
              <a:lnSpc>
                <a:spcPct val="90000"/>
              </a:lnSpc>
            </a:pPr>
            <a:r>
              <a:rPr lang="ar-SA" sz="4000" b="1" dirty="0">
                <a:latin typeface="Traditional Arabic" pitchFamily="18" charset="-78"/>
                <a:cs typeface="Traditional Arabic" pitchFamily="18" charset="-78"/>
              </a:rPr>
              <a:t>د.محمد أسود</a:t>
            </a:r>
          </a:p>
          <a:p>
            <a:pPr algn="ctr">
              <a:lnSpc>
                <a:spcPct val="90000"/>
              </a:lnSpc>
            </a:pPr>
            <a:r>
              <a:rPr lang="ar-SA" sz="4000" b="1" dirty="0">
                <a:latin typeface="Traditional Arabic" pitchFamily="18" charset="-78"/>
                <a:cs typeface="Traditional Arabic" pitchFamily="18" charset="-78"/>
              </a:rPr>
              <a:t>أستاذ السنة النبوية وعلومها المشارك </a:t>
            </a:r>
          </a:p>
          <a:p>
            <a:pPr algn="ctr">
              <a:lnSpc>
                <a:spcPct val="90000"/>
              </a:lnSpc>
            </a:pPr>
            <a:r>
              <a:rPr lang="ar-SA" sz="4000" b="1" dirty="0">
                <a:latin typeface="Traditional Arabic" pitchFamily="18" charset="-78"/>
                <a:cs typeface="Traditional Arabic" pitchFamily="18" charset="-78"/>
              </a:rPr>
              <a:t>بكلية الآداب بجامعة الدمام</a:t>
            </a: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2925"/>
            <a:ext cx="7992888" cy="1949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11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smtClean="0">
                <a:solidFill>
                  <a:srgbClr val="FF0000"/>
                </a:solidFill>
              </a:rPr>
              <a:t>السلام </a:t>
            </a:r>
            <a:r>
              <a:rPr lang="ar-SA" sz="4400" b="1" dirty="0" smtClean="0">
                <a:solidFill>
                  <a:srgbClr val="FF0000"/>
                </a:solidFill>
              </a:rPr>
              <a:t>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10095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/>
              <a:t>عنوان هذه المحاضرة :</a:t>
            </a: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(ما تحتاجه دراسة الأسانيد من علم الجرح والتعديل -2)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25378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854696" cy="4104456"/>
          </a:xfrm>
        </p:spPr>
        <p:txBody>
          <a:bodyPr>
            <a:normAutofit/>
          </a:bodyPr>
          <a:lstStyle/>
          <a:p>
            <a:pPr algn="justLow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وفيها ما يلي: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Low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تمهيد.</a:t>
            </a:r>
          </a:p>
          <a:p>
            <a:pPr algn="justLow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مراتب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الجرح والتعديل</a:t>
            </a:r>
            <a:r>
              <a:rPr lang="ar-SA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وألفاظها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وأحكامها:</a:t>
            </a:r>
            <a:endParaRPr lang="ar-S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</a:rPr>
              <a:t>     (</a:t>
            </a:r>
            <a:r>
              <a:rPr lang="ar-SA" sz="3600" b="1" dirty="0">
                <a:solidFill>
                  <a:srgbClr val="FF0000"/>
                </a:solidFill>
              </a:rPr>
              <a:t>أولًا) مراتب ألفاظ التعديل </a:t>
            </a:r>
            <a:r>
              <a:rPr lang="ar-SA" sz="3600" b="1" dirty="0" smtClean="0">
                <a:solidFill>
                  <a:srgbClr val="FF0000"/>
                </a:solidFill>
              </a:rPr>
              <a:t>وحكمها.</a:t>
            </a:r>
            <a:endParaRPr lang="ar-SA" sz="3600" b="1" dirty="0">
              <a:solidFill>
                <a:srgbClr val="FF0000"/>
              </a:solidFill>
            </a:endParaRPr>
          </a:p>
          <a:p>
            <a:pPr algn="justLow"/>
            <a:r>
              <a:rPr lang="ar-SA" sz="3600" b="1" dirty="0" smtClean="0">
                <a:solidFill>
                  <a:srgbClr val="FF0000"/>
                </a:solidFill>
              </a:rPr>
              <a:t>     (</a:t>
            </a:r>
            <a:r>
              <a:rPr lang="ar-SA" sz="3600" b="1" dirty="0">
                <a:solidFill>
                  <a:srgbClr val="FF0000"/>
                </a:solidFill>
              </a:rPr>
              <a:t>ثانيًا) مراتب ألفاظ الجرح </a:t>
            </a:r>
            <a:r>
              <a:rPr lang="ar-SA" sz="3600" b="1" dirty="0" smtClean="0">
                <a:solidFill>
                  <a:srgbClr val="FF0000"/>
                </a:solidFill>
              </a:rPr>
              <a:t>وحكمها.</a:t>
            </a:r>
            <a:endParaRPr lang="ar-SA" sz="36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77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0428" y="692696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تمهيد :</a:t>
            </a:r>
          </a:p>
          <a:p>
            <a:pPr algn="justLow"/>
            <a:r>
              <a:rPr lang="ar-SA" sz="3200" dirty="0" smtClean="0"/>
              <a:t>- قسم </a:t>
            </a:r>
            <a:r>
              <a:rPr lang="ar-SA" sz="3200" b="1" dirty="0">
                <a:solidFill>
                  <a:srgbClr val="FF0000"/>
                </a:solidFill>
              </a:rPr>
              <a:t>ابن أبي حاتم </a:t>
            </a:r>
            <a:r>
              <a:rPr lang="ar-SA" sz="3200" dirty="0"/>
              <a:t>(ت327ﻫ) في مقدمة كتابه : «الجرح والتعديل» كُلًّا من ألفاظ الجرح والتعديل إلى أربع مراتب ، وبيَّن حكم كل مرتبة منها </a:t>
            </a:r>
            <a:r>
              <a:rPr lang="ar-SA" sz="3200" dirty="0" smtClean="0"/>
              <a:t>،</a:t>
            </a:r>
          </a:p>
          <a:p>
            <a:pPr algn="justLow"/>
            <a:r>
              <a:rPr lang="ar-SA" sz="3200" dirty="0" smtClean="0">
                <a:solidFill>
                  <a:srgbClr val="00B050"/>
                </a:solidFill>
              </a:rPr>
              <a:t>حيث قال في شأن مراتب التعديل:</a:t>
            </a:r>
            <a:endParaRPr lang="ar-SA" sz="3200" dirty="0">
              <a:solidFill>
                <a:srgbClr val="00B050"/>
              </a:solidFill>
            </a:endParaRPr>
          </a:p>
          <a:p>
            <a:pPr algn="justLow"/>
            <a:r>
              <a:rPr lang="ar-SA" sz="3200" dirty="0">
                <a:solidFill>
                  <a:srgbClr val="00B050"/>
                </a:solidFill>
              </a:rPr>
              <a:t>«وجدت الألفاظ في الجرح والتعديل على مراتب </a:t>
            </a:r>
            <a:r>
              <a:rPr lang="ar-SA" sz="3200" dirty="0" smtClean="0">
                <a:solidFill>
                  <a:srgbClr val="00B050"/>
                </a:solidFill>
              </a:rPr>
              <a:t>شتى: (1) فإذا </a:t>
            </a:r>
            <a:r>
              <a:rPr lang="ar-SA" sz="3200" dirty="0">
                <a:solidFill>
                  <a:srgbClr val="00B050"/>
                </a:solidFill>
              </a:rPr>
              <a:t>قيل للواحد: </a:t>
            </a:r>
            <a:r>
              <a:rPr lang="ar-SA" sz="3200" dirty="0" smtClean="0">
                <a:solidFill>
                  <a:srgbClr val="00B050"/>
                </a:solidFill>
              </a:rPr>
              <a:t>إنه </a:t>
            </a:r>
            <a:r>
              <a:rPr lang="ar-SA" sz="3200" dirty="0">
                <a:solidFill>
                  <a:srgbClr val="00B050"/>
                </a:solidFill>
              </a:rPr>
              <a:t>ثقة، أو متقن، </a:t>
            </a:r>
            <a:r>
              <a:rPr lang="ar-SA" sz="3200" dirty="0" smtClean="0">
                <a:solidFill>
                  <a:srgbClr val="00B050"/>
                </a:solidFill>
              </a:rPr>
              <a:t>أو ثبت</a:t>
            </a:r>
            <a:r>
              <a:rPr lang="ar-SA" sz="3200" dirty="0">
                <a:solidFill>
                  <a:srgbClr val="00B050"/>
                </a:solidFill>
              </a:rPr>
              <a:t>، </a:t>
            </a:r>
            <a:r>
              <a:rPr lang="ar-SA" sz="3200" b="1" dirty="0">
                <a:solidFill>
                  <a:srgbClr val="00B050"/>
                </a:solidFill>
              </a:rPr>
              <a:t>فهو ممن يُحتج </a:t>
            </a:r>
            <a:r>
              <a:rPr lang="ar-SA" sz="3200" b="1" dirty="0" smtClean="0">
                <a:solidFill>
                  <a:srgbClr val="00B050"/>
                </a:solidFill>
              </a:rPr>
              <a:t>بحديثه، </a:t>
            </a:r>
            <a:r>
              <a:rPr lang="ar-SA" sz="3200" dirty="0">
                <a:solidFill>
                  <a:srgbClr val="00B050"/>
                </a:solidFill>
              </a:rPr>
              <a:t/>
            </a:r>
            <a:br>
              <a:rPr lang="ar-SA" sz="3200" dirty="0">
                <a:solidFill>
                  <a:srgbClr val="00B050"/>
                </a:solidFill>
              </a:rPr>
            </a:br>
            <a:r>
              <a:rPr lang="ar-SA" sz="3200" dirty="0" smtClean="0">
                <a:solidFill>
                  <a:srgbClr val="00B050"/>
                </a:solidFill>
              </a:rPr>
              <a:t>(2) وإذا </a:t>
            </a:r>
            <a:r>
              <a:rPr lang="ar-SA" sz="3200" dirty="0">
                <a:solidFill>
                  <a:srgbClr val="00B050"/>
                </a:solidFill>
              </a:rPr>
              <a:t>قيل له: إنه صدوق، أو محله الصدق، أو لا بأس به، </a:t>
            </a:r>
            <a:r>
              <a:rPr lang="ar-SA" sz="3200" b="1" dirty="0">
                <a:solidFill>
                  <a:srgbClr val="00B050"/>
                </a:solidFill>
              </a:rPr>
              <a:t>فهو ممن يُكتب حديثه ويُنظر فيه، وهي المنـزلة الثانية</a:t>
            </a:r>
            <a:r>
              <a:rPr lang="ar-SA" sz="3200" dirty="0">
                <a:solidFill>
                  <a:srgbClr val="00B050"/>
                </a:solidFill>
              </a:rPr>
              <a:t>.</a:t>
            </a:r>
            <a:br>
              <a:rPr lang="ar-SA" sz="3200" dirty="0">
                <a:solidFill>
                  <a:srgbClr val="00B050"/>
                </a:solidFill>
              </a:rPr>
            </a:br>
            <a:r>
              <a:rPr lang="ar-SA" sz="3200" dirty="0" smtClean="0">
                <a:solidFill>
                  <a:srgbClr val="00B050"/>
                </a:solidFill>
              </a:rPr>
              <a:t>(3) وإذا </a:t>
            </a:r>
            <a:r>
              <a:rPr lang="ar-SA" sz="3200" dirty="0">
                <a:solidFill>
                  <a:srgbClr val="00B050"/>
                </a:solidFill>
              </a:rPr>
              <a:t>قيل: شيخ، </a:t>
            </a:r>
            <a:r>
              <a:rPr lang="ar-SA" sz="3200" b="1" dirty="0">
                <a:solidFill>
                  <a:srgbClr val="00B050"/>
                </a:solidFill>
              </a:rPr>
              <a:t>فهو بالمنـزلة الثالثة</a:t>
            </a:r>
            <a:r>
              <a:rPr lang="ar-SA" sz="3200" dirty="0">
                <a:solidFill>
                  <a:srgbClr val="00B050"/>
                </a:solidFill>
              </a:rPr>
              <a:t>، يُكتب حديثه ويُنظر فيه، إلا أنه دون </a:t>
            </a:r>
            <a:r>
              <a:rPr lang="ar-SA" sz="3200" dirty="0" smtClean="0">
                <a:solidFill>
                  <a:srgbClr val="00B050"/>
                </a:solidFill>
              </a:rPr>
              <a:t>الثانية، (4) وإذا </a:t>
            </a:r>
            <a:r>
              <a:rPr lang="ar-SA" sz="3200" dirty="0">
                <a:solidFill>
                  <a:srgbClr val="00B050"/>
                </a:solidFill>
              </a:rPr>
              <a:t>قيل: صالح الحديث، </a:t>
            </a:r>
            <a:r>
              <a:rPr lang="ar-SA" sz="3200" b="1" dirty="0">
                <a:solidFill>
                  <a:srgbClr val="00B050"/>
                </a:solidFill>
              </a:rPr>
              <a:t>فإنه يكتب حديثه للاعتبار</a:t>
            </a:r>
            <a:r>
              <a:rPr lang="ar-SA" sz="3200" dirty="0" smtClean="0">
                <a:solidFill>
                  <a:srgbClr val="00B050"/>
                </a:solidFill>
              </a:rPr>
              <a:t>».</a:t>
            </a:r>
            <a:endParaRPr lang="ar-SA" sz="3200" b="1" dirty="0">
              <a:solidFill>
                <a:srgbClr val="00B050"/>
              </a:solidFill>
            </a:endParaRPr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58194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0428" y="692696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endParaRPr lang="ar-SA" sz="3200" dirty="0" smtClean="0"/>
          </a:p>
          <a:p>
            <a:pPr algn="justLow"/>
            <a:r>
              <a:rPr lang="ar-SA" sz="3200" dirty="0" smtClean="0"/>
              <a:t>ثم </a:t>
            </a:r>
            <a:r>
              <a:rPr lang="ar-SA" sz="3200" dirty="0"/>
              <a:t>زاد </a:t>
            </a:r>
            <a:r>
              <a:rPr lang="ar-SA" sz="3200" b="1" dirty="0" smtClean="0">
                <a:solidFill>
                  <a:srgbClr val="FF0000"/>
                </a:solidFill>
              </a:rPr>
              <a:t>الذهبي</a:t>
            </a:r>
            <a:r>
              <a:rPr lang="ar-SA" sz="3200" dirty="0"/>
              <a:t>(ت748ﻫ)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r>
              <a:rPr lang="ar-SA" sz="3200" dirty="0"/>
              <a:t>وبعده </a:t>
            </a:r>
            <a:r>
              <a:rPr lang="ar-SA" sz="3200" b="1" dirty="0">
                <a:solidFill>
                  <a:srgbClr val="FF0000"/>
                </a:solidFill>
              </a:rPr>
              <a:t>العراقي </a:t>
            </a:r>
            <a:r>
              <a:rPr lang="ar-SA" sz="3200" dirty="0"/>
              <a:t>(ت806ﻫ) </a:t>
            </a:r>
            <a:r>
              <a:rPr lang="ar-SA" sz="3200" dirty="0" smtClean="0"/>
              <a:t>مرتبة </a:t>
            </a:r>
            <a:r>
              <a:rPr lang="ar-SA" sz="3200" dirty="0"/>
              <a:t>على مراتب التعديل هي أعلى من المرتبة الأولى عند ابن أبي حاتم، </a:t>
            </a:r>
          </a:p>
          <a:p>
            <a:pPr algn="justLow"/>
            <a:r>
              <a:rPr lang="ar-SA" sz="3200" dirty="0"/>
              <a:t>وهي ما كرر فيه لفظ </a:t>
            </a:r>
            <a:r>
              <a:rPr lang="ar-SA" sz="3200" dirty="0" smtClean="0"/>
              <a:t>التوثيق</a:t>
            </a:r>
            <a:r>
              <a:rPr lang="ar-SA" sz="3200" dirty="0"/>
              <a:t>؛ مثل: ثِقَةٌ </a:t>
            </a:r>
            <a:r>
              <a:rPr lang="ar-SA" sz="3200" dirty="0" err="1"/>
              <a:t>ثِقَةٌ</a:t>
            </a:r>
            <a:r>
              <a:rPr lang="ar-SA" sz="3200" dirty="0"/>
              <a:t>، أو: ثقة حجة، </a:t>
            </a:r>
            <a:endParaRPr lang="ar-SA" sz="3200" dirty="0" smtClean="0"/>
          </a:p>
          <a:p>
            <a:pPr algn="justLow"/>
            <a:r>
              <a:rPr lang="ar-SA" sz="3200" dirty="0" smtClean="0">
                <a:solidFill>
                  <a:srgbClr val="00B050"/>
                </a:solidFill>
              </a:rPr>
              <a:t>حيث قال الذهبي: </a:t>
            </a:r>
          </a:p>
          <a:p>
            <a:pPr algn="justLow"/>
            <a:r>
              <a:rPr lang="ar-SA" sz="3200" dirty="0" smtClean="0">
                <a:solidFill>
                  <a:srgbClr val="00B050"/>
                </a:solidFill>
              </a:rPr>
              <a:t>«</a:t>
            </a:r>
            <a:r>
              <a:rPr lang="ar-SA" sz="3200" dirty="0">
                <a:solidFill>
                  <a:srgbClr val="00B050"/>
                </a:solidFill>
              </a:rPr>
              <a:t>أعلى العبارات في الرواة المقبولين: ثبت حجة، وثبت حافظ، وثقة متقن</a:t>
            </a:r>
            <a:r>
              <a:rPr lang="ar-SA" sz="3200" dirty="0" smtClean="0">
                <a:solidFill>
                  <a:srgbClr val="00B050"/>
                </a:solidFill>
              </a:rPr>
              <a:t>، وثقة ثقة».</a:t>
            </a:r>
          </a:p>
          <a:p>
            <a:pPr algn="justLow"/>
            <a:r>
              <a:rPr lang="ar-SA" sz="3200" dirty="0" smtClean="0">
                <a:solidFill>
                  <a:srgbClr val="00B050"/>
                </a:solidFill>
              </a:rPr>
              <a:t>وقال العراقي:</a:t>
            </a:r>
          </a:p>
          <a:p>
            <a:pPr algn="justLow"/>
            <a:r>
              <a:rPr lang="ar-SA" sz="3200" dirty="0" smtClean="0">
                <a:solidFill>
                  <a:srgbClr val="00B050"/>
                </a:solidFill>
              </a:rPr>
              <a:t>«</a:t>
            </a:r>
            <a:r>
              <a:rPr lang="ar-SA" sz="3200" dirty="0">
                <a:solidFill>
                  <a:srgbClr val="00B050"/>
                </a:solidFill>
              </a:rPr>
              <a:t>وأما تمييز الألفاظ التي زدتها على كتاب ابن الصلاح، فهي المرتبة الأولى </a:t>
            </a:r>
            <a:r>
              <a:rPr lang="ar-SA" sz="3200" dirty="0" smtClean="0">
                <a:solidFill>
                  <a:srgbClr val="00B050"/>
                </a:solidFill>
              </a:rPr>
              <a:t>بكمالها».</a:t>
            </a:r>
            <a:endParaRPr lang="ar-SA" sz="3200" dirty="0">
              <a:solidFill>
                <a:srgbClr val="00B050"/>
              </a:solidFill>
            </a:endParaRPr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63202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0428" y="836712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endParaRPr lang="ar-SA" sz="3200" dirty="0" smtClean="0"/>
          </a:p>
          <a:p>
            <a:pPr algn="justLow"/>
            <a:r>
              <a:rPr lang="ar-SA" sz="3200" dirty="0" smtClean="0"/>
              <a:t>ثم </a:t>
            </a:r>
            <a:r>
              <a:rPr lang="ar-SA" sz="3200" dirty="0"/>
              <a:t>زاد الحافظ </a:t>
            </a:r>
            <a:r>
              <a:rPr lang="ar-SA" sz="3200" b="1" dirty="0">
                <a:solidFill>
                  <a:srgbClr val="FF0000"/>
                </a:solidFill>
                <a:hlinkClick r:id="rId3" action="ppaction://hlinkpres?slideindex=1&amp;slidetitle="/>
              </a:rPr>
              <a:t>ابن حجر العسقلاني 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r>
              <a:rPr lang="ar-SA" sz="3200" dirty="0" smtClean="0"/>
              <a:t>(</a:t>
            </a:r>
            <a:r>
              <a:rPr lang="ar-SA" sz="3200" dirty="0"/>
              <a:t>ت852ﻫ) مرتبة أعلى من المرتبة التي زادها الحافظان الذهبي والعراقي، </a:t>
            </a:r>
            <a:endParaRPr lang="ar-SA" sz="3200" dirty="0" smtClean="0"/>
          </a:p>
          <a:p>
            <a:pPr algn="justLow"/>
            <a:r>
              <a:rPr lang="ar-SA" sz="3200" dirty="0"/>
              <a:t>وهي صيغة التفضيل؛ مثل: أوثق الناس، أو: أثبت الناس. </a:t>
            </a:r>
          </a:p>
          <a:p>
            <a:pPr algn="justLow"/>
            <a:r>
              <a:rPr lang="ar-SA" sz="3200" dirty="0">
                <a:solidFill>
                  <a:srgbClr val="00B050"/>
                </a:solidFill>
              </a:rPr>
              <a:t>حيث قال: «</a:t>
            </a:r>
            <a:r>
              <a:rPr lang="ar-SA" sz="3200" dirty="0" smtClean="0">
                <a:solidFill>
                  <a:srgbClr val="00B050"/>
                </a:solidFill>
              </a:rPr>
              <a:t>مُن </a:t>
            </a:r>
            <a:r>
              <a:rPr lang="ar-SA" sz="3200" dirty="0">
                <a:solidFill>
                  <a:srgbClr val="00B050"/>
                </a:solidFill>
              </a:rPr>
              <a:t>أكد مدحه إما بـ (أفعل) كــ (أوثق الناس) أو بتكرير الصفة لفظًا كـ (ثقة ثقة) أو معنًى كـ (ثقة حافظ</a:t>
            </a:r>
            <a:r>
              <a:rPr lang="ar-SA" sz="3200" dirty="0" smtClean="0">
                <a:solidFill>
                  <a:srgbClr val="00B050"/>
                </a:solidFill>
              </a:rPr>
              <a:t>)».</a:t>
            </a:r>
            <a:endParaRPr lang="ar-SA" sz="3200" dirty="0">
              <a:solidFill>
                <a:srgbClr val="00B050"/>
              </a:solidFill>
            </a:endParaRPr>
          </a:p>
          <a:p>
            <a:pPr algn="justLow"/>
            <a:r>
              <a:rPr lang="ar-SA" sz="3200" b="1" dirty="0"/>
              <a:t>فصارت مراتب التعديل ستًا. </a:t>
            </a:r>
            <a:endParaRPr lang="ar-SA" sz="32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66351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0428" y="548680"/>
            <a:ext cx="8352928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endParaRPr lang="ar-SA" sz="3100" dirty="0">
              <a:solidFill>
                <a:srgbClr val="00B050"/>
              </a:solidFill>
            </a:endParaRPr>
          </a:p>
          <a:p>
            <a:pPr algn="justLow"/>
            <a:r>
              <a:rPr lang="ar-SA" sz="3100" dirty="0" smtClean="0">
                <a:solidFill>
                  <a:srgbClr val="00B050"/>
                </a:solidFill>
              </a:rPr>
              <a:t>أما </a:t>
            </a:r>
            <a:r>
              <a:rPr lang="ar-SA" sz="3100" dirty="0" smtClean="0">
                <a:solidFill>
                  <a:srgbClr val="00B050"/>
                </a:solidFill>
              </a:rPr>
              <a:t>مراتب الجرح الأربع عند ابن أبي حاتم، فهي كما قال:</a:t>
            </a:r>
          </a:p>
          <a:p>
            <a:pPr algn="justLow"/>
            <a:r>
              <a:rPr lang="ar-SA" sz="3100" dirty="0" smtClean="0">
                <a:solidFill>
                  <a:srgbClr val="00B050"/>
                </a:solidFill>
              </a:rPr>
              <a:t>«1- وإذا </a:t>
            </a:r>
            <a:r>
              <a:rPr lang="ar-SA" sz="3100" dirty="0">
                <a:solidFill>
                  <a:srgbClr val="00B050"/>
                </a:solidFill>
              </a:rPr>
              <a:t>أجابوا في الرجل بليِّن الحديث، فهو ممن يُكتب حديثه ويُنظر فيه </a:t>
            </a:r>
            <a:r>
              <a:rPr lang="ar-SA" sz="3100" dirty="0" smtClean="0">
                <a:solidFill>
                  <a:srgbClr val="00B050"/>
                </a:solidFill>
              </a:rPr>
              <a:t>اعتبارًا.</a:t>
            </a:r>
            <a:endParaRPr lang="ar-SA" sz="3100" dirty="0">
              <a:solidFill>
                <a:srgbClr val="00B050"/>
              </a:solidFill>
            </a:endParaRPr>
          </a:p>
          <a:p>
            <a:pPr algn="justLow"/>
            <a:r>
              <a:rPr lang="ar-SA" sz="3100" dirty="0" smtClean="0">
                <a:solidFill>
                  <a:srgbClr val="00B050"/>
                </a:solidFill>
              </a:rPr>
              <a:t>2- وإذا </a:t>
            </a:r>
            <a:r>
              <a:rPr lang="ar-SA" sz="3100" dirty="0">
                <a:solidFill>
                  <a:srgbClr val="00B050"/>
                </a:solidFill>
              </a:rPr>
              <a:t>قالوا: ليس بقوي، </a:t>
            </a:r>
            <a:r>
              <a:rPr lang="ar-SA" sz="3100" dirty="0" smtClean="0">
                <a:solidFill>
                  <a:srgbClr val="00B050"/>
                </a:solidFill>
              </a:rPr>
              <a:t>فهو بمنزلة </a:t>
            </a:r>
            <a:r>
              <a:rPr lang="ar-SA" sz="3100" dirty="0">
                <a:solidFill>
                  <a:srgbClr val="00B050"/>
                </a:solidFill>
              </a:rPr>
              <a:t>الأول في كتبة حديثه، إلا أنه دونه</a:t>
            </a:r>
            <a:r>
              <a:rPr lang="ar-SA" sz="3100" dirty="0" smtClean="0">
                <a:solidFill>
                  <a:srgbClr val="00B050"/>
                </a:solidFill>
              </a:rPr>
              <a:t>.</a:t>
            </a:r>
          </a:p>
          <a:p>
            <a:pPr algn="justLow"/>
            <a:r>
              <a:rPr lang="ar-SA" sz="3100" dirty="0" smtClean="0">
                <a:solidFill>
                  <a:srgbClr val="00B050"/>
                </a:solidFill>
              </a:rPr>
              <a:t>3- وإذا </a:t>
            </a:r>
            <a:r>
              <a:rPr lang="ar-SA" sz="3100" dirty="0">
                <a:solidFill>
                  <a:srgbClr val="00B050"/>
                </a:solidFill>
              </a:rPr>
              <a:t>قالوا: ضعيف الحديث، فهو دون الثاني، لا يطرح حديثه، بل يُعتبر </a:t>
            </a:r>
            <a:r>
              <a:rPr lang="ar-SA" sz="3100" dirty="0" smtClean="0">
                <a:solidFill>
                  <a:srgbClr val="00B050"/>
                </a:solidFill>
              </a:rPr>
              <a:t>به</a:t>
            </a:r>
          </a:p>
          <a:p>
            <a:pPr algn="justLow"/>
            <a:r>
              <a:rPr lang="ar-SA" sz="3100" dirty="0" smtClean="0">
                <a:solidFill>
                  <a:srgbClr val="00B050"/>
                </a:solidFill>
              </a:rPr>
              <a:t>4- وإذا </a:t>
            </a:r>
            <a:r>
              <a:rPr lang="ar-SA" sz="3100" dirty="0">
                <a:solidFill>
                  <a:srgbClr val="00B050"/>
                </a:solidFill>
              </a:rPr>
              <a:t>قالوا: متروك الحديث، أو ذاهب الحديث، أو كذاب، فهو ساقط الحديث، لا يُكتب حديثه، وهي المنزلة </a:t>
            </a:r>
            <a:r>
              <a:rPr lang="ar-SA" sz="3100" dirty="0" smtClean="0">
                <a:solidFill>
                  <a:srgbClr val="00B050"/>
                </a:solidFill>
              </a:rPr>
              <a:t>الرابعة».</a:t>
            </a:r>
          </a:p>
          <a:p>
            <a:pPr algn="justLow"/>
            <a:r>
              <a:rPr lang="ar-SA" sz="3100" dirty="0" smtClean="0"/>
              <a:t>وكذلك </a:t>
            </a:r>
            <a:r>
              <a:rPr lang="ar-SA" sz="3100" dirty="0"/>
              <a:t>زاد العلماء على ابن أبي حاتم في مراتب الجرح مرتبتين أخريين، </a:t>
            </a:r>
          </a:p>
          <a:p>
            <a:pPr algn="justLow"/>
            <a:r>
              <a:rPr lang="ar-SA" sz="3100" b="1" dirty="0"/>
              <a:t>فصارت مراتب الجرح ستًّا أيضًا، </a:t>
            </a:r>
            <a:r>
              <a:rPr lang="ar-SA" sz="3100" b="1" dirty="0" smtClean="0"/>
              <a:t>وإليك </a:t>
            </a:r>
            <a:r>
              <a:rPr lang="ar-SA" sz="3100" b="1" dirty="0"/>
              <a:t>هذه المراتب مع </a:t>
            </a:r>
            <a:r>
              <a:rPr lang="ar-SA" sz="3100" b="1" dirty="0" smtClean="0"/>
              <a:t>ألفاظها:</a:t>
            </a:r>
            <a:endParaRPr lang="en-US" sz="31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96166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4183" y="403405"/>
            <a:ext cx="835292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مراتب الجرح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والتعديل</a:t>
            </a:r>
            <a:r>
              <a:rPr lang="ar-SA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وألفاظها وأحكامها</a:t>
            </a:r>
          </a:p>
          <a:p>
            <a:pPr algn="just"/>
            <a:r>
              <a:rPr lang="ar-SA" sz="3200" b="1" dirty="0">
                <a:solidFill>
                  <a:srgbClr val="FF0000"/>
                </a:solidFill>
              </a:rPr>
              <a:t>(أولًا) مراتب ألفاظ التعديل وحكمها:</a:t>
            </a:r>
          </a:p>
          <a:p>
            <a:pPr algn="just"/>
            <a:r>
              <a:rPr lang="ar-SA" sz="3200" b="1" dirty="0">
                <a:solidFill>
                  <a:srgbClr val="FF0000"/>
                </a:solidFill>
              </a:rPr>
              <a:t>( أ ) مراتب ألفاظ التعديل :</a:t>
            </a:r>
            <a:endParaRPr lang="en-US" sz="3200" b="1" dirty="0">
              <a:solidFill>
                <a:srgbClr val="FF0000"/>
              </a:solidFill>
            </a:endParaRPr>
          </a:p>
          <a:p>
            <a:pPr algn="just"/>
            <a:r>
              <a:rPr lang="ar-SA" sz="3200" b="1" dirty="0" smtClean="0">
                <a:solidFill>
                  <a:schemeClr val="accent1"/>
                </a:solidFill>
              </a:rPr>
              <a:t>1- ما دلَّ على المبالغة في التوثيق ، أو كان على وزن (أَفْعَل) </a:t>
            </a:r>
            <a:r>
              <a:rPr lang="ar-SA" sz="3200" b="1" dirty="0" smtClean="0"/>
              <a:t>- وهي أرفع المراتب - </a:t>
            </a:r>
            <a:r>
              <a:rPr lang="ar-SA" sz="3200" b="1" dirty="0">
                <a:solidFill>
                  <a:schemeClr val="accent1"/>
                </a:solidFill>
              </a:rPr>
              <a:t>: </a:t>
            </a:r>
            <a:endParaRPr lang="ar-SA" sz="3200" b="1" dirty="0"/>
          </a:p>
          <a:p>
            <a:pPr algn="just"/>
            <a:r>
              <a:rPr lang="ar-SA" sz="3200" dirty="0"/>
              <a:t>مثل أن يقال في الراوي: (فلان إليه المنتهى في التثبت)، </a:t>
            </a:r>
          </a:p>
          <a:p>
            <a:pPr algn="just"/>
            <a:r>
              <a:rPr lang="ar-SA" sz="3200" dirty="0"/>
              <a:t>أو: (فلان أثبت الناس)،</a:t>
            </a:r>
          </a:p>
          <a:p>
            <a:pPr algn="just"/>
            <a:r>
              <a:rPr lang="ar-SA" sz="3200" dirty="0"/>
              <a:t>أو: (فلان </a:t>
            </a:r>
            <a:r>
              <a:rPr lang="ar-SA" sz="3200" dirty="0" smtClean="0"/>
              <a:t>أوثق </a:t>
            </a:r>
            <a:r>
              <a:rPr lang="ar-SA" sz="3200" dirty="0"/>
              <a:t>الناس)، </a:t>
            </a:r>
          </a:p>
          <a:p>
            <a:pPr algn="just"/>
            <a:r>
              <a:rPr lang="ar-SA" sz="3200" dirty="0"/>
              <a:t>أو: (أوثق الخلق)،</a:t>
            </a:r>
          </a:p>
          <a:p>
            <a:pPr algn="just"/>
            <a:r>
              <a:rPr lang="ar-SA" sz="3200" dirty="0"/>
              <a:t>أو: (أوثق من أدركت من البشر).</a:t>
            </a:r>
          </a:p>
          <a:p>
            <a:pPr algn="just"/>
            <a:r>
              <a:rPr lang="ar-SA" sz="3000" dirty="0">
                <a:solidFill>
                  <a:srgbClr val="00B050"/>
                </a:solidFill>
              </a:rPr>
              <a:t>وهذه ألفاظ إنما تقال في حق نفر قليل جدًّا من أهل العلم الكبار؛ أمثال: الإمام أحمد، ومالك، وسفيان بن </a:t>
            </a:r>
            <a:r>
              <a:rPr lang="ar-SA" sz="3000" dirty="0" err="1">
                <a:solidFill>
                  <a:srgbClr val="00B050"/>
                </a:solidFill>
              </a:rPr>
              <a:t>عيينة</a:t>
            </a:r>
            <a:r>
              <a:rPr lang="ar-SA" sz="3000" dirty="0">
                <a:solidFill>
                  <a:srgbClr val="00B050"/>
                </a:solidFill>
              </a:rPr>
              <a:t>، وسفيان الثوري، والزهري، وغيرهم من هؤلاء الأعلام الكبار</a:t>
            </a:r>
            <a:r>
              <a:rPr lang="ar-SA" sz="3000" dirty="0" smtClean="0">
                <a:solidFill>
                  <a:srgbClr val="00B050"/>
                </a:solidFill>
              </a:rPr>
              <a:t>.</a:t>
            </a:r>
            <a:endParaRPr lang="ar-SA" sz="3000" dirty="0">
              <a:solidFill>
                <a:srgbClr val="00B050"/>
              </a:solidFill>
            </a:endParaRPr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34518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4183" y="764704"/>
            <a:ext cx="835292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400" b="1" dirty="0" smtClean="0">
                <a:solidFill>
                  <a:schemeClr val="accent1"/>
                </a:solidFill>
              </a:rPr>
              <a:t>2- ثم </a:t>
            </a:r>
            <a:r>
              <a:rPr lang="ar-SA" sz="3400" b="1" dirty="0">
                <a:solidFill>
                  <a:schemeClr val="accent1"/>
                </a:solidFill>
              </a:rPr>
              <a:t>ما تأكد بصفة أو صفتين من صفات </a:t>
            </a:r>
            <a:r>
              <a:rPr lang="ar-SA" sz="3400" b="1" dirty="0" smtClean="0">
                <a:solidFill>
                  <a:schemeClr val="accent1"/>
                </a:solidFill>
              </a:rPr>
              <a:t>التوثيق : </a:t>
            </a:r>
          </a:p>
          <a:p>
            <a:pPr algn="just"/>
            <a:r>
              <a:rPr lang="ar-SA" sz="3400" dirty="0"/>
              <a:t>مثل أن يقال في الراوي: </a:t>
            </a:r>
            <a:r>
              <a:rPr lang="ar-SA" sz="3400" dirty="0" smtClean="0"/>
              <a:t>(ثقة ثقة) ، </a:t>
            </a:r>
          </a:p>
          <a:p>
            <a:pPr algn="just"/>
            <a:r>
              <a:rPr lang="ar-SA" sz="3400" dirty="0" smtClean="0"/>
              <a:t>أو: (ثقة ثبت)،</a:t>
            </a:r>
          </a:p>
          <a:p>
            <a:pPr algn="just"/>
            <a:r>
              <a:rPr lang="ar-SA" sz="3600" dirty="0"/>
              <a:t>أو: </a:t>
            </a:r>
            <a:r>
              <a:rPr lang="ar-SA" sz="3600" dirty="0" smtClean="0"/>
              <a:t>(ثبت حجة)، </a:t>
            </a:r>
          </a:p>
          <a:p>
            <a:pPr algn="just"/>
            <a:r>
              <a:rPr lang="ar-SA" sz="3600" dirty="0" smtClean="0"/>
              <a:t>أو</a:t>
            </a:r>
            <a:r>
              <a:rPr lang="ar-SA" sz="3600" dirty="0"/>
              <a:t>: </a:t>
            </a:r>
            <a:r>
              <a:rPr lang="ar-SA" sz="3600" dirty="0" smtClean="0"/>
              <a:t>(ثقة مأمون)،</a:t>
            </a:r>
          </a:p>
          <a:p>
            <a:pPr algn="just"/>
            <a:r>
              <a:rPr lang="ar-SA" sz="3600" dirty="0" smtClean="0"/>
              <a:t>أو: (ثقة حافظ).</a:t>
            </a:r>
            <a:endParaRPr lang="ar-SA" sz="34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57406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1478" y="908720"/>
            <a:ext cx="835292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400" b="1" dirty="0" smtClean="0">
                <a:solidFill>
                  <a:schemeClr val="accent1"/>
                </a:solidFill>
              </a:rPr>
              <a:t>3- ثم </a:t>
            </a:r>
            <a:r>
              <a:rPr lang="ar-SA" sz="3400" b="1" dirty="0">
                <a:solidFill>
                  <a:schemeClr val="accent1"/>
                </a:solidFill>
              </a:rPr>
              <a:t>ما عُبِّرَ عنه بصفة دالة على التوثيق من غير </a:t>
            </a:r>
            <a:r>
              <a:rPr lang="ar-SA" sz="3400" b="1" dirty="0" smtClean="0">
                <a:solidFill>
                  <a:schemeClr val="accent1"/>
                </a:solidFill>
              </a:rPr>
              <a:t>توكيد : </a:t>
            </a:r>
          </a:p>
          <a:p>
            <a:pPr algn="just"/>
            <a:r>
              <a:rPr lang="ar-SA" sz="3400" dirty="0"/>
              <a:t>مثل أن يقال في الراوي: </a:t>
            </a:r>
            <a:r>
              <a:rPr lang="ar-SA" sz="3400" dirty="0" smtClean="0"/>
              <a:t>(ثقة) ، </a:t>
            </a:r>
          </a:p>
          <a:p>
            <a:pPr algn="just"/>
            <a:r>
              <a:rPr lang="ar-SA" sz="3400" dirty="0" smtClean="0"/>
              <a:t>أو: (حُجَّة).</a:t>
            </a:r>
          </a:p>
          <a:p>
            <a:pPr algn="just"/>
            <a:r>
              <a:rPr lang="ar-SA" sz="3400" dirty="0" smtClean="0"/>
              <a:t>أو: (كأنه مصحف)، </a:t>
            </a:r>
          </a:p>
          <a:p>
            <a:pPr algn="just"/>
            <a:r>
              <a:rPr lang="ar-SA" sz="3400" dirty="0" smtClean="0"/>
              <a:t>أو: (عدل ضابط).</a:t>
            </a:r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18429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1478" y="980728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400" b="1" dirty="0" smtClean="0">
                <a:solidFill>
                  <a:schemeClr val="accent1"/>
                </a:solidFill>
              </a:rPr>
              <a:t>4- </a:t>
            </a:r>
            <a:r>
              <a:rPr lang="ar-SA" sz="3400" b="1" dirty="0">
                <a:solidFill>
                  <a:schemeClr val="accent1"/>
                </a:solidFill>
              </a:rPr>
              <a:t>ثم ما دل على التعديل من دون إشعار بالضبط:</a:t>
            </a:r>
          </a:p>
          <a:p>
            <a:pPr algn="just"/>
            <a:r>
              <a:rPr lang="ar-SA" sz="3400" dirty="0"/>
              <a:t>مثل أن يقال في الراوي: </a:t>
            </a:r>
            <a:r>
              <a:rPr lang="ar-SA" sz="3400" dirty="0" smtClean="0"/>
              <a:t>(</a:t>
            </a:r>
            <a:r>
              <a:rPr lang="ar-SA" sz="3400" dirty="0"/>
              <a:t>صدوق) ، </a:t>
            </a:r>
            <a:endParaRPr lang="ar-SA" sz="3400" dirty="0" smtClean="0"/>
          </a:p>
          <a:p>
            <a:pPr algn="just"/>
            <a:r>
              <a:rPr lang="ar-SA" sz="3400" dirty="0" smtClean="0"/>
              <a:t>أو</a:t>
            </a:r>
            <a:r>
              <a:rPr lang="ar-SA" sz="3400" dirty="0"/>
              <a:t>: (مَحَله الصدق</a:t>
            </a:r>
            <a:r>
              <a:rPr lang="ar-SA" sz="3400" dirty="0" smtClean="0"/>
              <a:t>)،</a:t>
            </a:r>
          </a:p>
          <a:p>
            <a:pPr algn="just"/>
            <a:r>
              <a:rPr lang="ar-SA" sz="3400" dirty="0" smtClean="0"/>
              <a:t>أو: (مأمون)،</a:t>
            </a:r>
          </a:p>
          <a:p>
            <a:pPr algn="just"/>
            <a:r>
              <a:rPr lang="ar-SA" sz="3400" dirty="0" smtClean="0"/>
              <a:t>أو: (خيار). </a:t>
            </a:r>
            <a:endParaRPr lang="ar-SA" sz="3400" dirty="0"/>
          </a:p>
          <a:p>
            <a:pPr algn="just"/>
            <a:r>
              <a:rPr lang="ar-SA" sz="3400" dirty="0" smtClean="0"/>
              <a:t>وكذلك: </a:t>
            </a:r>
            <a:r>
              <a:rPr lang="ar-SA" sz="3400" dirty="0"/>
              <a:t>(لا بأس </a:t>
            </a:r>
            <a:r>
              <a:rPr lang="ar-SA" sz="3400" dirty="0" smtClean="0"/>
              <a:t>به)، </a:t>
            </a:r>
          </a:p>
          <a:p>
            <a:pPr algn="just"/>
            <a:r>
              <a:rPr lang="ar-SA" sz="3400" dirty="0" smtClean="0">
                <a:solidFill>
                  <a:srgbClr val="00B050"/>
                </a:solidFill>
              </a:rPr>
              <a:t>لكن العبارة الأخيرة – أي</a:t>
            </a:r>
            <a:r>
              <a:rPr lang="ar-SA" sz="3400" dirty="0">
                <a:solidFill>
                  <a:srgbClr val="00B050"/>
                </a:solidFill>
              </a:rPr>
              <a:t>: (لا بأس </a:t>
            </a:r>
            <a:r>
              <a:rPr lang="ar-SA" sz="3400" dirty="0" smtClean="0">
                <a:solidFill>
                  <a:srgbClr val="00B050"/>
                </a:solidFill>
              </a:rPr>
              <a:t>به) – تعد من ألفاظ هذه المرتبة </a:t>
            </a:r>
            <a:r>
              <a:rPr lang="ar-SA" sz="3400" dirty="0" smtClean="0"/>
              <a:t>عند </a:t>
            </a:r>
            <a:r>
              <a:rPr lang="ar-SA" sz="3400" dirty="0"/>
              <a:t>غير ابن معين ، فإن </a:t>
            </a:r>
            <a:r>
              <a:rPr lang="ar-SA" sz="3400" dirty="0" smtClean="0"/>
              <a:t>(لا </a:t>
            </a:r>
            <a:r>
              <a:rPr lang="ar-SA" sz="3400" dirty="0"/>
              <a:t>بأس </a:t>
            </a:r>
            <a:r>
              <a:rPr lang="ar-SA" sz="3400" dirty="0" smtClean="0"/>
              <a:t>به) </a:t>
            </a:r>
            <a:r>
              <a:rPr lang="ar-SA" sz="3400" dirty="0"/>
              <a:t>إذا قالها ابن معين في الراوي فهو عنده ثقة </a:t>
            </a:r>
            <a:r>
              <a:rPr lang="ar-SA" sz="3400" dirty="0" smtClean="0"/>
              <a:t>.</a:t>
            </a:r>
            <a:endParaRPr lang="en-US" sz="34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90492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6280" y="980728"/>
            <a:ext cx="835292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400" b="1" dirty="0" smtClean="0">
                <a:solidFill>
                  <a:schemeClr val="accent1"/>
                </a:solidFill>
              </a:rPr>
              <a:t>5- ثم </a:t>
            </a:r>
            <a:r>
              <a:rPr lang="ar-SA" sz="3400" b="1" dirty="0">
                <a:solidFill>
                  <a:schemeClr val="accent1"/>
                </a:solidFill>
              </a:rPr>
              <a:t>ما ليس فيه دلالة على التوثيق أو </a:t>
            </a:r>
            <a:r>
              <a:rPr lang="ar-SA" sz="3400" b="1" dirty="0" smtClean="0">
                <a:solidFill>
                  <a:schemeClr val="accent1"/>
                </a:solidFill>
              </a:rPr>
              <a:t>التجريح: </a:t>
            </a:r>
          </a:p>
          <a:p>
            <a:pPr algn="just"/>
            <a:r>
              <a:rPr lang="ar-SA" sz="3400" dirty="0"/>
              <a:t>مثل أن يقال في الراوي:</a:t>
            </a:r>
            <a:r>
              <a:rPr lang="ar-SA" sz="3400" dirty="0" smtClean="0"/>
              <a:t> (فلان شيخ)، </a:t>
            </a:r>
          </a:p>
          <a:p>
            <a:pPr algn="just"/>
            <a:r>
              <a:rPr lang="ar-SA" sz="3400" dirty="0" smtClean="0"/>
              <a:t>أو: (روى </a:t>
            </a:r>
            <a:r>
              <a:rPr lang="ar-SA" sz="3400" dirty="0"/>
              <a:t>عنه </a:t>
            </a:r>
            <a:r>
              <a:rPr lang="ar-SA" sz="3400" dirty="0" smtClean="0"/>
              <a:t>الناس)،</a:t>
            </a:r>
          </a:p>
          <a:p>
            <a:pPr algn="just"/>
            <a:r>
              <a:rPr lang="ar-SA" sz="3400" dirty="0" smtClean="0"/>
              <a:t>أو: (إلى الصدق ما هو)،</a:t>
            </a:r>
          </a:p>
          <a:p>
            <a:pPr algn="just"/>
            <a:r>
              <a:rPr lang="ar-SA" sz="3400" dirty="0" smtClean="0"/>
              <a:t>أو: (وسط)،</a:t>
            </a:r>
          </a:p>
          <a:p>
            <a:pPr algn="just"/>
            <a:r>
              <a:rPr lang="ar-SA" sz="3400" dirty="0" smtClean="0"/>
              <a:t>أو: (شيخ </a:t>
            </a:r>
            <a:r>
              <a:rPr lang="ar-SA" sz="3400" dirty="0"/>
              <a:t>وسط</a:t>
            </a:r>
            <a:r>
              <a:rPr lang="ar-SA" sz="3400" dirty="0" smtClean="0"/>
              <a:t>).</a:t>
            </a:r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56137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6280" y="908720"/>
            <a:ext cx="835292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400" b="1" dirty="0" smtClean="0">
                <a:solidFill>
                  <a:schemeClr val="accent1"/>
                </a:solidFill>
              </a:rPr>
              <a:t>6- ثم </a:t>
            </a:r>
            <a:r>
              <a:rPr lang="ar-SA" sz="3400" b="1" dirty="0">
                <a:solidFill>
                  <a:schemeClr val="accent1"/>
                </a:solidFill>
              </a:rPr>
              <a:t>ما أَشْعَر بالقرب من التجريح: </a:t>
            </a:r>
            <a:endParaRPr lang="ar-SA" sz="3400" b="1" dirty="0" smtClean="0">
              <a:solidFill>
                <a:schemeClr val="accent1"/>
              </a:solidFill>
            </a:endParaRPr>
          </a:p>
          <a:p>
            <a:pPr algn="just"/>
            <a:r>
              <a:rPr lang="ar-SA" sz="3400" dirty="0"/>
              <a:t>مثل أن يقال في الراوي: </a:t>
            </a:r>
            <a:r>
              <a:rPr lang="ar-SA" sz="3400" dirty="0" smtClean="0"/>
              <a:t>(فلان </a:t>
            </a:r>
            <a:r>
              <a:rPr lang="ar-SA" sz="3400" dirty="0"/>
              <a:t>صالح </a:t>
            </a:r>
            <a:r>
              <a:rPr lang="ar-SA" sz="3400" dirty="0" smtClean="0"/>
              <a:t>الحديث)، </a:t>
            </a:r>
          </a:p>
          <a:p>
            <a:pPr algn="just"/>
            <a:r>
              <a:rPr lang="ar-SA" sz="3400" dirty="0" smtClean="0"/>
              <a:t>أو: (يُكْتَبُ حديثه)،</a:t>
            </a:r>
          </a:p>
          <a:p>
            <a:pPr algn="just"/>
            <a:r>
              <a:rPr lang="ar-SA" sz="3400" dirty="0" smtClean="0"/>
              <a:t>أو: (يعتبر به)، </a:t>
            </a:r>
          </a:p>
          <a:p>
            <a:pPr algn="just"/>
            <a:r>
              <a:rPr lang="ar-SA" sz="3400" dirty="0" smtClean="0"/>
              <a:t>أو: (مقارب الحديث)، </a:t>
            </a:r>
          </a:p>
          <a:p>
            <a:pPr algn="just"/>
            <a:r>
              <a:rPr lang="ar-SA" sz="3400" dirty="0" smtClean="0"/>
              <a:t>أو: (صالح).</a:t>
            </a:r>
            <a:endParaRPr lang="en-US" sz="34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21524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5821" y="908720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200" b="1" dirty="0" smtClean="0">
                <a:solidFill>
                  <a:srgbClr val="FF0000"/>
                </a:solidFill>
              </a:rPr>
              <a:t>( ب ) </a:t>
            </a:r>
            <a:r>
              <a:rPr lang="ar-SA" sz="3200" b="1" dirty="0">
                <a:solidFill>
                  <a:srgbClr val="FF0000"/>
                </a:solidFill>
              </a:rPr>
              <a:t>حكم هذه المراتب :</a:t>
            </a:r>
            <a:endParaRPr lang="en-US" sz="3200" dirty="0">
              <a:solidFill>
                <a:srgbClr val="FF0000"/>
              </a:solidFill>
            </a:endParaRPr>
          </a:p>
          <a:p>
            <a:pPr algn="just"/>
            <a:r>
              <a:rPr lang="ar-SA" sz="3200" b="1" dirty="0" smtClean="0">
                <a:solidFill>
                  <a:schemeClr val="accent1"/>
                </a:solidFill>
              </a:rPr>
              <a:t>1- أما </a:t>
            </a:r>
            <a:r>
              <a:rPr lang="ar-SA" sz="3200" b="1" dirty="0">
                <a:solidFill>
                  <a:schemeClr val="accent1"/>
                </a:solidFill>
              </a:rPr>
              <a:t>المراتب الثلاث </a:t>
            </a:r>
            <a:r>
              <a:rPr lang="ar-SA" sz="3200" b="1" dirty="0" smtClean="0">
                <a:solidFill>
                  <a:schemeClr val="accent1"/>
                </a:solidFill>
              </a:rPr>
              <a:t>الأولي : </a:t>
            </a:r>
          </a:p>
          <a:p>
            <a:pPr algn="just"/>
            <a:r>
              <a:rPr lang="ar-SA" sz="2800" dirty="0" smtClean="0">
                <a:solidFill>
                  <a:srgbClr val="C00000"/>
                </a:solidFill>
              </a:rPr>
              <a:t>(وهي:  1- </a:t>
            </a:r>
            <a:r>
              <a:rPr lang="ar-SA" sz="2800" dirty="0">
                <a:solidFill>
                  <a:srgbClr val="C00000"/>
                </a:solidFill>
              </a:rPr>
              <a:t>ما دلَّ على المبالغة في التوثيق ، أو كان على وزن </a:t>
            </a:r>
            <a:r>
              <a:rPr lang="ar-SA" sz="2800" dirty="0" smtClean="0">
                <a:solidFill>
                  <a:srgbClr val="C00000"/>
                </a:solidFill>
              </a:rPr>
              <a:t>«أَفْعَل». </a:t>
            </a:r>
            <a:endParaRPr lang="ar-SA" sz="2800" dirty="0">
              <a:solidFill>
                <a:srgbClr val="C00000"/>
              </a:solidFill>
            </a:endParaRPr>
          </a:p>
          <a:p>
            <a:pPr algn="just"/>
            <a:r>
              <a:rPr lang="ar-SA" sz="2800" dirty="0" smtClean="0">
                <a:solidFill>
                  <a:srgbClr val="C00000"/>
                </a:solidFill>
              </a:rPr>
              <a:t>         2- ما </a:t>
            </a:r>
            <a:r>
              <a:rPr lang="ar-SA" sz="2800" dirty="0">
                <a:solidFill>
                  <a:srgbClr val="C00000"/>
                </a:solidFill>
              </a:rPr>
              <a:t>تأكد بصفة أو صفتين من صفات </a:t>
            </a:r>
            <a:r>
              <a:rPr lang="ar-SA" sz="2800" dirty="0" smtClean="0">
                <a:solidFill>
                  <a:srgbClr val="C00000"/>
                </a:solidFill>
              </a:rPr>
              <a:t>التوثيق.</a:t>
            </a:r>
            <a:endParaRPr lang="ar-SA" sz="2800" dirty="0">
              <a:solidFill>
                <a:srgbClr val="C00000"/>
              </a:solidFill>
            </a:endParaRPr>
          </a:p>
          <a:p>
            <a:pPr algn="just"/>
            <a:r>
              <a:rPr lang="ar-SA" sz="2800" dirty="0" smtClean="0">
                <a:solidFill>
                  <a:srgbClr val="C00000"/>
                </a:solidFill>
              </a:rPr>
              <a:t>         3- ما </a:t>
            </a:r>
            <a:r>
              <a:rPr lang="ar-SA" sz="2800" dirty="0">
                <a:solidFill>
                  <a:srgbClr val="C00000"/>
                </a:solidFill>
              </a:rPr>
              <a:t>عُبِّرَ عنه بصفة دالة على التوثيق من غير </a:t>
            </a:r>
            <a:r>
              <a:rPr lang="ar-SA" sz="2800" dirty="0" smtClean="0">
                <a:solidFill>
                  <a:srgbClr val="C00000"/>
                </a:solidFill>
              </a:rPr>
              <a:t>توكيد).</a:t>
            </a:r>
          </a:p>
          <a:p>
            <a:pPr algn="just"/>
            <a:r>
              <a:rPr lang="ar-SA" sz="3200" b="1" dirty="0" smtClean="0"/>
              <a:t>فيُحْتَجُّ بأهلها ، </a:t>
            </a:r>
            <a:r>
              <a:rPr lang="ar-SA" sz="3200" dirty="0" smtClean="0"/>
              <a:t>وإن </a:t>
            </a:r>
            <a:r>
              <a:rPr lang="ar-SA" sz="3200" dirty="0"/>
              <a:t>كان بعضهم أقوي من بعض</a:t>
            </a:r>
            <a:r>
              <a:rPr lang="ar-SA" sz="3200" dirty="0" smtClean="0"/>
              <a:t>.</a:t>
            </a:r>
            <a:endParaRPr lang="en-US" sz="32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52711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6280" y="476672"/>
            <a:ext cx="835292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200" b="1" dirty="0" smtClean="0">
                <a:solidFill>
                  <a:schemeClr val="accent1"/>
                </a:solidFill>
              </a:rPr>
              <a:t>2- وأما </a:t>
            </a:r>
            <a:r>
              <a:rPr lang="ar-SA" sz="3200" b="1" dirty="0">
                <a:solidFill>
                  <a:schemeClr val="accent1"/>
                </a:solidFill>
              </a:rPr>
              <a:t>المرتبة الرابعة والخامسة </a:t>
            </a:r>
            <a:r>
              <a:rPr lang="ar-SA" sz="3200" b="1" dirty="0" smtClean="0">
                <a:solidFill>
                  <a:schemeClr val="accent1"/>
                </a:solidFill>
              </a:rPr>
              <a:t>: </a:t>
            </a:r>
          </a:p>
          <a:p>
            <a:pPr algn="just"/>
            <a:r>
              <a:rPr lang="ar-SA" sz="2800" dirty="0" smtClean="0">
                <a:solidFill>
                  <a:srgbClr val="C00000"/>
                </a:solidFill>
              </a:rPr>
              <a:t>(وهما: 4- ما </a:t>
            </a:r>
            <a:r>
              <a:rPr lang="ar-SA" sz="2800" dirty="0">
                <a:solidFill>
                  <a:srgbClr val="C00000"/>
                </a:solidFill>
              </a:rPr>
              <a:t>دل على التعديل من دون إشعار </a:t>
            </a:r>
            <a:r>
              <a:rPr lang="ar-SA" sz="2800" dirty="0" smtClean="0">
                <a:solidFill>
                  <a:srgbClr val="C00000"/>
                </a:solidFill>
              </a:rPr>
              <a:t>بالضبط.</a:t>
            </a:r>
            <a:endParaRPr lang="ar-SA" sz="2800" dirty="0">
              <a:solidFill>
                <a:srgbClr val="C00000"/>
              </a:solidFill>
            </a:endParaRPr>
          </a:p>
          <a:p>
            <a:pPr algn="just"/>
            <a:r>
              <a:rPr lang="ar-SA" sz="2800" dirty="0" smtClean="0">
                <a:solidFill>
                  <a:srgbClr val="C00000"/>
                </a:solidFill>
              </a:rPr>
              <a:t>         5- ما </a:t>
            </a:r>
            <a:r>
              <a:rPr lang="ar-SA" sz="2800" dirty="0">
                <a:solidFill>
                  <a:srgbClr val="C00000"/>
                </a:solidFill>
              </a:rPr>
              <a:t>ليس فيه دلالة على التوثيق أو </a:t>
            </a:r>
            <a:r>
              <a:rPr lang="ar-SA" sz="2800" dirty="0" smtClean="0">
                <a:solidFill>
                  <a:srgbClr val="C00000"/>
                </a:solidFill>
              </a:rPr>
              <a:t>التجريح).</a:t>
            </a:r>
          </a:p>
          <a:p>
            <a:pPr algn="just"/>
            <a:r>
              <a:rPr lang="ar-SA" sz="3200" b="1" dirty="0" smtClean="0"/>
              <a:t>فلا </a:t>
            </a:r>
            <a:r>
              <a:rPr lang="ar-SA" sz="3200" b="1" dirty="0"/>
              <a:t>يحتج </a:t>
            </a:r>
            <a:r>
              <a:rPr lang="ar-SA" sz="3200" b="1" dirty="0" smtClean="0"/>
              <a:t>بأهلهما</a:t>
            </a:r>
            <a:r>
              <a:rPr lang="ar-SA" sz="3200" b="1" dirty="0"/>
              <a:t>، ولكن يُكْتَبُ حديثُهم </a:t>
            </a:r>
            <a:r>
              <a:rPr lang="ar-SA" sz="3200" b="1" dirty="0" smtClean="0"/>
              <a:t>ويُخْتَبَرُ.</a:t>
            </a:r>
          </a:p>
          <a:p>
            <a:pPr algn="just"/>
            <a:r>
              <a:rPr lang="ar-SA" sz="3200" dirty="0" smtClean="0"/>
              <a:t>وإن كان أهل المرتبة الخامسة دون أهل المرتبة الرابعة</a:t>
            </a:r>
            <a:r>
              <a:rPr lang="ar-SA" sz="3400" dirty="0" smtClean="0"/>
              <a:t>.</a:t>
            </a:r>
          </a:p>
          <a:p>
            <a:pPr algn="just"/>
            <a:r>
              <a:rPr lang="ar-SA" sz="3100" dirty="0" smtClean="0">
                <a:solidFill>
                  <a:srgbClr val="C00000"/>
                </a:solidFill>
              </a:rPr>
              <a:t>أي : يختبر ضبطهم؛ </a:t>
            </a:r>
          </a:p>
          <a:p>
            <a:pPr algn="just"/>
            <a:r>
              <a:rPr lang="ar-SA" sz="3100" dirty="0">
                <a:solidFill>
                  <a:srgbClr val="C00000"/>
                </a:solidFill>
              </a:rPr>
              <a:t>وكيف يختبر </a:t>
            </a:r>
            <a:r>
              <a:rPr lang="ar-SA" sz="3100" dirty="0" smtClean="0">
                <a:solidFill>
                  <a:srgbClr val="C00000"/>
                </a:solidFill>
              </a:rPr>
              <a:t>ضبطهم؟ بعرض حديثهم على أحاديث الثقات الضابطين؛ فإن وافقهم احتُج بحديثهم ، وإلا فلا. </a:t>
            </a:r>
          </a:p>
          <a:p>
            <a:pPr algn="just"/>
            <a:r>
              <a:rPr lang="ar-SA" sz="3100" dirty="0" smtClean="0">
                <a:solidFill>
                  <a:srgbClr val="C00000"/>
                </a:solidFill>
              </a:rPr>
              <a:t>فظهر من ذلك أن من قيل فيه: (صدوق) من الرواة لا يحتج بحديثه قبل الاختبار.</a:t>
            </a:r>
          </a:p>
          <a:p>
            <a:pPr algn="just"/>
            <a:r>
              <a:rPr lang="ar-SA" sz="3100" dirty="0" smtClean="0">
                <a:solidFill>
                  <a:srgbClr val="C00000"/>
                </a:solidFill>
              </a:rPr>
              <a:t>وقد وهم من قال: إن من قيل فيه (صدوق) فحديثه حسن؛ لأن الحديث الحسن من نوع المحتج به. </a:t>
            </a:r>
          </a:p>
          <a:p>
            <a:pPr algn="just"/>
            <a:r>
              <a:rPr lang="ar-SA" sz="3100" dirty="0" smtClean="0">
                <a:solidFill>
                  <a:srgbClr val="C00000"/>
                </a:solidFill>
              </a:rPr>
              <a:t>وعلى ذلك أئمة الجرح والتعديل وحفاظ الحديث.</a:t>
            </a:r>
            <a:endParaRPr lang="en-US" sz="3100" dirty="0">
              <a:solidFill>
                <a:srgbClr val="C00000"/>
              </a:solidFill>
            </a:endParaRPr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46556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6280" y="1124744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chemeClr val="accent1"/>
                </a:solidFill>
              </a:rPr>
              <a:t>3- وأما </a:t>
            </a:r>
            <a:r>
              <a:rPr lang="ar-SA" sz="3600" b="1" dirty="0">
                <a:solidFill>
                  <a:schemeClr val="accent1"/>
                </a:solidFill>
              </a:rPr>
              <a:t>أهل المرتبة السادسة </a:t>
            </a:r>
            <a:r>
              <a:rPr lang="ar-SA" sz="3600" b="1" dirty="0" smtClean="0">
                <a:solidFill>
                  <a:schemeClr val="accent1"/>
                </a:solidFill>
              </a:rPr>
              <a:t>: </a:t>
            </a:r>
          </a:p>
          <a:p>
            <a:pPr algn="just"/>
            <a:r>
              <a:rPr lang="ar-SA" sz="3000" dirty="0" smtClean="0">
                <a:solidFill>
                  <a:srgbClr val="C00000"/>
                </a:solidFill>
              </a:rPr>
              <a:t>(وهي: ما </a:t>
            </a:r>
            <a:r>
              <a:rPr lang="ar-SA" sz="3000" dirty="0">
                <a:solidFill>
                  <a:srgbClr val="C00000"/>
                </a:solidFill>
              </a:rPr>
              <a:t>أَشْعَر بالقرب من </a:t>
            </a:r>
            <a:r>
              <a:rPr lang="ar-SA" sz="3000" dirty="0" smtClean="0">
                <a:solidFill>
                  <a:srgbClr val="C00000"/>
                </a:solidFill>
              </a:rPr>
              <a:t>التجريح).</a:t>
            </a:r>
          </a:p>
          <a:p>
            <a:pPr algn="just"/>
            <a:r>
              <a:rPr lang="ar-SA" sz="3600" b="1" dirty="0" smtClean="0"/>
              <a:t>فلا </a:t>
            </a:r>
            <a:r>
              <a:rPr lang="ar-SA" sz="3600" b="1" dirty="0"/>
              <a:t>يحتج </a:t>
            </a:r>
            <a:r>
              <a:rPr lang="ar-SA" sz="3600" b="1" dirty="0" smtClean="0"/>
              <a:t>بأهلها، </a:t>
            </a:r>
            <a:r>
              <a:rPr lang="ar-SA" sz="3600" b="1" dirty="0"/>
              <a:t>ولكن يكتب حديثهم للاعتبار فقط دون </a:t>
            </a:r>
            <a:r>
              <a:rPr lang="ar-SA" sz="3600" b="1" dirty="0" smtClean="0"/>
              <a:t>الاختبار؛ </a:t>
            </a:r>
          </a:p>
          <a:p>
            <a:pPr algn="just"/>
            <a:r>
              <a:rPr lang="ar-SA" sz="3600" b="1" dirty="0" smtClean="0">
                <a:solidFill>
                  <a:srgbClr val="C00000"/>
                </a:solidFill>
              </a:rPr>
              <a:t>لماذا؟ </a:t>
            </a:r>
            <a:r>
              <a:rPr lang="ar-SA" sz="3600" dirty="0" smtClean="0"/>
              <a:t>وذلك </a:t>
            </a:r>
            <a:r>
              <a:rPr lang="ar-SA" sz="3600" dirty="0"/>
              <a:t>لظهور أمرهم في عدم الضبط.</a:t>
            </a:r>
            <a:endParaRPr lang="en-US" sz="36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564045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60462" y="805508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rgbClr val="FF0000"/>
                </a:solidFill>
              </a:rPr>
              <a:t>(ثانيًا) </a:t>
            </a:r>
            <a:r>
              <a:rPr lang="ar-SA" sz="3600" b="1" dirty="0">
                <a:solidFill>
                  <a:srgbClr val="FF0000"/>
                </a:solidFill>
              </a:rPr>
              <a:t>مراتب ألفاظ </a:t>
            </a:r>
            <a:r>
              <a:rPr lang="ar-SA" sz="3600" b="1" dirty="0" smtClean="0">
                <a:solidFill>
                  <a:srgbClr val="FF0000"/>
                </a:solidFill>
              </a:rPr>
              <a:t>الجرح وحكمها:</a:t>
            </a:r>
          </a:p>
          <a:p>
            <a:pPr algn="just"/>
            <a:r>
              <a:rPr lang="ar-SA" sz="3600" b="1" dirty="0">
                <a:solidFill>
                  <a:srgbClr val="FF0000"/>
                </a:solidFill>
              </a:rPr>
              <a:t>( أ ) مراتب الجرح وألفاظها :</a:t>
            </a:r>
            <a:endParaRPr lang="en-US" sz="3600" dirty="0">
              <a:solidFill>
                <a:srgbClr val="FF0000"/>
              </a:solidFill>
            </a:endParaRPr>
          </a:p>
          <a:p>
            <a:pPr algn="just"/>
            <a:r>
              <a:rPr lang="ar-SA" sz="3600" b="1" dirty="0">
                <a:solidFill>
                  <a:schemeClr val="accent1"/>
                </a:solidFill>
              </a:rPr>
              <a:t>1- ما دل على التليين </a:t>
            </a:r>
            <a:r>
              <a:rPr lang="ar-SA" sz="3600" b="1" dirty="0"/>
              <a:t>- وهي أسهلها في الجرح - </a:t>
            </a:r>
            <a:r>
              <a:rPr lang="ar-SA" sz="3600" b="1" dirty="0">
                <a:solidFill>
                  <a:schemeClr val="accent1"/>
                </a:solidFill>
              </a:rPr>
              <a:t>:</a:t>
            </a:r>
          </a:p>
          <a:p>
            <a:pPr algn="just"/>
            <a:r>
              <a:rPr lang="ar-SA" sz="3600" dirty="0"/>
              <a:t>مثل أن يقال في الراوي: (فلان لَيِّنُ الحديث) ، </a:t>
            </a:r>
          </a:p>
          <a:p>
            <a:pPr algn="just"/>
            <a:r>
              <a:rPr lang="ar-SA" sz="3600" dirty="0"/>
              <a:t>أو : (فيه مَقال)،</a:t>
            </a:r>
          </a:p>
          <a:p>
            <a:pPr algn="just"/>
            <a:r>
              <a:rPr lang="ar-SA" sz="3600" dirty="0"/>
              <a:t>أو : (في حديثه ضعف)،</a:t>
            </a:r>
          </a:p>
          <a:p>
            <a:pPr algn="just"/>
            <a:r>
              <a:rPr lang="ar-SA" sz="3600" dirty="0"/>
              <a:t>أو : (ليس بذاك)،</a:t>
            </a:r>
          </a:p>
          <a:p>
            <a:pPr algn="just"/>
            <a:r>
              <a:rPr lang="ar-SA" sz="3600" dirty="0"/>
              <a:t>أو : (ليس بمأمون</a:t>
            </a:r>
            <a:r>
              <a:rPr lang="ar-SA" sz="3600" dirty="0" smtClean="0"/>
              <a:t>).</a:t>
            </a:r>
            <a:endParaRPr lang="en-US" sz="36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12197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60462" y="805508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chemeClr val="accent1"/>
                </a:solidFill>
              </a:rPr>
              <a:t>2- ثم </a:t>
            </a:r>
            <a:r>
              <a:rPr lang="ar-SA" sz="3600" b="1" dirty="0">
                <a:solidFill>
                  <a:schemeClr val="accent1"/>
                </a:solidFill>
              </a:rPr>
              <a:t>ما صُرِّح بعدم الاحتجاج به </a:t>
            </a:r>
            <a:r>
              <a:rPr lang="ar-SA" sz="3600" b="1" dirty="0" smtClean="0">
                <a:solidFill>
                  <a:schemeClr val="accent1"/>
                </a:solidFill>
              </a:rPr>
              <a:t>وشبهه</a:t>
            </a:r>
            <a:r>
              <a:rPr lang="ar-SA" sz="3600" b="1" dirty="0">
                <a:solidFill>
                  <a:schemeClr val="accent1"/>
                </a:solidFill>
              </a:rPr>
              <a:t> : </a:t>
            </a:r>
            <a:endParaRPr lang="ar-SA" sz="3600" b="1" dirty="0" smtClean="0">
              <a:solidFill>
                <a:schemeClr val="accent1"/>
              </a:solidFill>
            </a:endParaRPr>
          </a:p>
          <a:p>
            <a:pPr algn="just"/>
            <a:r>
              <a:rPr lang="ar-SA" sz="3600" dirty="0"/>
              <a:t>مثل أن يقال في الراوي: </a:t>
            </a:r>
            <a:r>
              <a:rPr lang="ar-SA" sz="3600" dirty="0" smtClean="0"/>
              <a:t>(فلان </a:t>
            </a:r>
            <a:r>
              <a:rPr lang="ar-SA" sz="3600" dirty="0"/>
              <a:t>لا يحتج </a:t>
            </a:r>
            <a:r>
              <a:rPr lang="ar-SA" sz="3600" dirty="0" smtClean="0"/>
              <a:t>به)، </a:t>
            </a:r>
          </a:p>
          <a:p>
            <a:pPr algn="just"/>
            <a:r>
              <a:rPr lang="ar-SA" sz="3600" dirty="0" smtClean="0"/>
              <a:t>أو : (ضعيف)، </a:t>
            </a:r>
          </a:p>
          <a:p>
            <a:pPr algn="just"/>
            <a:r>
              <a:rPr lang="ar-SA" sz="3600" dirty="0" smtClean="0"/>
              <a:t>أو : (له مناكير)،</a:t>
            </a:r>
          </a:p>
          <a:p>
            <a:pPr algn="just"/>
            <a:r>
              <a:rPr lang="ar-SA" sz="3600" dirty="0" smtClean="0"/>
              <a:t>أو : (واهٍ)، </a:t>
            </a:r>
          </a:p>
          <a:p>
            <a:pPr algn="just"/>
            <a:r>
              <a:rPr lang="ar-SA" sz="3600" dirty="0" smtClean="0"/>
              <a:t>أو : (ضعفوه).</a:t>
            </a:r>
            <a:endParaRPr lang="en-US" sz="36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28438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60462" y="805508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chemeClr val="accent1"/>
                </a:solidFill>
              </a:rPr>
              <a:t>3- ثم </a:t>
            </a:r>
            <a:r>
              <a:rPr lang="ar-SA" sz="3600" b="1" dirty="0">
                <a:solidFill>
                  <a:schemeClr val="accent1"/>
                </a:solidFill>
              </a:rPr>
              <a:t>ما صرح بعدم كتابة حديثه </a:t>
            </a:r>
            <a:r>
              <a:rPr lang="ar-SA" sz="3600" b="1" dirty="0" smtClean="0">
                <a:solidFill>
                  <a:schemeClr val="accent1"/>
                </a:solidFill>
              </a:rPr>
              <a:t>ونحوه : </a:t>
            </a:r>
          </a:p>
          <a:p>
            <a:pPr algn="just"/>
            <a:r>
              <a:rPr lang="ar-SA" sz="3600" dirty="0"/>
              <a:t>مثل أن يقال في الراوي: </a:t>
            </a:r>
            <a:r>
              <a:rPr lang="ar-SA" sz="3600" dirty="0" smtClean="0"/>
              <a:t>(فلان </a:t>
            </a:r>
            <a:r>
              <a:rPr lang="ar-SA" sz="3600" dirty="0"/>
              <a:t>لا يكتب </a:t>
            </a:r>
            <a:r>
              <a:rPr lang="ar-SA" sz="3600" dirty="0" smtClean="0"/>
              <a:t>حديثه) ، </a:t>
            </a:r>
          </a:p>
          <a:p>
            <a:pPr algn="just"/>
            <a:r>
              <a:rPr lang="ar-SA" sz="3600" dirty="0" smtClean="0"/>
              <a:t>أو : (لا </a:t>
            </a:r>
            <a:r>
              <a:rPr lang="ar-SA" sz="3600" dirty="0"/>
              <a:t>تحل الراوية </a:t>
            </a:r>
            <a:r>
              <a:rPr lang="ar-SA" sz="3600" dirty="0" smtClean="0"/>
              <a:t>عنه) ، </a:t>
            </a:r>
          </a:p>
          <a:p>
            <a:pPr algn="just"/>
            <a:r>
              <a:rPr lang="ar-SA" sz="3600" dirty="0" smtClean="0"/>
              <a:t>أو : (ضعيف جدًّا) ، </a:t>
            </a:r>
          </a:p>
          <a:p>
            <a:pPr algn="just"/>
            <a:r>
              <a:rPr lang="ar-SA" sz="3600" dirty="0" smtClean="0"/>
              <a:t>أو : (واهٍ بمَرَّةٍ)،</a:t>
            </a:r>
          </a:p>
          <a:p>
            <a:pPr algn="just"/>
            <a:r>
              <a:rPr lang="ar-SA" sz="3600" dirty="0" smtClean="0"/>
              <a:t>أو : (طرحوا حديثه).</a:t>
            </a:r>
            <a:endParaRPr lang="en-US" sz="36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4142997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60462" y="671691"/>
            <a:ext cx="835292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400" b="1" dirty="0" smtClean="0">
                <a:solidFill>
                  <a:schemeClr val="accent1"/>
                </a:solidFill>
              </a:rPr>
              <a:t>4- ثم </a:t>
            </a:r>
            <a:r>
              <a:rPr lang="ar-SA" sz="3400" b="1" dirty="0">
                <a:solidFill>
                  <a:schemeClr val="accent1"/>
                </a:solidFill>
              </a:rPr>
              <a:t>ما فيه اتهام بالكذب أو </a:t>
            </a:r>
            <a:r>
              <a:rPr lang="ar-SA" sz="3400" b="1" dirty="0" smtClean="0">
                <a:solidFill>
                  <a:schemeClr val="accent1"/>
                </a:solidFill>
              </a:rPr>
              <a:t>نحوه : 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- بادئ ذي بدء: متى يتهم </a:t>
            </a:r>
            <a:r>
              <a:rPr lang="ar-SA" sz="3200" dirty="0">
                <a:solidFill>
                  <a:srgbClr val="00B050"/>
                </a:solidFill>
              </a:rPr>
              <a:t>الراوي </a:t>
            </a:r>
            <a:r>
              <a:rPr lang="ar-SA" sz="3200" dirty="0" smtClean="0">
                <a:solidFill>
                  <a:srgbClr val="00B050"/>
                </a:solidFill>
              </a:rPr>
              <a:t>بالكذب؟ 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إذا ظهر منه أحد أمرين؛ هما</a:t>
            </a:r>
            <a:r>
              <a:rPr lang="ar-SA" sz="3200" dirty="0">
                <a:solidFill>
                  <a:srgbClr val="00B050"/>
                </a:solidFill>
              </a:rPr>
              <a:t>:</a:t>
            </a:r>
            <a:endParaRPr lang="en-US" sz="3200" dirty="0">
              <a:solidFill>
                <a:srgbClr val="00B050"/>
              </a:solidFill>
            </a:endParaRPr>
          </a:p>
          <a:p>
            <a:pPr algn="just"/>
            <a:r>
              <a:rPr lang="ar-SA" sz="3200" dirty="0">
                <a:solidFill>
                  <a:srgbClr val="00B050"/>
                </a:solidFill>
              </a:rPr>
              <a:t>أ- أن لا يُروي </a:t>
            </a:r>
            <a:r>
              <a:rPr lang="ar-SA" sz="3200" dirty="0" smtClean="0">
                <a:solidFill>
                  <a:srgbClr val="00B050"/>
                </a:solidFill>
              </a:rPr>
              <a:t>الحديث </a:t>
            </a:r>
            <a:r>
              <a:rPr lang="ar-SA" sz="3200" dirty="0">
                <a:solidFill>
                  <a:srgbClr val="00B050"/>
                </a:solidFill>
              </a:rPr>
              <a:t>إلا من </a:t>
            </a:r>
            <a:r>
              <a:rPr lang="ar-SA" sz="3200" dirty="0" smtClean="0">
                <a:solidFill>
                  <a:srgbClr val="00B050"/>
                </a:solidFill>
              </a:rPr>
              <a:t>جهته، </a:t>
            </a:r>
            <a:r>
              <a:rPr lang="ar-SA" sz="3200" dirty="0">
                <a:solidFill>
                  <a:srgbClr val="00B050"/>
                </a:solidFill>
              </a:rPr>
              <a:t>ويكون </a:t>
            </a:r>
            <a:r>
              <a:rPr lang="ar-SA" sz="3200" dirty="0" smtClean="0">
                <a:solidFill>
                  <a:srgbClr val="00B050"/>
                </a:solidFill>
              </a:rPr>
              <a:t>مخالفًا </a:t>
            </a:r>
            <a:r>
              <a:rPr lang="ar-SA" sz="3200" dirty="0">
                <a:solidFill>
                  <a:srgbClr val="00B050"/>
                </a:solidFill>
              </a:rPr>
              <a:t>للقواعد المعلومة.</a:t>
            </a:r>
            <a:endParaRPr lang="en-US" sz="3200" dirty="0">
              <a:solidFill>
                <a:srgbClr val="00B050"/>
              </a:solidFill>
            </a:endParaRPr>
          </a:p>
          <a:p>
            <a:pPr algn="just"/>
            <a:r>
              <a:rPr lang="ar-SA" sz="3200" dirty="0">
                <a:solidFill>
                  <a:srgbClr val="00B050"/>
                </a:solidFill>
              </a:rPr>
              <a:t>ب- أن يُعْرَف بالكذب في كلامه </a:t>
            </a:r>
            <a:r>
              <a:rPr lang="ar-SA" sz="3200" dirty="0" smtClean="0">
                <a:solidFill>
                  <a:srgbClr val="00B050"/>
                </a:solidFill>
              </a:rPr>
              <a:t>العادي، </a:t>
            </a:r>
            <a:r>
              <a:rPr lang="ar-SA" sz="3200" dirty="0">
                <a:solidFill>
                  <a:srgbClr val="00B050"/>
                </a:solidFill>
              </a:rPr>
              <a:t>لكن لم يظهر منه الكذب في الحديث </a:t>
            </a:r>
            <a:r>
              <a:rPr lang="ar-SA" sz="3200" dirty="0" smtClean="0">
                <a:solidFill>
                  <a:srgbClr val="00B050"/>
                </a:solidFill>
              </a:rPr>
              <a:t>النبوي.</a:t>
            </a:r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672547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60462" y="671691"/>
            <a:ext cx="835292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ar-SA" sz="3400" dirty="0" smtClean="0"/>
          </a:p>
          <a:p>
            <a:pPr algn="just"/>
            <a:r>
              <a:rPr lang="ar-SA" sz="3400" dirty="0" smtClean="0"/>
              <a:t>وألفاظ </a:t>
            </a:r>
            <a:r>
              <a:rPr lang="ar-SA" sz="3400" dirty="0" smtClean="0"/>
              <a:t>هذه المرتبة أن </a:t>
            </a:r>
            <a:r>
              <a:rPr lang="ar-SA" sz="3400" dirty="0"/>
              <a:t>يقال في الراوي </a:t>
            </a:r>
            <a:r>
              <a:rPr lang="ar-SA" sz="3400" dirty="0" smtClean="0"/>
              <a:t>مثلًا </a:t>
            </a:r>
            <a:r>
              <a:rPr lang="ar-SA" sz="3400" dirty="0"/>
              <a:t>: </a:t>
            </a:r>
            <a:r>
              <a:rPr lang="ar-SA" sz="3400" dirty="0" smtClean="0"/>
              <a:t>(فلان </a:t>
            </a:r>
            <a:r>
              <a:rPr lang="ar-SA" sz="3400" dirty="0"/>
              <a:t>متهم </a:t>
            </a:r>
            <a:r>
              <a:rPr lang="ar-SA" sz="3400" dirty="0" smtClean="0"/>
              <a:t>بالكذب) ، </a:t>
            </a:r>
          </a:p>
          <a:p>
            <a:pPr algn="just"/>
            <a:r>
              <a:rPr lang="ar-SA" sz="3400" dirty="0" smtClean="0"/>
              <a:t>أو : (متهم بالوضع) ، </a:t>
            </a:r>
          </a:p>
          <a:p>
            <a:pPr algn="just"/>
            <a:r>
              <a:rPr lang="ar-SA" sz="3400" dirty="0" smtClean="0"/>
              <a:t>أو : (يسرق الحديث) ، </a:t>
            </a:r>
          </a:p>
          <a:p>
            <a:pPr algn="just"/>
            <a:r>
              <a:rPr lang="ar-SA" sz="3400" dirty="0" smtClean="0"/>
              <a:t>أو : (فلان ساقط) ، </a:t>
            </a:r>
          </a:p>
          <a:p>
            <a:pPr algn="just"/>
            <a:r>
              <a:rPr lang="ar-SA" sz="3400" dirty="0" smtClean="0">
                <a:solidFill>
                  <a:srgbClr val="00B050"/>
                </a:solidFill>
              </a:rPr>
              <a:t>أو : (متروك) ،  </a:t>
            </a:r>
          </a:p>
          <a:p>
            <a:pPr algn="just"/>
            <a:r>
              <a:rPr lang="ar-SA" sz="3400" dirty="0" smtClean="0"/>
              <a:t>أو : (ليس بثقة).</a:t>
            </a:r>
            <a:endParaRPr lang="en-US" sz="34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49655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60462" y="836712"/>
            <a:ext cx="835292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400" b="1" dirty="0" smtClean="0">
                <a:solidFill>
                  <a:schemeClr val="accent1"/>
                </a:solidFill>
              </a:rPr>
              <a:t>5- ثم </a:t>
            </a:r>
            <a:r>
              <a:rPr lang="ar-SA" sz="3400" b="1" dirty="0">
                <a:solidFill>
                  <a:schemeClr val="accent1"/>
                </a:solidFill>
              </a:rPr>
              <a:t>ما دل على وصفه بالكذب </a:t>
            </a:r>
            <a:r>
              <a:rPr lang="ar-SA" sz="3400" b="1" dirty="0" smtClean="0">
                <a:solidFill>
                  <a:schemeClr val="accent1"/>
                </a:solidFill>
              </a:rPr>
              <a:t>ونحوه :</a:t>
            </a:r>
          </a:p>
          <a:p>
            <a:pPr algn="just"/>
            <a:r>
              <a:rPr lang="ar-SA" sz="3400" dirty="0" smtClean="0">
                <a:solidFill>
                  <a:srgbClr val="00B050"/>
                </a:solidFill>
              </a:rPr>
              <a:t>- والمراد هنا أنه تحقق كذبه في حديث النبي </a:t>
            </a:r>
            <a:r>
              <a:rPr lang="ar-SA" sz="3400" dirty="0" smtClean="0">
                <a:solidFill>
                  <a:srgbClr val="00B050"/>
                </a:solidFill>
                <a:sym typeface="AGA Arabesque"/>
              </a:rPr>
              <a:t>.</a:t>
            </a:r>
            <a:r>
              <a:rPr lang="ar-SA" sz="3400" dirty="0" smtClean="0">
                <a:solidFill>
                  <a:srgbClr val="00B050"/>
                </a:solidFill>
              </a:rPr>
              <a:t> </a:t>
            </a:r>
          </a:p>
          <a:p>
            <a:pPr algn="just"/>
            <a:r>
              <a:rPr lang="ar-SA" sz="3400" dirty="0"/>
              <a:t>وألفاظ هذه المرتبة </a:t>
            </a:r>
            <a:r>
              <a:rPr lang="ar-SA" sz="3400" dirty="0" smtClean="0"/>
              <a:t>أن </a:t>
            </a:r>
            <a:r>
              <a:rPr lang="ar-SA" sz="3400" dirty="0"/>
              <a:t>يقال في الراوي مثلًا : </a:t>
            </a:r>
            <a:r>
              <a:rPr lang="ar-SA" sz="3400" dirty="0" smtClean="0"/>
              <a:t>(كذاب) ، </a:t>
            </a:r>
          </a:p>
          <a:p>
            <a:pPr algn="just"/>
            <a:r>
              <a:rPr lang="ar-SA" sz="3400" dirty="0" smtClean="0"/>
              <a:t>أو : (دجال) ، </a:t>
            </a:r>
          </a:p>
          <a:p>
            <a:pPr algn="just"/>
            <a:r>
              <a:rPr lang="ar-SA" sz="3400" dirty="0" smtClean="0"/>
              <a:t>أو : (وضاع ) ، </a:t>
            </a:r>
          </a:p>
          <a:p>
            <a:pPr algn="just"/>
            <a:r>
              <a:rPr lang="ar-SA" sz="3400" dirty="0" smtClean="0"/>
              <a:t>أو : (يكذب) ، </a:t>
            </a:r>
          </a:p>
          <a:p>
            <a:pPr algn="just"/>
            <a:r>
              <a:rPr lang="ar-SA" sz="3400" dirty="0" smtClean="0"/>
              <a:t>أو : (يضع).</a:t>
            </a:r>
            <a:endParaRPr lang="en-US" sz="34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59764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60462" y="836712"/>
            <a:ext cx="835292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400" b="1" dirty="0" smtClean="0">
                <a:solidFill>
                  <a:schemeClr val="accent1"/>
                </a:solidFill>
              </a:rPr>
              <a:t>6- ثم </a:t>
            </a:r>
            <a:r>
              <a:rPr lang="ar-SA" sz="3400" b="1" dirty="0">
                <a:solidFill>
                  <a:schemeClr val="accent1"/>
                </a:solidFill>
              </a:rPr>
              <a:t>ما دل على المبالغة في الكذب </a:t>
            </a:r>
            <a:r>
              <a:rPr lang="ar-SA" sz="3400" b="1" dirty="0" smtClean="0"/>
              <a:t>-وهي أسوأ مراتب الجرح- :</a:t>
            </a:r>
          </a:p>
          <a:p>
            <a:pPr algn="just"/>
            <a:r>
              <a:rPr lang="ar-SA" sz="3400" dirty="0"/>
              <a:t>مثل أن يقال في الراوي: </a:t>
            </a:r>
            <a:r>
              <a:rPr lang="ar-SA" sz="3400" dirty="0" smtClean="0"/>
              <a:t>(فلان </a:t>
            </a:r>
            <a:r>
              <a:rPr lang="ar-SA" sz="3400" dirty="0"/>
              <a:t>أكذب </a:t>
            </a:r>
            <a:r>
              <a:rPr lang="ar-SA" sz="3400" dirty="0" smtClean="0"/>
              <a:t>الناس) </a:t>
            </a:r>
            <a:r>
              <a:rPr lang="ar-SA" sz="3400" dirty="0"/>
              <a:t>، </a:t>
            </a:r>
            <a:endParaRPr lang="ar-SA" sz="3400" dirty="0" smtClean="0"/>
          </a:p>
          <a:p>
            <a:pPr algn="just"/>
            <a:r>
              <a:rPr lang="ar-SA" sz="3400" dirty="0" smtClean="0"/>
              <a:t>أو : (إليه المنتهى </a:t>
            </a:r>
            <a:r>
              <a:rPr lang="ar-SA" sz="3400" dirty="0"/>
              <a:t>في </a:t>
            </a:r>
            <a:r>
              <a:rPr lang="ar-SA" sz="3400" dirty="0" smtClean="0"/>
              <a:t>الكذب) </a:t>
            </a:r>
            <a:r>
              <a:rPr lang="ar-SA" sz="3400" dirty="0"/>
              <a:t>، </a:t>
            </a:r>
            <a:endParaRPr lang="ar-SA" sz="3400" dirty="0" smtClean="0"/>
          </a:p>
          <a:p>
            <a:pPr algn="just"/>
            <a:r>
              <a:rPr lang="ar-SA" sz="3400" dirty="0" smtClean="0"/>
              <a:t>أو : (هو </a:t>
            </a:r>
            <a:r>
              <a:rPr lang="ar-SA" sz="3400" dirty="0"/>
              <a:t>ركن </a:t>
            </a:r>
            <a:r>
              <a:rPr lang="ar-SA" sz="3400" dirty="0" smtClean="0"/>
              <a:t>الكذب) ،</a:t>
            </a:r>
          </a:p>
          <a:p>
            <a:pPr algn="just"/>
            <a:r>
              <a:rPr lang="ar-SA" sz="3400" dirty="0" smtClean="0"/>
              <a:t>أو : (هو معدن الكذب) ،</a:t>
            </a:r>
          </a:p>
          <a:p>
            <a:pPr algn="just"/>
            <a:r>
              <a:rPr lang="ar-SA" sz="3400" dirty="0" smtClean="0"/>
              <a:t>أو : (إليه المنتهى في الوضع) .</a:t>
            </a:r>
            <a:endParaRPr lang="en-US" sz="34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61635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2382" y="836712"/>
            <a:ext cx="835292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>
                <a:solidFill>
                  <a:srgbClr val="FF0000"/>
                </a:solidFill>
              </a:rPr>
              <a:t>(</a:t>
            </a:r>
            <a:r>
              <a:rPr lang="ar-SA" sz="3600" b="1" dirty="0" smtClean="0">
                <a:solidFill>
                  <a:srgbClr val="FF0000"/>
                </a:solidFill>
              </a:rPr>
              <a:t> ب ) حكم </a:t>
            </a:r>
            <a:r>
              <a:rPr lang="ar-SA" sz="3600" b="1" dirty="0">
                <a:solidFill>
                  <a:srgbClr val="FF0000"/>
                </a:solidFill>
              </a:rPr>
              <a:t>هذه </a:t>
            </a:r>
            <a:r>
              <a:rPr lang="ar-SA" sz="3600" b="1" dirty="0" smtClean="0">
                <a:solidFill>
                  <a:srgbClr val="FF0000"/>
                </a:solidFill>
              </a:rPr>
              <a:t>المراتب :</a:t>
            </a:r>
            <a:endParaRPr lang="ar-SA" sz="3600" b="1" dirty="0">
              <a:solidFill>
                <a:srgbClr val="FF0000"/>
              </a:solidFill>
            </a:endParaRPr>
          </a:p>
          <a:p>
            <a:pPr algn="just"/>
            <a:r>
              <a:rPr lang="ar-SA" sz="3600" b="1" dirty="0" smtClean="0">
                <a:solidFill>
                  <a:schemeClr val="accent1"/>
                </a:solidFill>
              </a:rPr>
              <a:t>1- أما </a:t>
            </a:r>
            <a:r>
              <a:rPr lang="ar-SA" sz="3600" b="1" dirty="0">
                <a:solidFill>
                  <a:schemeClr val="accent1"/>
                </a:solidFill>
              </a:rPr>
              <a:t>أهل المرتبتين الأُولَيَيْنِ </a:t>
            </a:r>
            <a:r>
              <a:rPr lang="ar-SA" sz="3600" b="1" dirty="0" smtClean="0">
                <a:solidFill>
                  <a:schemeClr val="accent1"/>
                </a:solidFill>
              </a:rPr>
              <a:t>:</a:t>
            </a:r>
          </a:p>
          <a:p>
            <a:pPr algn="just"/>
            <a:r>
              <a:rPr lang="ar-SA" sz="3200" dirty="0" smtClean="0">
                <a:solidFill>
                  <a:srgbClr val="C00000"/>
                </a:solidFill>
              </a:rPr>
              <a:t>(وهما: </a:t>
            </a:r>
            <a:r>
              <a:rPr lang="ar-SA" sz="3200" dirty="0">
                <a:solidFill>
                  <a:srgbClr val="C00000"/>
                </a:solidFill>
              </a:rPr>
              <a:t>1- ما دل على </a:t>
            </a:r>
            <a:r>
              <a:rPr lang="ar-SA" sz="3200" dirty="0" smtClean="0">
                <a:solidFill>
                  <a:srgbClr val="C00000"/>
                </a:solidFill>
              </a:rPr>
              <a:t>التليين.</a:t>
            </a:r>
          </a:p>
          <a:p>
            <a:pPr algn="just"/>
            <a:r>
              <a:rPr lang="ar-SA" sz="3200" dirty="0">
                <a:solidFill>
                  <a:srgbClr val="C00000"/>
                </a:solidFill>
              </a:rPr>
              <a:t> </a:t>
            </a:r>
            <a:r>
              <a:rPr lang="ar-SA" sz="3200" dirty="0" smtClean="0">
                <a:solidFill>
                  <a:srgbClr val="C00000"/>
                </a:solidFill>
              </a:rPr>
              <a:t>        </a:t>
            </a:r>
            <a:r>
              <a:rPr lang="ar-SA" sz="3200" dirty="0">
                <a:solidFill>
                  <a:srgbClr val="C00000"/>
                </a:solidFill>
              </a:rPr>
              <a:t>2- </a:t>
            </a:r>
            <a:r>
              <a:rPr lang="ar-SA" sz="3200" dirty="0" smtClean="0">
                <a:solidFill>
                  <a:srgbClr val="C00000"/>
                </a:solidFill>
              </a:rPr>
              <a:t>ما </a:t>
            </a:r>
            <a:r>
              <a:rPr lang="ar-SA" sz="3200" dirty="0">
                <a:solidFill>
                  <a:srgbClr val="C00000"/>
                </a:solidFill>
              </a:rPr>
              <a:t>صُرِّح بعدم الاحتجاج به </a:t>
            </a:r>
            <a:r>
              <a:rPr lang="ar-SA" sz="3200" dirty="0" smtClean="0">
                <a:solidFill>
                  <a:srgbClr val="C00000"/>
                </a:solidFill>
              </a:rPr>
              <a:t>وشبهه). </a:t>
            </a:r>
          </a:p>
          <a:p>
            <a:pPr algn="just"/>
            <a:r>
              <a:rPr lang="ar-SA" sz="3600" dirty="0" smtClean="0"/>
              <a:t>فإنه </a:t>
            </a:r>
            <a:r>
              <a:rPr lang="ar-SA" sz="3600" dirty="0"/>
              <a:t>لا يحتج بحديثهم </a:t>
            </a:r>
            <a:r>
              <a:rPr lang="ar-SA" sz="3600" dirty="0" smtClean="0"/>
              <a:t>طبعا ، </a:t>
            </a:r>
          </a:p>
          <a:p>
            <a:pPr algn="just"/>
            <a:r>
              <a:rPr lang="ar-SA" sz="3600" dirty="0" smtClean="0"/>
              <a:t>لكن </a:t>
            </a:r>
            <a:r>
              <a:rPr lang="ar-SA" sz="3600" dirty="0"/>
              <a:t>يكتب حديثهم للاعتبار </a:t>
            </a:r>
            <a:r>
              <a:rPr lang="ar-SA" sz="3600" dirty="0" smtClean="0"/>
              <a:t>فقط ، </a:t>
            </a:r>
          </a:p>
          <a:p>
            <a:pPr algn="just"/>
            <a:r>
              <a:rPr lang="ar-SA" sz="3600" dirty="0" smtClean="0"/>
              <a:t>وإن </a:t>
            </a:r>
            <a:r>
              <a:rPr lang="ar-SA" sz="3600" dirty="0"/>
              <a:t>كان أهل المرتبة الثانية دون أهل المرتبة الأولى</a:t>
            </a:r>
            <a:r>
              <a:rPr lang="ar-SA" sz="3600" dirty="0" smtClean="0"/>
              <a:t>.</a:t>
            </a:r>
            <a:endParaRPr lang="ar-SA" sz="36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64267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2382" y="836712"/>
            <a:ext cx="835292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chemeClr val="accent1"/>
                </a:solidFill>
              </a:rPr>
              <a:t>2- وأما </a:t>
            </a:r>
            <a:r>
              <a:rPr lang="ar-SA" sz="3600" b="1" dirty="0">
                <a:solidFill>
                  <a:schemeClr val="accent1"/>
                </a:solidFill>
              </a:rPr>
              <a:t>أهل المراتب الأربع </a:t>
            </a:r>
            <a:r>
              <a:rPr lang="ar-SA" sz="3600" b="1" dirty="0" smtClean="0">
                <a:solidFill>
                  <a:schemeClr val="accent1"/>
                </a:solidFill>
              </a:rPr>
              <a:t>الأخيرة</a:t>
            </a:r>
            <a:r>
              <a:rPr lang="ar-SA" sz="3600" b="1" dirty="0">
                <a:solidFill>
                  <a:schemeClr val="accent1"/>
                </a:solidFill>
              </a:rPr>
              <a:t> </a:t>
            </a:r>
            <a:r>
              <a:rPr lang="ar-SA" sz="3600" b="1" dirty="0" smtClean="0">
                <a:solidFill>
                  <a:schemeClr val="accent1"/>
                </a:solidFill>
              </a:rPr>
              <a:t>: </a:t>
            </a:r>
          </a:p>
          <a:p>
            <a:pPr algn="just"/>
            <a:r>
              <a:rPr lang="ar-SA" sz="3200" dirty="0" smtClean="0">
                <a:solidFill>
                  <a:srgbClr val="C00000"/>
                </a:solidFill>
              </a:rPr>
              <a:t>(وهي: </a:t>
            </a:r>
            <a:r>
              <a:rPr lang="ar-SA" sz="3200" dirty="0">
                <a:solidFill>
                  <a:srgbClr val="C00000"/>
                </a:solidFill>
              </a:rPr>
              <a:t>3- </a:t>
            </a:r>
            <a:r>
              <a:rPr lang="ar-SA" sz="3200" dirty="0" smtClean="0">
                <a:solidFill>
                  <a:srgbClr val="C00000"/>
                </a:solidFill>
              </a:rPr>
              <a:t>ما </a:t>
            </a:r>
            <a:r>
              <a:rPr lang="ar-SA" sz="3200" dirty="0">
                <a:solidFill>
                  <a:srgbClr val="C00000"/>
                </a:solidFill>
              </a:rPr>
              <a:t>صرح بعدم كتابة حديثه </a:t>
            </a:r>
            <a:r>
              <a:rPr lang="ar-SA" sz="3200" dirty="0" smtClean="0">
                <a:solidFill>
                  <a:srgbClr val="C00000"/>
                </a:solidFill>
              </a:rPr>
              <a:t>ونحوه. </a:t>
            </a:r>
            <a:endParaRPr lang="ar-SA" sz="3200" dirty="0">
              <a:solidFill>
                <a:srgbClr val="C00000"/>
              </a:solidFill>
            </a:endParaRPr>
          </a:p>
          <a:p>
            <a:pPr algn="just"/>
            <a:r>
              <a:rPr lang="ar-SA" sz="3200" dirty="0">
                <a:solidFill>
                  <a:srgbClr val="C00000"/>
                </a:solidFill>
              </a:rPr>
              <a:t>         4- </a:t>
            </a:r>
            <a:r>
              <a:rPr lang="ar-SA" sz="3200" dirty="0" smtClean="0">
                <a:solidFill>
                  <a:srgbClr val="C00000"/>
                </a:solidFill>
              </a:rPr>
              <a:t>ما </a:t>
            </a:r>
            <a:r>
              <a:rPr lang="ar-SA" sz="3200" dirty="0">
                <a:solidFill>
                  <a:srgbClr val="C00000"/>
                </a:solidFill>
              </a:rPr>
              <a:t>فيه اتهام بالكذب أو </a:t>
            </a:r>
            <a:r>
              <a:rPr lang="ar-SA" sz="3200" dirty="0" smtClean="0">
                <a:solidFill>
                  <a:srgbClr val="C00000"/>
                </a:solidFill>
              </a:rPr>
              <a:t>نحوه.</a:t>
            </a:r>
            <a:endParaRPr lang="ar-SA" sz="3200" dirty="0">
              <a:solidFill>
                <a:srgbClr val="C00000"/>
              </a:solidFill>
            </a:endParaRPr>
          </a:p>
          <a:p>
            <a:pPr algn="just"/>
            <a:r>
              <a:rPr lang="ar-SA" sz="3200" dirty="0" smtClean="0">
                <a:solidFill>
                  <a:srgbClr val="C00000"/>
                </a:solidFill>
              </a:rPr>
              <a:t>         5- ما دل على وصفه بالكذب ونحوه.</a:t>
            </a:r>
          </a:p>
          <a:p>
            <a:pPr algn="just"/>
            <a:r>
              <a:rPr lang="ar-SA" sz="3200" dirty="0" smtClean="0">
                <a:solidFill>
                  <a:srgbClr val="C00000"/>
                </a:solidFill>
              </a:rPr>
              <a:t>         6- ما دل على المبالغة في الكذب).</a:t>
            </a:r>
          </a:p>
          <a:p>
            <a:pPr algn="just"/>
            <a:r>
              <a:rPr lang="ar-SA" sz="3600" dirty="0" smtClean="0"/>
              <a:t>فلا </a:t>
            </a:r>
            <a:r>
              <a:rPr lang="ar-SA" sz="3600" dirty="0"/>
              <a:t>يحتج </a:t>
            </a:r>
            <a:r>
              <a:rPr lang="ar-SA" sz="3600" dirty="0" smtClean="0"/>
              <a:t>بحديثهم ، </a:t>
            </a:r>
            <a:r>
              <a:rPr lang="ar-SA" sz="3600" dirty="0"/>
              <a:t>ولا </a:t>
            </a:r>
            <a:r>
              <a:rPr lang="ar-SA" sz="3600" dirty="0" smtClean="0"/>
              <a:t>يكتب ، </a:t>
            </a:r>
            <a:r>
              <a:rPr lang="ar-SA" sz="3600" dirty="0"/>
              <a:t>ولا يعتبر </a:t>
            </a:r>
            <a:r>
              <a:rPr lang="ar-SA" sz="3600" dirty="0" smtClean="0"/>
              <a:t>به ؛</a:t>
            </a:r>
          </a:p>
          <a:p>
            <a:pPr algn="just"/>
            <a:r>
              <a:rPr lang="ar-SA" sz="3600" dirty="0" smtClean="0"/>
              <a:t>لأنه لا يصلح لأن يتقوى بغيره ، أو يقوي غيره.</a:t>
            </a:r>
            <a:endParaRPr lang="en-US" sz="3200" dirty="0"/>
          </a:p>
        </p:txBody>
      </p:sp>
      <p:pic>
        <p:nvPicPr>
          <p:cNvPr id="3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32852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والسلام عليكم ورحمة الله </a:t>
            </a:r>
            <a:r>
              <a:rPr lang="ar-SA" sz="4400" b="1" dirty="0" smtClean="0">
                <a:solidFill>
                  <a:srgbClr val="FF0000"/>
                </a:solidFill>
              </a:rPr>
              <a:t>وبركاته</a:t>
            </a:r>
          </a:p>
          <a:p>
            <a:pPr algn="ctr"/>
            <a:endParaRPr lang="ar-SA" sz="4400" b="1" dirty="0">
              <a:solidFill>
                <a:srgbClr val="FF0000"/>
              </a:solidFill>
            </a:endParaRP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endParaRPr lang="ar-SA" sz="4400" b="1" dirty="0">
              <a:solidFill>
                <a:srgbClr val="FF0000"/>
              </a:solidFill>
            </a:endParaRPr>
          </a:p>
          <a:p>
            <a:pPr algn="ctr"/>
            <a:r>
              <a:rPr lang="ar-SA" sz="4400" b="1" dirty="0">
                <a:solidFill>
                  <a:srgbClr val="FF0000"/>
                </a:solidFill>
              </a:rPr>
              <a:t>تمت المحاضرة</a:t>
            </a:r>
          </a:p>
          <a:p>
            <a:pPr algn="ctr"/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1\Desktop\شعار الجامعه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35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20022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5337</TotalTime>
  <Words>1511</Words>
  <Application>Microsoft Office PowerPoint</Application>
  <PresentationFormat>عرض على الشاشة (3:4)‏</PresentationFormat>
  <Paragraphs>195</Paragraphs>
  <Slides>27</Slides>
  <Notes>24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hp</cp:lastModifiedBy>
  <cp:revision>228</cp:revision>
  <dcterms:created xsi:type="dcterms:W3CDTF">2013-03-29T21:45:20Z</dcterms:created>
  <dcterms:modified xsi:type="dcterms:W3CDTF">2016-01-25T18:34:39Z</dcterms:modified>
</cp:coreProperties>
</file>