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5"/>
  </p:notesMasterIdLst>
  <p:sldIdLst>
    <p:sldId id="356" r:id="rId2"/>
    <p:sldId id="357" r:id="rId3"/>
    <p:sldId id="358" r:id="rId4"/>
    <p:sldId id="256" r:id="rId5"/>
    <p:sldId id="334" r:id="rId6"/>
    <p:sldId id="259" r:id="rId7"/>
    <p:sldId id="360" r:id="rId8"/>
    <p:sldId id="359" r:id="rId9"/>
    <p:sldId id="361" r:id="rId10"/>
    <p:sldId id="362" r:id="rId11"/>
    <p:sldId id="303" r:id="rId12"/>
    <p:sldId id="326" r:id="rId13"/>
    <p:sldId id="363" r:id="rId14"/>
    <p:sldId id="365" r:id="rId15"/>
    <p:sldId id="327" r:id="rId16"/>
    <p:sldId id="330" r:id="rId17"/>
    <p:sldId id="366" r:id="rId18"/>
    <p:sldId id="333" r:id="rId19"/>
    <p:sldId id="269" r:id="rId20"/>
    <p:sldId id="272" r:id="rId21"/>
    <p:sldId id="355" r:id="rId22"/>
    <p:sldId id="273" r:id="rId23"/>
    <p:sldId id="353" r:id="rId24"/>
    <p:sldId id="373" r:id="rId25"/>
    <p:sldId id="277" r:id="rId26"/>
    <p:sldId id="372" r:id="rId27"/>
    <p:sldId id="368" r:id="rId28"/>
    <p:sldId id="367" r:id="rId29"/>
    <p:sldId id="369" r:id="rId30"/>
    <p:sldId id="370" r:id="rId31"/>
    <p:sldId id="344" r:id="rId32"/>
    <p:sldId id="371" r:id="rId33"/>
    <p:sldId id="299"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463" autoAdjust="0"/>
    <p:restoredTop sz="94660"/>
  </p:normalViewPr>
  <p:slideViewPr>
    <p:cSldViewPr>
      <p:cViewPr>
        <p:scale>
          <a:sx n="70" d="100"/>
          <a:sy n="70" d="100"/>
        </p:scale>
        <p:origin x="-150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FC2251B-15E7-4661-9608-D2E5DE3A9805}" type="datetimeFigureOut">
              <a:rPr lang="ar-SA" smtClean="0"/>
              <a:t>04/25/1436</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17689F6-FAE5-4200-BB58-72F14D460013}" type="slidenum">
              <a:rPr lang="ar-SA" smtClean="0"/>
              <a:t>‹#›</a:t>
            </a:fld>
            <a:endParaRPr lang="ar-SA"/>
          </a:p>
        </p:txBody>
      </p:sp>
    </p:spTree>
    <p:extLst>
      <p:ext uri="{BB962C8B-B14F-4D97-AF65-F5344CB8AC3E}">
        <p14:creationId xmlns:p14="http://schemas.microsoft.com/office/powerpoint/2010/main" val="316158671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917689F6-FAE5-4200-BB58-72F14D460013}" type="slidenum">
              <a:rPr lang="ar-SA" smtClean="0"/>
              <a:t>1</a:t>
            </a:fld>
            <a:endParaRPr lang="ar-SA"/>
          </a:p>
        </p:txBody>
      </p:sp>
    </p:spTree>
    <p:extLst>
      <p:ext uri="{BB962C8B-B14F-4D97-AF65-F5344CB8AC3E}">
        <p14:creationId xmlns:p14="http://schemas.microsoft.com/office/powerpoint/2010/main" val="99168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917689F6-FAE5-4200-BB58-72F14D460013}" type="slidenum">
              <a:rPr lang="ar-SA" smtClean="0"/>
              <a:t>4</a:t>
            </a:fld>
            <a:endParaRPr lang="ar-SA"/>
          </a:p>
        </p:txBody>
      </p:sp>
    </p:spTree>
    <p:extLst>
      <p:ext uri="{BB962C8B-B14F-4D97-AF65-F5344CB8AC3E}">
        <p14:creationId xmlns:p14="http://schemas.microsoft.com/office/powerpoint/2010/main" val="274946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5B639E35-15A1-425F-A554-59CC1AFF1245}" type="slidenum">
              <a:rPr lang="ar-SA" smtClean="0"/>
              <a:t>12</a:t>
            </a:fld>
            <a:endParaRPr lang="ar-SA"/>
          </a:p>
        </p:txBody>
      </p:sp>
    </p:spTree>
    <p:extLst>
      <p:ext uri="{BB962C8B-B14F-4D97-AF65-F5344CB8AC3E}">
        <p14:creationId xmlns:p14="http://schemas.microsoft.com/office/powerpoint/2010/main" val="2111389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5B639E35-15A1-425F-A554-59CC1AFF1245}" type="slidenum">
              <a:rPr lang="ar-SA" smtClean="0"/>
              <a:t>13</a:t>
            </a:fld>
            <a:endParaRPr lang="ar-SA"/>
          </a:p>
        </p:txBody>
      </p:sp>
    </p:spTree>
    <p:extLst>
      <p:ext uri="{BB962C8B-B14F-4D97-AF65-F5344CB8AC3E}">
        <p14:creationId xmlns:p14="http://schemas.microsoft.com/office/powerpoint/2010/main" val="2111389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5B639E35-15A1-425F-A554-59CC1AFF1245}" type="slidenum">
              <a:rPr lang="ar-SA" smtClean="0"/>
              <a:t>14</a:t>
            </a:fld>
            <a:endParaRPr lang="ar-SA"/>
          </a:p>
        </p:txBody>
      </p:sp>
    </p:spTree>
    <p:extLst>
      <p:ext uri="{BB962C8B-B14F-4D97-AF65-F5344CB8AC3E}">
        <p14:creationId xmlns:p14="http://schemas.microsoft.com/office/powerpoint/2010/main" val="2111389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5B639E35-15A1-425F-A554-59CC1AFF1245}" type="slidenum">
              <a:rPr lang="ar-SA" smtClean="0"/>
              <a:t>15</a:t>
            </a:fld>
            <a:endParaRPr lang="ar-SA"/>
          </a:p>
        </p:txBody>
      </p:sp>
    </p:spTree>
    <p:extLst>
      <p:ext uri="{BB962C8B-B14F-4D97-AF65-F5344CB8AC3E}">
        <p14:creationId xmlns:p14="http://schemas.microsoft.com/office/powerpoint/2010/main" val="2111389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5B639E35-15A1-425F-A554-59CC1AFF1245}" type="slidenum">
              <a:rPr lang="ar-SA" smtClean="0"/>
              <a:t>16</a:t>
            </a:fld>
            <a:endParaRPr lang="ar-SA"/>
          </a:p>
        </p:txBody>
      </p:sp>
    </p:spTree>
    <p:extLst>
      <p:ext uri="{BB962C8B-B14F-4D97-AF65-F5344CB8AC3E}">
        <p14:creationId xmlns:p14="http://schemas.microsoft.com/office/powerpoint/2010/main" val="2111389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5B639E35-15A1-425F-A554-59CC1AFF1245}" type="slidenum">
              <a:rPr lang="ar-SA" smtClean="0"/>
              <a:t>17</a:t>
            </a:fld>
            <a:endParaRPr lang="ar-SA"/>
          </a:p>
        </p:txBody>
      </p:sp>
    </p:spTree>
    <p:extLst>
      <p:ext uri="{BB962C8B-B14F-4D97-AF65-F5344CB8AC3E}">
        <p14:creationId xmlns:p14="http://schemas.microsoft.com/office/powerpoint/2010/main" val="2111389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5B639E35-15A1-425F-A554-59CC1AFF1245}" type="slidenum">
              <a:rPr lang="ar-SA" smtClean="0"/>
              <a:t>18</a:t>
            </a:fld>
            <a:endParaRPr lang="ar-SA"/>
          </a:p>
        </p:txBody>
      </p:sp>
    </p:spTree>
    <p:extLst>
      <p:ext uri="{BB962C8B-B14F-4D97-AF65-F5344CB8AC3E}">
        <p14:creationId xmlns:p14="http://schemas.microsoft.com/office/powerpoint/2010/main" val="2111389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1CE6DBD8-DD59-42B0-B5EB-8B8CECD8642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1CE6DBD8-DD59-42B0-B5EB-8B8CECD86422}"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04/25/1436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C5E50F5-1CAD-4483-932B-10C5AD0527F0}" type="datetimeFigureOut">
              <a:rPr lang="ar-SA" smtClean="0"/>
              <a:pPr/>
              <a:t>04/25/1436</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CE6DBD8-DD59-42B0-B5EB-8B8CECD86422}"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en-US" dirty="0"/>
          </a:p>
          <a:p>
            <a:pPr algn="ctr"/>
            <a:r>
              <a:rPr lang="ar-SA" sz="4000" b="1" dirty="0">
                <a:solidFill>
                  <a:srgbClr val="FF0000"/>
                </a:solidFill>
              </a:rPr>
              <a:t>مادة : </a:t>
            </a:r>
            <a:r>
              <a:rPr lang="ar-SA" sz="4000" b="1" dirty="0" smtClean="0">
                <a:solidFill>
                  <a:srgbClr val="FF0000"/>
                </a:solidFill>
              </a:rPr>
              <a:t>الحديث (2)</a:t>
            </a:r>
            <a:endParaRPr lang="ar-SA" sz="4000" b="1" dirty="0">
              <a:solidFill>
                <a:srgbClr val="FF0000"/>
              </a:solidFill>
            </a:endParaRPr>
          </a:p>
          <a:p>
            <a:pPr algn="ctr"/>
            <a:r>
              <a:rPr lang="ar-SA" sz="4000" b="1" dirty="0" smtClean="0"/>
              <a:t>أستاذ </a:t>
            </a:r>
            <a:r>
              <a:rPr lang="ar-SA" sz="4000" b="1" dirty="0"/>
              <a:t>المادة : </a:t>
            </a:r>
            <a:r>
              <a:rPr lang="ar-SA" sz="4000" b="1" dirty="0" err="1"/>
              <a:t>د.عادل</a:t>
            </a:r>
            <a:r>
              <a:rPr lang="ar-SA" sz="4000" b="1" dirty="0"/>
              <a:t> حسن</a:t>
            </a:r>
          </a:p>
          <a:p>
            <a:pPr algn="ctr"/>
            <a:r>
              <a:rPr lang="ar-SA" sz="4000" b="1" dirty="0" smtClean="0">
                <a:solidFill>
                  <a:schemeClr val="bg1"/>
                </a:solidFill>
              </a:rPr>
              <a:t>المحاضرة الثانية</a:t>
            </a:r>
          </a:p>
          <a:p>
            <a:pPr algn="ctr"/>
            <a:endParaRPr lang="ar-SA" sz="5400" b="1" dirty="0" smtClean="0">
              <a:solidFill>
                <a:srgbClr val="FF0000"/>
              </a:solidFill>
            </a:endParaRPr>
          </a:p>
        </p:txBody>
      </p:sp>
      <p:pic>
        <p:nvPicPr>
          <p:cNvPr id="4" name="صورة 3" descr="http://www.feqhweb.com/vb/images/Basmala.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88640"/>
            <a:ext cx="7488831" cy="1296144"/>
          </a:xfrm>
          <a:prstGeom prst="rect">
            <a:avLst/>
          </a:prstGeom>
          <a:noFill/>
          <a:ln>
            <a:noFill/>
          </a:ln>
        </p:spPr>
      </p:pic>
    </p:spTree>
    <p:extLst>
      <p:ext uri="{BB962C8B-B14F-4D97-AF65-F5344CB8AC3E}">
        <p14:creationId xmlns:p14="http://schemas.microsoft.com/office/powerpoint/2010/main" val="10705978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ar-SA" sz="4400" b="1" dirty="0" smtClean="0">
              <a:solidFill>
                <a:srgbClr val="FF0000"/>
              </a:solidFill>
            </a:endParaRPr>
          </a:p>
          <a:p>
            <a:pPr algn="ctr"/>
            <a:r>
              <a:rPr lang="ar-SA" sz="4400" b="1" smtClean="0">
                <a:solidFill>
                  <a:srgbClr val="FF0000"/>
                </a:solidFill>
              </a:rPr>
              <a:t>السلام </a:t>
            </a:r>
            <a:r>
              <a:rPr lang="ar-SA" sz="4400" b="1" dirty="0" smtClean="0">
                <a:solidFill>
                  <a:srgbClr val="FF0000"/>
                </a:solidFill>
              </a:rPr>
              <a:t>عليكم ورحمة الله وبركاته</a:t>
            </a:r>
            <a:endParaRPr lang="en-US" sz="4400" b="1" dirty="0">
              <a:solidFill>
                <a:srgbClr val="FF0000"/>
              </a:solidFill>
            </a:endParaRPr>
          </a:p>
        </p:txBody>
      </p:sp>
    </p:spTree>
    <p:extLst>
      <p:ext uri="{BB962C8B-B14F-4D97-AF65-F5344CB8AC3E}">
        <p14:creationId xmlns:p14="http://schemas.microsoft.com/office/powerpoint/2010/main" val="204613557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3">
                                            <p:txEl>
                                              <p:pRg st="2" end="2"/>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2" end="2"/>
                                            </p:txEl>
                                          </p:spTgt>
                                        </p:tgtEl>
                                        <p:attrNameLst>
                                          <p:attrName>ppt_w</p:attrName>
                                        </p:attrNameLst>
                                      </p:cBhvr>
                                    </p:anim>
                                    <p:anim by="(#ppt_w*0.50)" calcmode="lin" valueType="num">
                                      <p:cBhvr>
                                        <p:cTn id="8" dur="500" decel="50000" autoRev="1" fill="hold">
                                          <p:stCondLst>
                                            <p:cond delay="0"/>
                                          </p:stCondLst>
                                        </p:cTn>
                                        <p:tgtEl>
                                          <p:spTgt spid="3">
                                            <p:txEl>
                                              <p:pRg st="2" end="2"/>
                                            </p:txEl>
                                          </p:spTgt>
                                        </p:tgtEl>
                                        <p:attrNameLst>
                                          <p:attrName>ppt_x</p:attrName>
                                        </p:attrNameLst>
                                      </p:cBhvr>
                                    </p:anim>
                                    <p:anim from="(-#ppt_h/2)" to="(#ppt_y)" calcmode="lin" valueType="num">
                                      <p:cBhvr>
                                        <p:cTn id="9" dur="1000" fill="hold">
                                          <p:stCondLst>
                                            <p:cond delay="0"/>
                                          </p:stCondLst>
                                        </p:cTn>
                                        <p:tgtEl>
                                          <p:spTgt spid="3">
                                            <p:txEl>
                                              <p:pRg st="2" end="2"/>
                                            </p:txEl>
                                          </p:spTgt>
                                        </p:tgtEl>
                                        <p:attrNameLst>
                                          <p:attrName>ppt_y</p:attrName>
                                        </p:attrNameLst>
                                      </p:cBhvr>
                                    </p:anim>
                                    <p:animRot by="21600000">
                                      <p:cBhvr>
                                        <p:cTn id="10" dur="1000" fill="hold">
                                          <p:stCondLst>
                                            <p:cond delay="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endParaRPr lang="ar-SA" sz="4400" b="1" dirty="0" smtClean="0">
              <a:solidFill>
                <a:srgbClr val="FF0000"/>
              </a:solidFill>
            </a:endParaRPr>
          </a:p>
          <a:p>
            <a:pPr algn="ctr"/>
            <a:r>
              <a:rPr lang="ar-SA" sz="4400" b="1" dirty="0" smtClean="0"/>
              <a:t>عنوان هذه المحاضرة :</a:t>
            </a:r>
          </a:p>
          <a:p>
            <a:pPr algn="ctr"/>
            <a:r>
              <a:rPr lang="ar-SA" sz="4400" b="1" dirty="0" smtClean="0">
                <a:solidFill>
                  <a:srgbClr val="FF0000"/>
                </a:solidFill>
              </a:rPr>
              <a:t> </a:t>
            </a:r>
            <a:r>
              <a:rPr lang="ar-SA" sz="4400" b="1" dirty="0">
                <a:solidFill>
                  <a:srgbClr val="FF0000"/>
                </a:solidFill>
              </a:rPr>
              <a:t>أ</a:t>
            </a:r>
            <a:r>
              <a:rPr lang="ar-SA" sz="4400" b="1" dirty="0" smtClean="0">
                <a:solidFill>
                  <a:srgbClr val="FF0000"/>
                </a:solidFill>
              </a:rPr>
              <a:t>حاديث مختارة </a:t>
            </a:r>
            <a:r>
              <a:rPr lang="ar-SA" sz="4400" b="1" dirty="0">
                <a:solidFill>
                  <a:srgbClr val="FF0000"/>
                </a:solidFill>
              </a:rPr>
              <a:t>من  كتاب </a:t>
            </a:r>
            <a:r>
              <a:rPr lang="ar-SA" sz="4400" b="1" dirty="0" smtClean="0">
                <a:solidFill>
                  <a:srgbClr val="FF0000"/>
                </a:solidFill>
              </a:rPr>
              <a:t>النكاح</a:t>
            </a:r>
          </a:p>
          <a:p>
            <a:pPr algn="ctr"/>
            <a:r>
              <a:rPr lang="ar-SA" sz="4400" b="1" dirty="0" smtClean="0">
                <a:solidFill>
                  <a:srgbClr val="FF0000"/>
                </a:solidFill>
              </a:rPr>
              <a:t>(الحديثان الثاني والثالث)</a:t>
            </a:r>
            <a:endParaRPr lang="en-US" sz="4400" b="1" dirty="0">
              <a:solidFill>
                <a:srgbClr val="FF0000"/>
              </a:solidFill>
            </a:endParaRPr>
          </a:p>
        </p:txBody>
      </p:sp>
    </p:spTree>
    <p:extLst>
      <p:ext uri="{BB962C8B-B14F-4D97-AF65-F5344CB8AC3E}">
        <p14:creationId xmlns:p14="http://schemas.microsoft.com/office/powerpoint/2010/main" val="9947041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1" end="1"/>
                                            </p:txEl>
                                          </p:spTgt>
                                        </p:tgtEl>
                                        <p:attrNameLst>
                                          <p:attrName>ppt_w</p:attrName>
                                        </p:attrNameLst>
                                      </p:cBhvr>
                                    </p:anim>
                                    <p:anim by="(#ppt_w*0.50)" calcmode="lin" valueType="num">
                                      <p:cBhvr>
                                        <p:cTn id="8" dur="500" decel="50000" autoRev="1" fill="hold">
                                          <p:stCondLst>
                                            <p:cond delay="0"/>
                                          </p:stCondLst>
                                        </p:cTn>
                                        <p:tgtEl>
                                          <p:spTgt spid="3">
                                            <p:txEl>
                                              <p:pRg st="1" end="1"/>
                                            </p:txEl>
                                          </p:spTgt>
                                        </p:tgtEl>
                                        <p:attrNameLst>
                                          <p:attrName>ppt_x</p:attrName>
                                        </p:attrNameLst>
                                      </p:cBhvr>
                                    </p:anim>
                                    <p:anim from="(-#ppt_h/2)" to="(#ppt_y)" calcmode="lin" valueType="num">
                                      <p:cBhvr>
                                        <p:cTn id="9" dur="1000" fill="hold">
                                          <p:stCondLst>
                                            <p:cond delay="0"/>
                                          </p:stCondLst>
                                        </p:cTn>
                                        <p:tgtEl>
                                          <p:spTgt spid="3">
                                            <p:txEl>
                                              <p:pRg st="1" end="1"/>
                                            </p:txEl>
                                          </p:spTgt>
                                        </p:tgtEl>
                                        <p:attrNameLst>
                                          <p:attrName>ppt_y</p:attrName>
                                        </p:attrNameLst>
                                      </p:cBhvr>
                                    </p:anim>
                                    <p:animRot by="21600000">
                                      <p:cBhvr>
                                        <p:cTn id="10" dur="1000" fill="hold">
                                          <p:stCondLst>
                                            <p:cond delay="0"/>
                                          </p:stCondLst>
                                        </p:cTn>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 by="(-#ppt_w*2)" calcmode="lin" valueType="num">
                                      <p:cBhvr rctx="PPT">
                                        <p:cTn id="15" dur="500" autoRev="1" fill="hold">
                                          <p:stCondLst>
                                            <p:cond delay="0"/>
                                          </p:stCondLst>
                                        </p:cTn>
                                        <p:tgtEl>
                                          <p:spTgt spid="3">
                                            <p:txEl>
                                              <p:pRg st="2" end="2"/>
                                            </p:txEl>
                                          </p:spTgt>
                                        </p:tgtEl>
                                        <p:attrNameLst>
                                          <p:attrName>ppt_w</p:attrName>
                                        </p:attrNameLst>
                                      </p:cBhvr>
                                    </p:anim>
                                    <p:anim by="(#ppt_w*0.50)" calcmode="lin" valueType="num">
                                      <p:cBhvr>
                                        <p:cTn id="16" dur="500" decel="50000" autoRev="1" fill="hold">
                                          <p:stCondLst>
                                            <p:cond delay="0"/>
                                          </p:stCondLst>
                                        </p:cTn>
                                        <p:tgtEl>
                                          <p:spTgt spid="3">
                                            <p:txEl>
                                              <p:pRg st="2" end="2"/>
                                            </p:txEl>
                                          </p:spTgt>
                                        </p:tgtEl>
                                        <p:attrNameLst>
                                          <p:attrName>ppt_x</p:attrName>
                                        </p:attrNameLst>
                                      </p:cBhvr>
                                    </p:anim>
                                    <p:anim from="(-#ppt_h/2)" to="(#ppt_y)" calcmode="lin" valueType="num">
                                      <p:cBhvr>
                                        <p:cTn id="17" dur="1000" fill="hold">
                                          <p:stCondLst>
                                            <p:cond delay="0"/>
                                          </p:stCondLst>
                                        </p:cTn>
                                        <p:tgtEl>
                                          <p:spTgt spid="3">
                                            <p:txEl>
                                              <p:pRg st="2" end="2"/>
                                            </p:txEl>
                                          </p:spTgt>
                                        </p:tgtEl>
                                        <p:attrNameLst>
                                          <p:attrName>ppt_y</p:attrName>
                                        </p:attrNameLst>
                                      </p:cBhvr>
                                    </p:anim>
                                    <p:animRot by="21600000">
                                      <p:cBhvr>
                                        <p:cTn id="18" dur="1000" fill="hold">
                                          <p:stCondLst>
                                            <p:cond delay="0"/>
                                          </p:stCondLst>
                                        </p:cTn>
                                        <p:tgtEl>
                                          <p:spTgt spid="3">
                                            <p:txEl>
                                              <p:pRg st="2" end="2"/>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nodeType="clickEffect">
                                  <p:stCondLst>
                                    <p:cond delay="0"/>
                                  </p:stCondLst>
                                  <p:iterate type="lt">
                                    <p:tmPct val="10000"/>
                                  </p:iterate>
                                  <p:childTnLst>
                                    <p:set>
                                      <p:cBhvr>
                                        <p:cTn id="22" dur="1" fill="hold">
                                          <p:stCondLst>
                                            <p:cond delay="0"/>
                                          </p:stCondLst>
                                        </p:cTn>
                                        <p:tgtEl>
                                          <p:spTgt spid="3">
                                            <p:txEl>
                                              <p:pRg st="3" end="3"/>
                                            </p:txEl>
                                          </p:spTgt>
                                        </p:tgtEl>
                                        <p:attrNameLst>
                                          <p:attrName>style.visibility</p:attrName>
                                        </p:attrNameLst>
                                      </p:cBhvr>
                                      <p:to>
                                        <p:strVal val="visible"/>
                                      </p:to>
                                    </p:set>
                                    <p:anim by="(-#ppt_w*2)" calcmode="lin" valueType="num">
                                      <p:cBhvr rctx="PPT">
                                        <p:cTn id="23" dur="500" autoRev="1" fill="hold">
                                          <p:stCondLst>
                                            <p:cond delay="0"/>
                                          </p:stCondLst>
                                        </p:cTn>
                                        <p:tgtEl>
                                          <p:spTgt spid="3">
                                            <p:txEl>
                                              <p:pRg st="3" end="3"/>
                                            </p:txEl>
                                          </p:spTgt>
                                        </p:tgtEl>
                                        <p:attrNameLst>
                                          <p:attrName>ppt_w</p:attrName>
                                        </p:attrNameLst>
                                      </p:cBhvr>
                                    </p:anim>
                                    <p:anim by="(#ppt_w*0.50)" calcmode="lin" valueType="num">
                                      <p:cBhvr>
                                        <p:cTn id="24" dur="500" decel="50000" autoRev="1" fill="hold">
                                          <p:stCondLst>
                                            <p:cond delay="0"/>
                                          </p:stCondLst>
                                        </p:cTn>
                                        <p:tgtEl>
                                          <p:spTgt spid="3">
                                            <p:txEl>
                                              <p:pRg st="3" end="3"/>
                                            </p:txEl>
                                          </p:spTgt>
                                        </p:tgtEl>
                                        <p:attrNameLst>
                                          <p:attrName>ppt_x</p:attrName>
                                        </p:attrNameLst>
                                      </p:cBhvr>
                                    </p:anim>
                                    <p:anim from="(-#ppt_h/2)" to="(#ppt_y)" calcmode="lin" valueType="num">
                                      <p:cBhvr>
                                        <p:cTn id="25" dur="1000" fill="hold">
                                          <p:stCondLst>
                                            <p:cond delay="0"/>
                                          </p:stCondLst>
                                        </p:cTn>
                                        <p:tgtEl>
                                          <p:spTgt spid="3">
                                            <p:txEl>
                                              <p:pRg st="3" end="3"/>
                                            </p:txEl>
                                          </p:spTgt>
                                        </p:tgtEl>
                                        <p:attrNameLst>
                                          <p:attrName>ppt_y</p:attrName>
                                        </p:attrNameLst>
                                      </p:cBhvr>
                                    </p:anim>
                                    <p:animRot by="21600000">
                                      <p:cBhvr>
                                        <p:cTn id="26" dur="1000" fill="hold">
                                          <p:stCondLst>
                                            <p:cond delay="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980728"/>
            <a:ext cx="8136904" cy="2554545"/>
          </a:xfrm>
          <a:prstGeom prst="rect">
            <a:avLst/>
          </a:prstGeom>
        </p:spPr>
        <p:txBody>
          <a:bodyPr wrap="square">
            <a:spAutoFit/>
          </a:bodyPr>
          <a:lstStyle/>
          <a:p>
            <a:pPr algn="ctr"/>
            <a:r>
              <a:rPr lang="ar-SA" sz="3200" b="1" dirty="0">
                <a:solidFill>
                  <a:srgbClr val="FF0000"/>
                </a:solidFill>
              </a:rPr>
              <a:t>الحديث </a:t>
            </a:r>
            <a:r>
              <a:rPr lang="ar-SA" sz="3200" b="1" dirty="0" smtClean="0">
                <a:solidFill>
                  <a:srgbClr val="FF0000"/>
                </a:solidFill>
              </a:rPr>
              <a:t>الثاني</a:t>
            </a:r>
          </a:p>
          <a:p>
            <a:pPr algn="ctr"/>
            <a:r>
              <a:rPr lang="ar-SA" sz="3200" b="1" dirty="0" smtClean="0">
                <a:solidFill>
                  <a:srgbClr val="FF0000"/>
                </a:solidFill>
              </a:rPr>
              <a:t>الحث على الزواج بالمرأة الصالحة</a:t>
            </a:r>
            <a:endParaRPr lang="en-US" sz="3200" dirty="0">
              <a:solidFill>
                <a:srgbClr val="FF0000"/>
              </a:solidFill>
            </a:endParaRPr>
          </a:p>
          <a:p>
            <a:pPr algn="justLow"/>
            <a:r>
              <a:rPr lang="ar-SA" sz="3200" dirty="0" smtClean="0"/>
              <a:t>عَنْ </a:t>
            </a:r>
            <a:r>
              <a:rPr lang="ar-SA" sz="3200" dirty="0"/>
              <a:t>أَبِي هُرَيْرَةَ </a:t>
            </a:r>
            <a:r>
              <a:rPr lang="en-US" sz="3200" dirty="0">
                <a:sym typeface="AGA Arabesque"/>
              </a:rPr>
              <a:t></a:t>
            </a:r>
            <a:r>
              <a:rPr lang="ar-SA" sz="3200" dirty="0"/>
              <a:t> عَنْ النَّبِيِّ </a:t>
            </a:r>
            <a:r>
              <a:rPr lang="en-US" sz="3200" dirty="0">
                <a:sym typeface="AGA Arabesque"/>
              </a:rPr>
              <a:t></a:t>
            </a:r>
            <a:r>
              <a:rPr lang="ar-SA" sz="3200" dirty="0" smtClean="0"/>
              <a:t> </a:t>
            </a:r>
            <a:r>
              <a:rPr lang="ar-SA" sz="3200" dirty="0"/>
              <a:t>قَالَ</a:t>
            </a:r>
            <a:r>
              <a:rPr lang="ar-SA" sz="3200" dirty="0" smtClean="0"/>
              <a:t>:</a:t>
            </a:r>
          </a:p>
          <a:p>
            <a:pPr algn="justLow"/>
            <a:r>
              <a:rPr lang="ar-SA" sz="3200" dirty="0" smtClean="0"/>
              <a:t> </a:t>
            </a:r>
            <a:r>
              <a:rPr lang="ar-SA" sz="3200" b="1" dirty="0"/>
              <a:t>«تُنْكَحُ الْمَرْأَةُ لِأَرْبَعٍ: لِمَالِهَا وَلِحَسَبِهَا وَلِجَمَالِهَا وَلِدِينِهَا، فَاظْفَرْ بِذَاتِ الدِّينِ تَرِبَتْ يَدَاك</a:t>
            </a:r>
            <a:r>
              <a:rPr lang="ar-SA" sz="3200" b="1" dirty="0" smtClean="0"/>
              <a:t>».</a:t>
            </a:r>
            <a:endParaRPr lang="en-US" sz="32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80">
                                          <p:stCondLst>
                                            <p:cond delay="0"/>
                                          </p:stCondLst>
                                        </p:cTn>
                                        <p:tgtEl>
                                          <p:spTgt spid="14">
                                            <p:txEl>
                                              <p:pRg st="0" end="0"/>
                                            </p:txEl>
                                          </p:spTgt>
                                        </p:tgtEl>
                                      </p:cBhvr>
                                    </p:animEffect>
                                    <p:anim calcmode="lin" valueType="num">
                                      <p:cBhvr>
                                        <p:cTn id="8" dur="1822" tmFilter="0,0; 0.14,0.36; 0.43,0.73; 0.71,0.91; 1.0,1.0">
                                          <p:stCondLst>
                                            <p:cond delay="0"/>
                                          </p:stCondLst>
                                        </p:cTn>
                                        <p:tgtEl>
                                          <p:spTgt spid="1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xEl>
                                              <p:pRg st="0" end="0"/>
                                            </p:txEl>
                                          </p:spTgt>
                                        </p:tgtEl>
                                      </p:cBhvr>
                                      <p:to x="100000" y="60000"/>
                                    </p:animScale>
                                    <p:animScale>
                                      <p:cBhvr>
                                        <p:cTn id="14" dur="166" decel="50000">
                                          <p:stCondLst>
                                            <p:cond delay="676"/>
                                          </p:stCondLst>
                                        </p:cTn>
                                        <p:tgtEl>
                                          <p:spTgt spid="14">
                                            <p:txEl>
                                              <p:pRg st="0" end="0"/>
                                            </p:txEl>
                                          </p:spTgt>
                                        </p:tgtEl>
                                      </p:cBhvr>
                                      <p:to x="100000" y="100000"/>
                                    </p:animScale>
                                    <p:animScale>
                                      <p:cBhvr>
                                        <p:cTn id="15" dur="26">
                                          <p:stCondLst>
                                            <p:cond delay="1312"/>
                                          </p:stCondLst>
                                        </p:cTn>
                                        <p:tgtEl>
                                          <p:spTgt spid="14">
                                            <p:txEl>
                                              <p:pRg st="0" end="0"/>
                                            </p:txEl>
                                          </p:spTgt>
                                        </p:tgtEl>
                                      </p:cBhvr>
                                      <p:to x="100000" y="80000"/>
                                    </p:animScale>
                                    <p:animScale>
                                      <p:cBhvr>
                                        <p:cTn id="16" dur="166" decel="50000">
                                          <p:stCondLst>
                                            <p:cond delay="1338"/>
                                          </p:stCondLst>
                                        </p:cTn>
                                        <p:tgtEl>
                                          <p:spTgt spid="14">
                                            <p:txEl>
                                              <p:pRg st="0" end="0"/>
                                            </p:txEl>
                                          </p:spTgt>
                                        </p:tgtEl>
                                      </p:cBhvr>
                                      <p:to x="100000" y="100000"/>
                                    </p:animScale>
                                    <p:animScale>
                                      <p:cBhvr>
                                        <p:cTn id="17" dur="26">
                                          <p:stCondLst>
                                            <p:cond delay="1642"/>
                                          </p:stCondLst>
                                        </p:cTn>
                                        <p:tgtEl>
                                          <p:spTgt spid="14">
                                            <p:txEl>
                                              <p:pRg st="0" end="0"/>
                                            </p:txEl>
                                          </p:spTgt>
                                        </p:tgtEl>
                                      </p:cBhvr>
                                      <p:to x="100000" y="90000"/>
                                    </p:animScale>
                                    <p:animScale>
                                      <p:cBhvr>
                                        <p:cTn id="18" dur="166" decel="50000">
                                          <p:stCondLst>
                                            <p:cond delay="1668"/>
                                          </p:stCondLst>
                                        </p:cTn>
                                        <p:tgtEl>
                                          <p:spTgt spid="14">
                                            <p:txEl>
                                              <p:pRg st="0" end="0"/>
                                            </p:txEl>
                                          </p:spTgt>
                                        </p:tgtEl>
                                      </p:cBhvr>
                                      <p:to x="100000" y="100000"/>
                                    </p:animScale>
                                    <p:animScale>
                                      <p:cBhvr>
                                        <p:cTn id="19" dur="26">
                                          <p:stCondLst>
                                            <p:cond delay="1808"/>
                                          </p:stCondLst>
                                        </p:cTn>
                                        <p:tgtEl>
                                          <p:spTgt spid="14">
                                            <p:txEl>
                                              <p:pRg st="0" end="0"/>
                                            </p:txEl>
                                          </p:spTgt>
                                        </p:tgtEl>
                                      </p:cBhvr>
                                      <p:to x="100000" y="95000"/>
                                    </p:animScale>
                                    <p:animScale>
                                      <p:cBhvr>
                                        <p:cTn id="20" dur="166" decel="50000">
                                          <p:stCondLst>
                                            <p:cond delay="1834"/>
                                          </p:stCondLst>
                                        </p:cTn>
                                        <p:tgtEl>
                                          <p:spTgt spid="1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wipe(down)">
                                      <p:cBhvr>
                                        <p:cTn id="25" dur="580">
                                          <p:stCondLst>
                                            <p:cond delay="0"/>
                                          </p:stCondLst>
                                        </p:cTn>
                                        <p:tgtEl>
                                          <p:spTgt spid="14">
                                            <p:txEl>
                                              <p:pRg st="1" end="1"/>
                                            </p:txEl>
                                          </p:spTgt>
                                        </p:tgtEl>
                                      </p:cBhvr>
                                    </p:animEffect>
                                    <p:anim calcmode="lin" valueType="num">
                                      <p:cBhvr>
                                        <p:cTn id="26" dur="1822" tmFilter="0,0; 0.14,0.36; 0.43,0.73; 0.71,0.91; 1.0,1.0">
                                          <p:stCondLst>
                                            <p:cond delay="0"/>
                                          </p:stCondLst>
                                        </p:cTn>
                                        <p:tgtEl>
                                          <p:spTgt spid="14">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4">
                                            <p:txEl>
                                              <p:pRg st="1" end="1"/>
                                            </p:txEl>
                                          </p:spTgt>
                                        </p:tgtEl>
                                      </p:cBhvr>
                                      <p:to x="100000" y="60000"/>
                                    </p:animScale>
                                    <p:animScale>
                                      <p:cBhvr>
                                        <p:cTn id="32" dur="166" decel="50000">
                                          <p:stCondLst>
                                            <p:cond delay="676"/>
                                          </p:stCondLst>
                                        </p:cTn>
                                        <p:tgtEl>
                                          <p:spTgt spid="14">
                                            <p:txEl>
                                              <p:pRg st="1" end="1"/>
                                            </p:txEl>
                                          </p:spTgt>
                                        </p:tgtEl>
                                      </p:cBhvr>
                                      <p:to x="100000" y="100000"/>
                                    </p:animScale>
                                    <p:animScale>
                                      <p:cBhvr>
                                        <p:cTn id="33" dur="26">
                                          <p:stCondLst>
                                            <p:cond delay="1312"/>
                                          </p:stCondLst>
                                        </p:cTn>
                                        <p:tgtEl>
                                          <p:spTgt spid="14">
                                            <p:txEl>
                                              <p:pRg st="1" end="1"/>
                                            </p:txEl>
                                          </p:spTgt>
                                        </p:tgtEl>
                                      </p:cBhvr>
                                      <p:to x="100000" y="80000"/>
                                    </p:animScale>
                                    <p:animScale>
                                      <p:cBhvr>
                                        <p:cTn id="34" dur="166" decel="50000">
                                          <p:stCondLst>
                                            <p:cond delay="1338"/>
                                          </p:stCondLst>
                                        </p:cTn>
                                        <p:tgtEl>
                                          <p:spTgt spid="14">
                                            <p:txEl>
                                              <p:pRg st="1" end="1"/>
                                            </p:txEl>
                                          </p:spTgt>
                                        </p:tgtEl>
                                      </p:cBhvr>
                                      <p:to x="100000" y="100000"/>
                                    </p:animScale>
                                    <p:animScale>
                                      <p:cBhvr>
                                        <p:cTn id="35" dur="26">
                                          <p:stCondLst>
                                            <p:cond delay="1642"/>
                                          </p:stCondLst>
                                        </p:cTn>
                                        <p:tgtEl>
                                          <p:spTgt spid="14">
                                            <p:txEl>
                                              <p:pRg st="1" end="1"/>
                                            </p:txEl>
                                          </p:spTgt>
                                        </p:tgtEl>
                                      </p:cBhvr>
                                      <p:to x="100000" y="90000"/>
                                    </p:animScale>
                                    <p:animScale>
                                      <p:cBhvr>
                                        <p:cTn id="36" dur="166" decel="50000">
                                          <p:stCondLst>
                                            <p:cond delay="1668"/>
                                          </p:stCondLst>
                                        </p:cTn>
                                        <p:tgtEl>
                                          <p:spTgt spid="14">
                                            <p:txEl>
                                              <p:pRg st="1" end="1"/>
                                            </p:txEl>
                                          </p:spTgt>
                                        </p:tgtEl>
                                      </p:cBhvr>
                                      <p:to x="100000" y="100000"/>
                                    </p:animScale>
                                    <p:animScale>
                                      <p:cBhvr>
                                        <p:cTn id="37" dur="26">
                                          <p:stCondLst>
                                            <p:cond delay="1808"/>
                                          </p:stCondLst>
                                        </p:cTn>
                                        <p:tgtEl>
                                          <p:spTgt spid="14">
                                            <p:txEl>
                                              <p:pRg st="1" end="1"/>
                                            </p:txEl>
                                          </p:spTgt>
                                        </p:tgtEl>
                                      </p:cBhvr>
                                      <p:to x="100000" y="95000"/>
                                    </p:animScale>
                                    <p:animScale>
                                      <p:cBhvr>
                                        <p:cTn id="38" dur="166" decel="50000">
                                          <p:stCondLst>
                                            <p:cond delay="1834"/>
                                          </p:stCondLst>
                                        </p:cTn>
                                        <p:tgtEl>
                                          <p:spTgt spid="14">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4">
                                            <p:txEl>
                                              <p:pRg st="2" end="2"/>
                                            </p:txEl>
                                          </p:spTgt>
                                        </p:tgtEl>
                                        <p:attrNameLst>
                                          <p:attrName>style.visibility</p:attrName>
                                        </p:attrNameLst>
                                      </p:cBhvr>
                                      <p:to>
                                        <p:strVal val="visible"/>
                                      </p:to>
                                    </p:set>
                                    <p:animEffect transition="in" filter="wipe(down)">
                                      <p:cBhvr>
                                        <p:cTn id="43" dur="580">
                                          <p:stCondLst>
                                            <p:cond delay="0"/>
                                          </p:stCondLst>
                                        </p:cTn>
                                        <p:tgtEl>
                                          <p:spTgt spid="14">
                                            <p:txEl>
                                              <p:pRg st="2" end="2"/>
                                            </p:txEl>
                                          </p:spTgt>
                                        </p:tgtEl>
                                      </p:cBhvr>
                                    </p:animEffect>
                                    <p:anim calcmode="lin" valueType="num">
                                      <p:cBhvr>
                                        <p:cTn id="44" dur="1822" tmFilter="0,0; 0.14,0.36; 0.43,0.73; 0.71,0.91; 1.0,1.0">
                                          <p:stCondLst>
                                            <p:cond delay="0"/>
                                          </p:stCondLst>
                                        </p:cTn>
                                        <p:tgtEl>
                                          <p:spTgt spid="14">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4">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4">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4">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4">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4">
                                            <p:txEl>
                                              <p:pRg st="2" end="2"/>
                                            </p:txEl>
                                          </p:spTgt>
                                        </p:tgtEl>
                                      </p:cBhvr>
                                      <p:to x="100000" y="60000"/>
                                    </p:animScale>
                                    <p:animScale>
                                      <p:cBhvr>
                                        <p:cTn id="50" dur="166" decel="50000">
                                          <p:stCondLst>
                                            <p:cond delay="676"/>
                                          </p:stCondLst>
                                        </p:cTn>
                                        <p:tgtEl>
                                          <p:spTgt spid="14">
                                            <p:txEl>
                                              <p:pRg st="2" end="2"/>
                                            </p:txEl>
                                          </p:spTgt>
                                        </p:tgtEl>
                                      </p:cBhvr>
                                      <p:to x="100000" y="100000"/>
                                    </p:animScale>
                                    <p:animScale>
                                      <p:cBhvr>
                                        <p:cTn id="51" dur="26">
                                          <p:stCondLst>
                                            <p:cond delay="1312"/>
                                          </p:stCondLst>
                                        </p:cTn>
                                        <p:tgtEl>
                                          <p:spTgt spid="14">
                                            <p:txEl>
                                              <p:pRg st="2" end="2"/>
                                            </p:txEl>
                                          </p:spTgt>
                                        </p:tgtEl>
                                      </p:cBhvr>
                                      <p:to x="100000" y="80000"/>
                                    </p:animScale>
                                    <p:animScale>
                                      <p:cBhvr>
                                        <p:cTn id="52" dur="166" decel="50000">
                                          <p:stCondLst>
                                            <p:cond delay="1338"/>
                                          </p:stCondLst>
                                        </p:cTn>
                                        <p:tgtEl>
                                          <p:spTgt spid="14">
                                            <p:txEl>
                                              <p:pRg st="2" end="2"/>
                                            </p:txEl>
                                          </p:spTgt>
                                        </p:tgtEl>
                                      </p:cBhvr>
                                      <p:to x="100000" y="100000"/>
                                    </p:animScale>
                                    <p:animScale>
                                      <p:cBhvr>
                                        <p:cTn id="53" dur="26">
                                          <p:stCondLst>
                                            <p:cond delay="1642"/>
                                          </p:stCondLst>
                                        </p:cTn>
                                        <p:tgtEl>
                                          <p:spTgt spid="14">
                                            <p:txEl>
                                              <p:pRg st="2" end="2"/>
                                            </p:txEl>
                                          </p:spTgt>
                                        </p:tgtEl>
                                      </p:cBhvr>
                                      <p:to x="100000" y="90000"/>
                                    </p:animScale>
                                    <p:animScale>
                                      <p:cBhvr>
                                        <p:cTn id="54" dur="166" decel="50000">
                                          <p:stCondLst>
                                            <p:cond delay="1668"/>
                                          </p:stCondLst>
                                        </p:cTn>
                                        <p:tgtEl>
                                          <p:spTgt spid="14">
                                            <p:txEl>
                                              <p:pRg st="2" end="2"/>
                                            </p:txEl>
                                          </p:spTgt>
                                        </p:tgtEl>
                                      </p:cBhvr>
                                      <p:to x="100000" y="100000"/>
                                    </p:animScale>
                                    <p:animScale>
                                      <p:cBhvr>
                                        <p:cTn id="55" dur="26">
                                          <p:stCondLst>
                                            <p:cond delay="1808"/>
                                          </p:stCondLst>
                                        </p:cTn>
                                        <p:tgtEl>
                                          <p:spTgt spid="14">
                                            <p:txEl>
                                              <p:pRg st="2" end="2"/>
                                            </p:txEl>
                                          </p:spTgt>
                                        </p:tgtEl>
                                      </p:cBhvr>
                                      <p:to x="100000" y="95000"/>
                                    </p:animScale>
                                    <p:animScale>
                                      <p:cBhvr>
                                        <p:cTn id="56" dur="166" decel="50000">
                                          <p:stCondLst>
                                            <p:cond delay="1834"/>
                                          </p:stCondLst>
                                        </p:cTn>
                                        <p:tgtEl>
                                          <p:spTgt spid="14">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14">
                                            <p:txEl>
                                              <p:pRg st="3" end="3"/>
                                            </p:txEl>
                                          </p:spTgt>
                                        </p:tgtEl>
                                        <p:attrNameLst>
                                          <p:attrName>style.visibility</p:attrName>
                                        </p:attrNameLst>
                                      </p:cBhvr>
                                      <p:to>
                                        <p:strVal val="visible"/>
                                      </p:to>
                                    </p:set>
                                    <p:animEffect transition="in" filter="wipe(down)">
                                      <p:cBhvr>
                                        <p:cTn id="61" dur="580">
                                          <p:stCondLst>
                                            <p:cond delay="0"/>
                                          </p:stCondLst>
                                        </p:cTn>
                                        <p:tgtEl>
                                          <p:spTgt spid="14">
                                            <p:txEl>
                                              <p:pRg st="3" end="3"/>
                                            </p:txEl>
                                          </p:spTgt>
                                        </p:tgtEl>
                                      </p:cBhvr>
                                    </p:animEffect>
                                    <p:anim calcmode="lin" valueType="num">
                                      <p:cBhvr>
                                        <p:cTn id="62" dur="1822" tmFilter="0,0; 0.14,0.36; 0.43,0.73; 0.71,0.91; 1.0,1.0">
                                          <p:stCondLst>
                                            <p:cond delay="0"/>
                                          </p:stCondLst>
                                        </p:cTn>
                                        <p:tgtEl>
                                          <p:spTgt spid="14">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4">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4">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4">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4">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14">
                                            <p:txEl>
                                              <p:pRg st="3" end="3"/>
                                            </p:txEl>
                                          </p:spTgt>
                                        </p:tgtEl>
                                      </p:cBhvr>
                                      <p:to x="100000" y="60000"/>
                                    </p:animScale>
                                    <p:animScale>
                                      <p:cBhvr>
                                        <p:cTn id="68" dur="166" decel="50000">
                                          <p:stCondLst>
                                            <p:cond delay="676"/>
                                          </p:stCondLst>
                                        </p:cTn>
                                        <p:tgtEl>
                                          <p:spTgt spid="14">
                                            <p:txEl>
                                              <p:pRg st="3" end="3"/>
                                            </p:txEl>
                                          </p:spTgt>
                                        </p:tgtEl>
                                      </p:cBhvr>
                                      <p:to x="100000" y="100000"/>
                                    </p:animScale>
                                    <p:animScale>
                                      <p:cBhvr>
                                        <p:cTn id="69" dur="26">
                                          <p:stCondLst>
                                            <p:cond delay="1312"/>
                                          </p:stCondLst>
                                        </p:cTn>
                                        <p:tgtEl>
                                          <p:spTgt spid="14">
                                            <p:txEl>
                                              <p:pRg st="3" end="3"/>
                                            </p:txEl>
                                          </p:spTgt>
                                        </p:tgtEl>
                                      </p:cBhvr>
                                      <p:to x="100000" y="80000"/>
                                    </p:animScale>
                                    <p:animScale>
                                      <p:cBhvr>
                                        <p:cTn id="70" dur="166" decel="50000">
                                          <p:stCondLst>
                                            <p:cond delay="1338"/>
                                          </p:stCondLst>
                                        </p:cTn>
                                        <p:tgtEl>
                                          <p:spTgt spid="14">
                                            <p:txEl>
                                              <p:pRg st="3" end="3"/>
                                            </p:txEl>
                                          </p:spTgt>
                                        </p:tgtEl>
                                      </p:cBhvr>
                                      <p:to x="100000" y="100000"/>
                                    </p:animScale>
                                    <p:animScale>
                                      <p:cBhvr>
                                        <p:cTn id="71" dur="26">
                                          <p:stCondLst>
                                            <p:cond delay="1642"/>
                                          </p:stCondLst>
                                        </p:cTn>
                                        <p:tgtEl>
                                          <p:spTgt spid="14">
                                            <p:txEl>
                                              <p:pRg st="3" end="3"/>
                                            </p:txEl>
                                          </p:spTgt>
                                        </p:tgtEl>
                                      </p:cBhvr>
                                      <p:to x="100000" y="90000"/>
                                    </p:animScale>
                                    <p:animScale>
                                      <p:cBhvr>
                                        <p:cTn id="72" dur="166" decel="50000">
                                          <p:stCondLst>
                                            <p:cond delay="1668"/>
                                          </p:stCondLst>
                                        </p:cTn>
                                        <p:tgtEl>
                                          <p:spTgt spid="14">
                                            <p:txEl>
                                              <p:pRg st="3" end="3"/>
                                            </p:txEl>
                                          </p:spTgt>
                                        </p:tgtEl>
                                      </p:cBhvr>
                                      <p:to x="100000" y="100000"/>
                                    </p:animScale>
                                    <p:animScale>
                                      <p:cBhvr>
                                        <p:cTn id="73" dur="26">
                                          <p:stCondLst>
                                            <p:cond delay="1808"/>
                                          </p:stCondLst>
                                        </p:cTn>
                                        <p:tgtEl>
                                          <p:spTgt spid="14">
                                            <p:txEl>
                                              <p:pRg st="3" end="3"/>
                                            </p:txEl>
                                          </p:spTgt>
                                        </p:tgtEl>
                                      </p:cBhvr>
                                      <p:to x="100000" y="95000"/>
                                    </p:animScale>
                                    <p:animScale>
                                      <p:cBhvr>
                                        <p:cTn id="74" dur="166" decel="50000">
                                          <p:stCondLst>
                                            <p:cond delay="1834"/>
                                          </p:stCondLst>
                                        </p:cTn>
                                        <p:tgtEl>
                                          <p:spTgt spid="14">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980728"/>
            <a:ext cx="8136904" cy="2554545"/>
          </a:xfrm>
          <a:prstGeom prst="rect">
            <a:avLst/>
          </a:prstGeom>
        </p:spPr>
        <p:txBody>
          <a:bodyPr wrap="square">
            <a:spAutoFit/>
          </a:bodyPr>
          <a:lstStyle/>
          <a:p>
            <a:pPr algn="justLow"/>
            <a:r>
              <a:rPr lang="ar-SA" sz="3200" b="1" dirty="0">
                <a:solidFill>
                  <a:srgbClr val="FF0000"/>
                </a:solidFill>
              </a:rPr>
              <a:t>أولًا: تخريج الحديث</a:t>
            </a:r>
            <a:r>
              <a:rPr lang="ar-SA" sz="3200" b="1" dirty="0" smtClean="0">
                <a:solidFill>
                  <a:srgbClr val="FF0000"/>
                </a:solidFill>
              </a:rPr>
              <a:t>:</a:t>
            </a:r>
          </a:p>
          <a:p>
            <a:pPr algn="justLow"/>
            <a:r>
              <a:rPr lang="ar-SA" sz="3200" b="1" dirty="0" smtClean="0"/>
              <a:t>هذا </a:t>
            </a:r>
            <a:r>
              <a:rPr lang="ar-SA" sz="3200" b="1" dirty="0"/>
              <a:t>الحديث متفق </a:t>
            </a:r>
            <a:r>
              <a:rPr lang="ar-SA" sz="3200" b="1" dirty="0" smtClean="0"/>
              <a:t>عليه ، وأخرجه أيضًا أصحاب السنن.</a:t>
            </a:r>
            <a:endParaRPr lang="ar-SA" sz="3200" b="1" dirty="0"/>
          </a:p>
          <a:p>
            <a:pPr algn="justLow"/>
            <a:r>
              <a:rPr lang="ar-SA" sz="3200" dirty="0"/>
              <a:t>أي: أخرجه البخاري ومسلم في «صحيحيهما» ، من حديث </a:t>
            </a:r>
            <a:r>
              <a:rPr lang="ar-SA" sz="3200" dirty="0" smtClean="0"/>
              <a:t>أبي هريرة </a:t>
            </a:r>
            <a:r>
              <a:rPr lang="en-US" sz="3200" dirty="0">
                <a:sym typeface="AGA Arabesque"/>
              </a:rPr>
              <a:t></a:t>
            </a:r>
            <a:r>
              <a:rPr lang="ar-SA" sz="3200" dirty="0"/>
              <a:t> </a:t>
            </a:r>
            <a:r>
              <a:rPr lang="ar-SA" sz="3200" dirty="0" smtClean="0"/>
              <a:t>.</a:t>
            </a:r>
          </a:p>
          <a:p>
            <a:pPr algn="justLow"/>
            <a:r>
              <a:rPr lang="ar-SA" sz="3200" dirty="0" smtClean="0"/>
              <a:t>كما أخرجه أبو داود والترمذي والنسائي وابن ماجه.</a:t>
            </a:r>
            <a:endParaRPr lang="ar-SA" sz="3200" dirty="0"/>
          </a:p>
        </p:txBody>
      </p:sp>
    </p:spTree>
    <p:extLst>
      <p:ext uri="{BB962C8B-B14F-4D97-AF65-F5344CB8AC3E}">
        <p14:creationId xmlns:p14="http://schemas.microsoft.com/office/powerpoint/2010/main" val="149607292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80">
                                          <p:stCondLst>
                                            <p:cond delay="0"/>
                                          </p:stCondLst>
                                        </p:cTn>
                                        <p:tgtEl>
                                          <p:spTgt spid="14">
                                            <p:txEl>
                                              <p:pRg st="0" end="0"/>
                                            </p:txEl>
                                          </p:spTgt>
                                        </p:tgtEl>
                                      </p:cBhvr>
                                    </p:animEffect>
                                    <p:anim calcmode="lin" valueType="num">
                                      <p:cBhvr>
                                        <p:cTn id="8" dur="1822" tmFilter="0,0; 0.14,0.36; 0.43,0.73; 0.71,0.91; 1.0,1.0">
                                          <p:stCondLst>
                                            <p:cond delay="0"/>
                                          </p:stCondLst>
                                        </p:cTn>
                                        <p:tgtEl>
                                          <p:spTgt spid="1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xEl>
                                              <p:pRg st="0" end="0"/>
                                            </p:txEl>
                                          </p:spTgt>
                                        </p:tgtEl>
                                      </p:cBhvr>
                                      <p:to x="100000" y="60000"/>
                                    </p:animScale>
                                    <p:animScale>
                                      <p:cBhvr>
                                        <p:cTn id="14" dur="166" decel="50000">
                                          <p:stCondLst>
                                            <p:cond delay="676"/>
                                          </p:stCondLst>
                                        </p:cTn>
                                        <p:tgtEl>
                                          <p:spTgt spid="14">
                                            <p:txEl>
                                              <p:pRg st="0" end="0"/>
                                            </p:txEl>
                                          </p:spTgt>
                                        </p:tgtEl>
                                      </p:cBhvr>
                                      <p:to x="100000" y="100000"/>
                                    </p:animScale>
                                    <p:animScale>
                                      <p:cBhvr>
                                        <p:cTn id="15" dur="26">
                                          <p:stCondLst>
                                            <p:cond delay="1312"/>
                                          </p:stCondLst>
                                        </p:cTn>
                                        <p:tgtEl>
                                          <p:spTgt spid="14">
                                            <p:txEl>
                                              <p:pRg st="0" end="0"/>
                                            </p:txEl>
                                          </p:spTgt>
                                        </p:tgtEl>
                                      </p:cBhvr>
                                      <p:to x="100000" y="80000"/>
                                    </p:animScale>
                                    <p:animScale>
                                      <p:cBhvr>
                                        <p:cTn id="16" dur="166" decel="50000">
                                          <p:stCondLst>
                                            <p:cond delay="1338"/>
                                          </p:stCondLst>
                                        </p:cTn>
                                        <p:tgtEl>
                                          <p:spTgt spid="14">
                                            <p:txEl>
                                              <p:pRg st="0" end="0"/>
                                            </p:txEl>
                                          </p:spTgt>
                                        </p:tgtEl>
                                      </p:cBhvr>
                                      <p:to x="100000" y="100000"/>
                                    </p:animScale>
                                    <p:animScale>
                                      <p:cBhvr>
                                        <p:cTn id="17" dur="26">
                                          <p:stCondLst>
                                            <p:cond delay="1642"/>
                                          </p:stCondLst>
                                        </p:cTn>
                                        <p:tgtEl>
                                          <p:spTgt spid="14">
                                            <p:txEl>
                                              <p:pRg st="0" end="0"/>
                                            </p:txEl>
                                          </p:spTgt>
                                        </p:tgtEl>
                                      </p:cBhvr>
                                      <p:to x="100000" y="90000"/>
                                    </p:animScale>
                                    <p:animScale>
                                      <p:cBhvr>
                                        <p:cTn id="18" dur="166" decel="50000">
                                          <p:stCondLst>
                                            <p:cond delay="1668"/>
                                          </p:stCondLst>
                                        </p:cTn>
                                        <p:tgtEl>
                                          <p:spTgt spid="14">
                                            <p:txEl>
                                              <p:pRg st="0" end="0"/>
                                            </p:txEl>
                                          </p:spTgt>
                                        </p:tgtEl>
                                      </p:cBhvr>
                                      <p:to x="100000" y="100000"/>
                                    </p:animScale>
                                    <p:animScale>
                                      <p:cBhvr>
                                        <p:cTn id="19" dur="26">
                                          <p:stCondLst>
                                            <p:cond delay="1808"/>
                                          </p:stCondLst>
                                        </p:cTn>
                                        <p:tgtEl>
                                          <p:spTgt spid="14">
                                            <p:txEl>
                                              <p:pRg st="0" end="0"/>
                                            </p:txEl>
                                          </p:spTgt>
                                        </p:tgtEl>
                                      </p:cBhvr>
                                      <p:to x="100000" y="95000"/>
                                    </p:animScale>
                                    <p:animScale>
                                      <p:cBhvr>
                                        <p:cTn id="20" dur="166" decel="50000">
                                          <p:stCondLst>
                                            <p:cond delay="1834"/>
                                          </p:stCondLst>
                                        </p:cTn>
                                        <p:tgtEl>
                                          <p:spTgt spid="1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wipe(down)">
                                      <p:cBhvr>
                                        <p:cTn id="25" dur="580">
                                          <p:stCondLst>
                                            <p:cond delay="0"/>
                                          </p:stCondLst>
                                        </p:cTn>
                                        <p:tgtEl>
                                          <p:spTgt spid="14">
                                            <p:txEl>
                                              <p:pRg st="1" end="1"/>
                                            </p:txEl>
                                          </p:spTgt>
                                        </p:tgtEl>
                                      </p:cBhvr>
                                    </p:animEffect>
                                    <p:anim calcmode="lin" valueType="num">
                                      <p:cBhvr>
                                        <p:cTn id="26" dur="1822" tmFilter="0,0; 0.14,0.36; 0.43,0.73; 0.71,0.91; 1.0,1.0">
                                          <p:stCondLst>
                                            <p:cond delay="0"/>
                                          </p:stCondLst>
                                        </p:cTn>
                                        <p:tgtEl>
                                          <p:spTgt spid="14">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4">
                                            <p:txEl>
                                              <p:pRg st="1" end="1"/>
                                            </p:txEl>
                                          </p:spTgt>
                                        </p:tgtEl>
                                      </p:cBhvr>
                                      <p:to x="100000" y="60000"/>
                                    </p:animScale>
                                    <p:animScale>
                                      <p:cBhvr>
                                        <p:cTn id="32" dur="166" decel="50000">
                                          <p:stCondLst>
                                            <p:cond delay="676"/>
                                          </p:stCondLst>
                                        </p:cTn>
                                        <p:tgtEl>
                                          <p:spTgt spid="14">
                                            <p:txEl>
                                              <p:pRg st="1" end="1"/>
                                            </p:txEl>
                                          </p:spTgt>
                                        </p:tgtEl>
                                      </p:cBhvr>
                                      <p:to x="100000" y="100000"/>
                                    </p:animScale>
                                    <p:animScale>
                                      <p:cBhvr>
                                        <p:cTn id="33" dur="26">
                                          <p:stCondLst>
                                            <p:cond delay="1312"/>
                                          </p:stCondLst>
                                        </p:cTn>
                                        <p:tgtEl>
                                          <p:spTgt spid="14">
                                            <p:txEl>
                                              <p:pRg st="1" end="1"/>
                                            </p:txEl>
                                          </p:spTgt>
                                        </p:tgtEl>
                                      </p:cBhvr>
                                      <p:to x="100000" y="80000"/>
                                    </p:animScale>
                                    <p:animScale>
                                      <p:cBhvr>
                                        <p:cTn id="34" dur="166" decel="50000">
                                          <p:stCondLst>
                                            <p:cond delay="1338"/>
                                          </p:stCondLst>
                                        </p:cTn>
                                        <p:tgtEl>
                                          <p:spTgt spid="14">
                                            <p:txEl>
                                              <p:pRg st="1" end="1"/>
                                            </p:txEl>
                                          </p:spTgt>
                                        </p:tgtEl>
                                      </p:cBhvr>
                                      <p:to x="100000" y="100000"/>
                                    </p:animScale>
                                    <p:animScale>
                                      <p:cBhvr>
                                        <p:cTn id="35" dur="26">
                                          <p:stCondLst>
                                            <p:cond delay="1642"/>
                                          </p:stCondLst>
                                        </p:cTn>
                                        <p:tgtEl>
                                          <p:spTgt spid="14">
                                            <p:txEl>
                                              <p:pRg st="1" end="1"/>
                                            </p:txEl>
                                          </p:spTgt>
                                        </p:tgtEl>
                                      </p:cBhvr>
                                      <p:to x="100000" y="90000"/>
                                    </p:animScale>
                                    <p:animScale>
                                      <p:cBhvr>
                                        <p:cTn id="36" dur="166" decel="50000">
                                          <p:stCondLst>
                                            <p:cond delay="1668"/>
                                          </p:stCondLst>
                                        </p:cTn>
                                        <p:tgtEl>
                                          <p:spTgt spid="14">
                                            <p:txEl>
                                              <p:pRg st="1" end="1"/>
                                            </p:txEl>
                                          </p:spTgt>
                                        </p:tgtEl>
                                      </p:cBhvr>
                                      <p:to x="100000" y="100000"/>
                                    </p:animScale>
                                    <p:animScale>
                                      <p:cBhvr>
                                        <p:cTn id="37" dur="26">
                                          <p:stCondLst>
                                            <p:cond delay="1808"/>
                                          </p:stCondLst>
                                        </p:cTn>
                                        <p:tgtEl>
                                          <p:spTgt spid="14">
                                            <p:txEl>
                                              <p:pRg st="1" end="1"/>
                                            </p:txEl>
                                          </p:spTgt>
                                        </p:tgtEl>
                                      </p:cBhvr>
                                      <p:to x="100000" y="95000"/>
                                    </p:animScale>
                                    <p:animScale>
                                      <p:cBhvr>
                                        <p:cTn id="38" dur="166" decel="50000">
                                          <p:stCondLst>
                                            <p:cond delay="1834"/>
                                          </p:stCondLst>
                                        </p:cTn>
                                        <p:tgtEl>
                                          <p:spTgt spid="14">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4">
                                            <p:txEl>
                                              <p:pRg st="2" end="2"/>
                                            </p:txEl>
                                          </p:spTgt>
                                        </p:tgtEl>
                                        <p:attrNameLst>
                                          <p:attrName>style.visibility</p:attrName>
                                        </p:attrNameLst>
                                      </p:cBhvr>
                                      <p:to>
                                        <p:strVal val="visible"/>
                                      </p:to>
                                    </p:set>
                                    <p:animEffect transition="in" filter="wipe(down)">
                                      <p:cBhvr>
                                        <p:cTn id="43" dur="580">
                                          <p:stCondLst>
                                            <p:cond delay="0"/>
                                          </p:stCondLst>
                                        </p:cTn>
                                        <p:tgtEl>
                                          <p:spTgt spid="14">
                                            <p:txEl>
                                              <p:pRg st="2" end="2"/>
                                            </p:txEl>
                                          </p:spTgt>
                                        </p:tgtEl>
                                      </p:cBhvr>
                                    </p:animEffect>
                                    <p:anim calcmode="lin" valueType="num">
                                      <p:cBhvr>
                                        <p:cTn id="44" dur="1822" tmFilter="0,0; 0.14,0.36; 0.43,0.73; 0.71,0.91; 1.0,1.0">
                                          <p:stCondLst>
                                            <p:cond delay="0"/>
                                          </p:stCondLst>
                                        </p:cTn>
                                        <p:tgtEl>
                                          <p:spTgt spid="14">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4">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4">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4">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4">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4">
                                            <p:txEl>
                                              <p:pRg st="2" end="2"/>
                                            </p:txEl>
                                          </p:spTgt>
                                        </p:tgtEl>
                                      </p:cBhvr>
                                      <p:to x="100000" y="60000"/>
                                    </p:animScale>
                                    <p:animScale>
                                      <p:cBhvr>
                                        <p:cTn id="50" dur="166" decel="50000">
                                          <p:stCondLst>
                                            <p:cond delay="676"/>
                                          </p:stCondLst>
                                        </p:cTn>
                                        <p:tgtEl>
                                          <p:spTgt spid="14">
                                            <p:txEl>
                                              <p:pRg st="2" end="2"/>
                                            </p:txEl>
                                          </p:spTgt>
                                        </p:tgtEl>
                                      </p:cBhvr>
                                      <p:to x="100000" y="100000"/>
                                    </p:animScale>
                                    <p:animScale>
                                      <p:cBhvr>
                                        <p:cTn id="51" dur="26">
                                          <p:stCondLst>
                                            <p:cond delay="1312"/>
                                          </p:stCondLst>
                                        </p:cTn>
                                        <p:tgtEl>
                                          <p:spTgt spid="14">
                                            <p:txEl>
                                              <p:pRg st="2" end="2"/>
                                            </p:txEl>
                                          </p:spTgt>
                                        </p:tgtEl>
                                      </p:cBhvr>
                                      <p:to x="100000" y="80000"/>
                                    </p:animScale>
                                    <p:animScale>
                                      <p:cBhvr>
                                        <p:cTn id="52" dur="166" decel="50000">
                                          <p:stCondLst>
                                            <p:cond delay="1338"/>
                                          </p:stCondLst>
                                        </p:cTn>
                                        <p:tgtEl>
                                          <p:spTgt spid="14">
                                            <p:txEl>
                                              <p:pRg st="2" end="2"/>
                                            </p:txEl>
                                          </p:spTgt>
                                        </p:tgtEl>
                                      </p:cBhvr>
                                      <p:to x="100000" y="100000"/>
                                    </p:animScale>
                                    <p:animScale>
                                      <p:cBhvr>
                                        <p:cTn id="53" dur="26">
                                          <p:stCondLst>
                                            <p:cond delay="1642"/>
                                          </p:stCondLst>
                                        </p:cTn>
                                        <p:tgtEl>
                                          <p:spTgt spid="14">
                                            <p:txEl>
                                              <p:pRg st="2" end="2"/>
                                            </p:txEl>
                                          </p:spTgt>
                                        </p:tgtEl>
                                      </p:cBhvr>
                                      <p:to x="100000" y="90000"/>
                                    </p:animScale>
                                    <p:animScale>
                                      <p:cBhvr>
                                        <p:cTn id="54" dur="166" decel="50000">
                                          <p:stCondLst>
                                            <p:cond delay="1668"/>
                                          </p:stCondLst>
                                        </p:cTn>
                                        <p:tgtEl>
                                          <p:spTgt spid="14">
                                            <p:txEl>
                                              <p:pRg st="2" end="2"/>
                                            </p:txEl>
                                          </p:spTgt>
                                        </p:tgtEl>
                                      </p:cBhvr>
                                      <p:to x="100000" y="100000"/>
                                    </p:animScale>
                                    <p:animScale>
                                      <p:cBhvr>
                                        <p:cTn id="55" dur="26">
                                          <p:stCondLst>
                                            <p:cond delay="1808"/>
                                          </p:stCondLst>
                                        </p:cTn>
                                        <p:tgtEl>
                                          <p:spTgt spid="14">
                                            <p:txEl>
                                              <p:pRg st="2" end="2"/>
                                            </p:txEl>
                                          </p:spTgt>
                                        </p:tgtEl>
                                      </p:cBhvr>
                                      <p:to x="100000" y="95000"/>
                                    </p:animScale>
                                    <p:animScale>
                                      <p:cBhvr>
                                        <p:cTn id="56" dur="166" decel="50000">
                                          <p:stCondLst>
                                            <p:cond delay="1834"/>
                                          </p:stCondLst>
                                        </p:cTn>
                                        <p:tgtEl>
                                          <p:spTgt spid="14">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14">
                                            <p:txEl>
                                              <p:pRg st="3" end="3"/>
                                            </p:txEl>
                                          </p:spTgt>
                                        </p:tgtEl>
                                        <p:attrNameLst>
                                          <p:attrName>style.visibility</p:attrName>
                                        </p:attrNameLst>
                                      </p:cBhvr>
                                      <p:to>
                                        <p:strVal val="visible"/>
                                      </p:to>
                                    </p:set>
                                    <p:animEffect transition="in" filter="wipe(down)">
                                      <p:cBhvr>
                                        <p:cTn id="61" dur="580">
                                          <p:stCondLst>
                                            <p:cond delay="0"/>
                                          </p:stCondLst>
                                        </p:cTn>
                                        <p:tgtEl>
                                          <p:spTgt spid="14">
                                            <p:txEl>
                                              <p:pRg st="3" end="3"/>
                                            </p:txEl>
                                          </p:spTgt>
                                        </p:tgtEl>
                                      </p:cBhvr>
                                    </p:animEffect>
                                    <p:anim calcmode="lin" valueType="num">
                                      <p:cBhvr>
                                        <p:cTn id="62" dur="1822" tmFilter="0,0; 0.14,0.36; 0.43,0.73; 0.71,0.91; 1.0,1.0">
                                          <p:stCondLst>
                                            <p:cond delay="0"/>
                                          </p:stCondLst>
                                        </p:cTn>
                                        <p:tgtEl>
                                          <p:spTgt spid="14">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4">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4">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4">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4">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14">
                                            <p:txEl>
                                              <p:pRg st="3" end="3"/>
                                            </p:txEl>
                                          </p:spTgt>
                                        </p:tgtEl>
                                      </p:cBhvr>
                                      <p:to x="100000" y="60000"/>
                                    </p:animScale>
                                    <p:animScale>
                                      <p:cBhvr>
                                        <p:cTn id="68" dur="166" decel="50000">
                                          <p:stCondLst>
                                            <p:cond delay="676"/>
                                          </p:stCondLst>
                                        </p:cTn>
                                        <p:tgtEl>
                                          <p:spTgt spid="14">
                                            <p:txEl>
                                              <p:pRg st="3" end="3"/>
                                            </p:txEl>
                                          </p:spTgt>
                                        </p:tgtEl>
                                      </p:cBhvr>
                                      <p:to x="100000" y="100000"/>
                                    </p:animScale>
                                    <p:animScale>
                                      <p:cBhvr>
                                        <p:cTn id="69" dur="26">
                                          <p:stCondLst>
                                            <p:cond delay="1312"/>
                                          </p:stCondLst>
                                        </p:cTn>
                                        <p:tgtEl>
                                          <p:spTgt spid="14">
                                            <p:txEl>
                                              <p:pRg st="3" end="3"/>
                                            </p:txEl>
                                          </p:spTgt>
                                        </p:tgtEl>
                                      </p:cBhvr>
                                      <p:to x="100000" y="80000"/>
                                    </p:animScale>
                                    <p:animScale>
                                      <p:cBhvr>
                                        <p:cTn id="70" dur="166" decel="50000">
                                          <p:stCondLst>
                                            <p:cond delay="1338"/>
                                          </p:stCondLst>
                                        </p:cTn>
                                        <p:tgtEl>
                                          <p:spTgt spid="14">
                                            <p:txEl>
                                              <p:pRg st="3" end="3"/>
                                            </p:txEl>
                                          </p:spTgt>
                                        </p:tgtEl>
                                      </p:cBhvr>
                                      <p:to x="100000" y="100000"/>
                                    </p:animScale>
                                    <p:animScale>
                                      <p:cBhvr>
                                        <p:cTn id="71" dur="26">
                                          <p:stCondLst>
                                            <p:cond delay="1642"/>
                                          </p:stCondLst>
                                        </p:cTn>
                                        <p:tgtEl>
                                          <p:spTgt spid="14">
                                            <p:txEl>
                                              <p:pRg st="3" end="3"/>
                                            </p:txEl>
                                          </p:spTgt>
                                        </p:tgtEl>
                                      </p:cBhvr>
                                      <p:to x="100000" y="90000"/>
                                    </p:animScale>
                                    <p:animScale>
                                      <p:cBhvr>
                                        <p:cTn id="72" dur="166" decel="50000">
                                          <p:stCondLst>
                                            <p:cond delay="1668"/>
                                          </p:stCondLst>
                                        </p:cTn>
                                        <p:tgtEl>
                                          <p:spTgt spid="14">
                                            <p:txEl>
                                              <p:pRg st="3" end="3"/>
                                            </p:txEl>
                                          </p:spTgt>
                                        </p:tgtEl>
                                      </p:cBhvr>
                                      <p:to x="100000" y="100000"/>
                                    </p:animScale>
                                    <p:animScale>
                                      <p:cBhvr>
                                        <p:cTn id="73" dur="26">
                                          <p:stCondLst>
                                            <p:cond delay="1808"/>
                                          </p:stCondLst>
                                        </p:cTn>
                                        <p:tgtEl>
                                          <p:spTgt spid="14">
                                            <p:txEl>
                                              <p:pRg st="3" end="3"/>
                                            </p:txEl>
                                          </p:spTgt>
                                        </p:tgtEl>
                                      </p:cBhvr>
                                      <p:to x="100000" y="95000"/>
                                    </p:animScale>
                                    <p:animScale>
                                      <p:cBhvr>
                                        <p:cTn id="74" dur="166" decel="50000">
                                          <p:stCondLst>
                                            <p:cond delay="1834"/>
                                          </p:stCondLst>
                                        </p:cTn>
                                        <p:tgtEl>
                                          <p:spTgt spid="14">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685800" y="836712"/>
            <a:ext cx="7776864" cy="4524315"/>
          </a:xfrm>
          <a:prstGeom prst="rect">
            <a:avLst/>
          </a:prstGeom>
        </p:spPr>
        <p:txBody>
          <a:bodyPr wrap="square">
            <a:spAutoFit/>
          </a:bodyPr>
          <a:lstStyle/>
          <a:p>
            <a:pPr algn="justLow"/>
            <a:r>
              <a:rPr lang="ar-SA" sz="3200" b="1" dirty="0">
                <a:solidFill>
                  <a:srgbClr val="FF0000"/>
                </a:solidFill>
              </a:rPr>
              <a:t>ثانيًا: التعريف بالصحابي الراوي</a:t>
            </a:r>
            <a:r>
              <a:rPr lang="ar-SA" sz="3200" b="1" dirty="0" smtClean="0">
                <a:solidFill>
                  <a:srgbClr val="FF0000"/>
                </a:solidFill>
              </a:rPr>
              <a:t>:</a:t>
            </a:r>
          </a:p>
          <a:p>
            <a:pPr algn="justLow"/>
            <a:r>
              <a:rPr lang="ar-SA" sz="3200" dirty="0" smtClean="0"/>
              <a:t>- أبو </a:t>
            </a:r>
            <a:r>
              <a:rPr lang="ar-SA" sz="3200" dirty="0"/>
              <a:t>هريرة: دوسي أزدي يماني. مكثر حافظ.</a:t>
            </a:r>
          </a:p>
          <a:p>
            <a:pPr algn="justLow"/>
            <a:r>
              <a:rPr lang="ar-SA" sz="3200" dirty="0" smtClean="0"/>
              <a:t>- وفي </a:t>
            </a:r>
            <a:r>
              <a:rPr lang="ar-SA" sz="3200" dirty="0"/>
              <a:t>اسمه اختلاف شديد، أفرده بعض الحفاظ بجزء.</a:t>
            </a:r>
          </a:p>
          <a:p>
            <a:pPr algn="justLow"/>
            <a:r>
              <a:rPr lang="ar-SA" sz="3200" dirty="0"/>
              <a:t>وأشهره: عبد الرحمن بن صخر، </a:t>
            </a:r>
            <a:r>
              <a:rPr lang="ar-SA" sz="3200" dirty="0" smtClean="0"/>
              <a:t>قال </a:t>
            </a:r>
            <a:r>
              <a:rPr lang="ar-SA" sz="3200" dirty="0"/>
              <a:t>النووي: الأصح أنه </a:t>
            </a:r>
            <a:r>
              <a:rPr lang="ar-SA" sz="3200" dirty="0" smtClean="0"/>
              <a:t>(عبد الرحمن) </a:t>
            </a:r>
            <a:r>
              <a:rPr lang="ar-SA" sz="3200" dirty="0"/>
              <a:t>من نحو ثلاثين قولًا.</a:t>
            </a:r>
          </a:p>
          <a:p>
            <a:pPr algn="justLow"/>
            <a:r>
              <a:rPr lang="ar-SA" sz="3200" dirty="0" smtClean="0"/>
              <a:t>- وهو </a:t>
            </a:r>
            <a:r>
              <a:rPr lang="ar-SA" sz="3200" dirty="0"/>
              <a:t>أول من كني بأبي هريرة لهرة كانت له يلعب بها صغيرًا. </a:t>
            </a:r>
            <a:endParaRPr lang="ar-SA" sz="3200" dirty="0" smtClean="0"/>
          </a:p>
          <a:p>
            <a:pPr algn="justLow"/>
            <a:r>
              <a:rPr lang="ar-SA" sz="3200" dirty="0" smtClean="0"/>
              <a:t>- أسلم </a:t>
            </a:r>
            <a:r>
              <a:rPr lang="ar-SA" sz="3200" dirty="0"/>
              <a:t>عام خيبر سنة سبع من الهجرة، وقال ابن هشام: سنة ست</a:t>
            </a:r>
            <a:r>
              <a:rPr lang="ar-SA" sz="3200" dirty="0" smtClean="0"/>
              <a:t>.</a:t>
            </a:r>
            <a:endParaRPr lang="ar-SA" sz="3200"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685800" y="836712"/>
            <a:ext cx="7776864" cy="4031873"/>
          </a:xfrm>
          <a:prstGeom prst="rect">
            <a:avLst/>
          </a:prstGeom>
        </p:spPr>
        <p:txBody>
          <a:bodyPr wrap="square">
            <a:spAutoFit/>
          </a:bodyPr>
          <a:lstStyle/>
          <a:p>
            <a:pPr algn="justLow"/>
            <a:r>
              <a:rPr lang="ar-SA" sz="3200" dirty="0" smtClean="0"/>
              <a:t>- صحب </a:t>
            </a:r>
            <a:r>
              <a:rPr lang="ar-SA" sz="3200" dirty="0"/>
              <a:t>النبي </a:t>
            </a:r>
            <a:r>
              <a:rPr lang="en-US" sz="3200" dirty="0" smtClean="0">
                <a:sym typeface="AGA Arabesque"/>
              </a:rPr>
              <a:t></a:t>
            </a:r>
            <a:r>
              <a:rPr lang="ar-SA" sz="3200" dirty="0" smtClean="0"/>
              <a:t>على </a:t>
            </a:r>
            <a:r>
              <a:rPr lang="ar-SA" sz="3200" dirty="0"/>
              <a:t>ملء بطنه، وكان يدور معه حيث ما دار، وكان غيره يشغله الصفق بالأسواق، فقال </a:t>
            </a:r>
            <a:r>
              <a:rPr lang="en-US" sz="3200" dirty="0" smtClean="0">
                <a:sym typeface="AGA Arabesque"/>
              </a:rPr>
              <a:t></a:t>
            </a:r>
            <a:r>
              <a:rPr lang="ar-SA" sz="3200" dirty="0" smtClean="0">
                <a:sym typeface="AGA Arabesque"/>
              </a:rPr>
              <a:t> </a:t>
            </a:r>
            <a:r>
              <a:rPr lang="ar-SA" sz="3200" dirty="0" smtClean="0"/>
              <a:t>مرة</a:t>
            </a:r>
            <a:r>
              <a:rPr lang="ar-SA" sz="3200" dirty="0"/>
              <a:t>: </a:t>
            </a:r>
            <a:endParaRPr lang="ar-SA" sz="3200" dirty="0" smtClean="0"/>
          </a:p>
          <a:p>
            <a:pPr algn="justLow"/>
            <a:r>
              <a:rPr lang="ar-SA" sz="3200" dirty="0" smtClean="0"/>
              <a:t>«من </a:t>
            </a:r>
            <a:r>
              <a:rPr lang="ar-SA" sz="3200" dirty="0"/>
              <a:t>يبسط رداءه حتى أقضي مقالتي ثم يقبضه إليه فلن ينسى شيئًا سمعه </a:t>
            </a:r>
            <a:r>
              <a:rPr lang="ar-SA" sz="3200" dirty="0" smtClean="0"/>
              <a:t>مني». </a:t>
            </a:r>
            <a:r>
              <a:rPr lang="ar-SA" sz="3200" dirty="0"/>
              <a:t>قال: فبسطت بردة علي حتى قضى حديثه ثم قبضتها إليَّ، </a:t>
            </a:r>
            <a:r>
              <a:rPr lang="ar-SA" sz="3200" dirty="0" err="1" smtClean="0"/>
              <a:t>فوالذي</a:t>
            </a:r>
            <a:r>
              <a:rPr lang="ar-SA" sz="3200" dirty="0" smtClean="0"/>
              <a:t> </a:t>
            </a:r>
            <a:r>
              <a:rPr lang="ar-SA" sz="3200" dirty="0"/>
              <a:t>نفسي بيده ما نسيت بعد شيئًا سمعته </a:t>
            </a:r>
            <a:r>
              <a:rPr lang="ar-SA" sz="3200" dirty="0" smtClean="0"/>
              <a:t>منه.</a:t>
            </a:r>
          </a:p>
          <a:p>
            <a:pPr algn="justLow"/>
            <a:r>
              <a:rPr lang="ar-SA" sz="3200" dirty="0" smtClean="0"/>
              <a:t>- روى </a:t>
            </a:r>
            <a:r>
              <a:rPr lang="ar-SA" sz="3200" dirty="0"/>
              <a:t>عن النبي </a:t>
            </a:r>
            <a:r>
              <a:rPr lang="en-US" sz="3200" dirty="0">
                <a:sym typeface="AGA Arabesque"/>
              </a:rPr>
              <a:t> </a:t>
            </a:r>
            <a:r>
              <a:rPr lang="ar-SA" sz="3200" dirty="0">
                <a:sym typeface="AGA Arabesque"/>
              </a:rPr>
              <a:t> </a:t>
            </a:r>
            <a:r>
              <a:rPr lang="ar-SA" sz="3200" dirty="0"/>
              <a:t>فأكثر، وهو أكثر الصحابة حديثًا.</a:t>
            </a:r>
          </a:p>
          <a:p>
            <a:pPr algn="justLow"/>
            <a:r>
              <a:rPr lang="ar-SA" sz="3200" dirty="0"/>
              <a:t>قال الشافعي: أبو هريرة أحفظ من روى الحديث في دهره.</a:t>
            </a:r>
            <a:endParaRPr lang="ar-SA" sz="3200" dirty="0" smtClean="0"/>
          </a:p>
        </p:txBody>
      </p:sp>
    </p:spTree>
    <p:extLst>
      <p:ext uri="{BB962C8B-B14F-4D97-AF65-F5344CB8AC3E}">
        <p14:creationId xmlns:p14="http://schemas.microsoft.com/office/powerpoint/2010/main" val="547222078"/>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anim calcmode="lin" valueType="num">
                                      <p:cBhvr additive="base">
                                        <p:cTn id="19"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683460" y="692696"/>
            <a:ext cx="7776864" cy="6001643"/>
          </a:xfrm>
          <a:prstGeom prst="rect">
            <a:avLst/>
          </a:prstGeom>
        </p:spPr>
        <p:txBody>
          <a:bodyPr wrap="square">
            <a:spAutoFit/>
          </a:bodyPr>
          <a:lstStyle/>
          <a:p>
            <a:pPr algn="justLow"/>
            <a:r>
              <a:rPr lang="ar-SA" sz="3100" dirty="0" smtClean="0"/>
              <a:t>- روي </a:t>
            </a:r>
            <a:r>
              <a:rPr lang="ar-SA" sz="3100" dirty="0"/>
              <a:t>له عن النبي </a:t>
            </a:r>
            <a:r>
              <a:rPr lang="en-US" sz="3100" dirty="0" smtClean="0">
                <a:sym typeface="AGA Arabesque"/>
              </a:rPr>
              <a:t></a:t>
            </a:r>
            <a:r>
              <a:rPr lang="ar-SA" sz="3100" dirty="0" smtClean="0">
                <a:sym typeface="AGA Arabesque"/>
              </a:rPr>
              <a:t> </a:t>
            </a:r>
            <a:r>
              <a:rPr lang="ar-SA" sz="3100" dirty="0" smtClean="0"/>
              <a:t>خمسة </a:t>
            </a:r>
            <a:r>
              <a:rPr lang="ar-SA" sz="3100" dirty="0"/>
              <a:t>آلاف حديث وثلاثمائة وأربعة وسبعون </a:t>
            </a:r>
            <a:r>
              <a:rPr lang="ar-SA" sz="3100" dirty="0" smtClean="0"/>
              <a:t>(5374) حديثًا</a:t>
            </a:r>
            <a:r>
              <a:rPr lang="ar-SA" sz="3100" dirty="0"/>
              <a:t>، </a:t>
            </a:r>
            <a:endParaRPr lang="ar-SA" sz="3100" dirty="0" smtClean="0"/>
          </a:p>
          <a:p>
            <a:pPr algn="justLow"/>
            <a:r>
              <a:rPr lang="ar-SA" sz="3100" dirty="0" smtClean="0"/>
              <a:t>وليس </a:t>
            </a:r>
            <a:r>
              <a:rPr lang="ar-SA" sz="3100" dirty="0"/>
              <a:t>لأحد من الصحابة هذا </a:t>
            </a:r>
            <a:r>
              <a:rPr lang="ar-SA" sz="3100" dirty="0" smtClean="0"/>
              <a:t>القدر، </a:t>
            </a:r>
            <a:r>
              <a:rPr lang="ar-SA" sz="3100" dirty="0"/>
              <a:t>ولا ما </a:t>
            </a:r>
            <a:r>
              <a:rPr lang="ar-SA" sz="3100" dirty="0" smtClean="0"/>
              <a:t>يقاربه.</a:t>
            </a:r>
          </a:p>
          <a:p>
            <a:pPr algn="justLow"/>
            <a:r>
              <a:rPr lang="ar-SA" sz="3100" dirty="0"/>
              <a:t>أخرج له في الصحيحين ستمائة حديث </a:t>
            </a:r>
            <a:r>
              <a:rPr lang="ar-SA" sz="3100" dirty="0" smtClean="0"/>
              <a:t>وتسعة (609)  </a:t>
            </a:r>
            <a:r>
              <a:rPr lang="ar-SA" sz="3100" dirty="0"/>
              <a:t>أحاديث، </a:t>
            </a:r>
            <a:endParaRPr lang="ar-SA" sz="3100" dirty="0" smtClean="0"/>
          </a:p>
          <a:p>
            <a:pPr algn="justLow"/>
            <a:r>
              <a:rPr lang="ar-SA" sz="3100" dirty="0" smtClean="0"/>
              <a:t>اتفقا </a:t>
            </a:r>
            <a:r>
              <a:rPr lang="ar-SA" sz="3100" dirty="0"/>
              <a:t>منهما على ثلاثمائة وستة وعشرين </a:t>
            </a:r>
            <a:r>
              <a:rPr lang="ar-SA" sz="3100" dirty="0" smtClean="0"/>
              <a:t>(326) حديثًا</a:t>
            </a:r>
            <a:r>
              <a:rPr lang="ar-SA" sz="3100" dirty="0"/>
              <a:t>، </a:t>
            </a:r>
            <a:endParaRPr lang="ar-SA" sz="3100" dirty="0" smtClean="0"/>
          </a:p>
          <a:p>
            <a:pPr algn="justLow"/>
            <a:r>
              <a:rPr lang="ar-SA" sz="3100" dirty="0" smtClean="0"/>
              <a:t>وانفرد </a:t>
            </a:r>
            <a:r>
              <a:rPr lang="ar-SA" sz="3100" dirty="0"/>
              <a:t>البخاري </a:t>
            </a:r>
            <a:r>
              <a:rPr lang="ar-SA" sz="3100" dirty="0" smtClean="0"/>
              <a:t>بثلاثة وتسعين (</a:t>
            </a:r>
            <a:r>
              <a:rPr lang="ar-SA" sz="3100" dirty="0"/>
              <a:t>93) حديثًا، </a:t>
            </a:r>
            <a:endParaRPr lang="ar-SA" sz="3100" dirty="0" smtClean="0"/>
          </a:p>
          <a:p>
            <a:pPr algn="justLow"/>
            <a:r>
              <a:rPr lang="ar-SA" sz="3100" dirty="0"/>
              <a:t>وانفرد </a:t>
            </a:r>
            <a:r>
              <a:rPr lang="ar-SA" sz="3100" dirty="0" smtClean="0"/>
              <a:t>مسلم </a:t>
            </a:r>
            <a:r>
              <a:rPr lang="ar-SA" sz="3100" dirty="0"/>
              <a:t>بمائة </a:t>
            </a:r>
            <a:r>
              <a:rPr lang="ar-SA" sz="3100" dirty="0" smtClean="0"/>
              <a:t>وتسعين (</a:t>
            </a:r>
            <a:r>
              <a:rPr lang="ar-SA" sz="3100" dirty="0"/>
              <a:t>190) </a:t>
            </a:r>
            <a:r>
              <a:rPr lang="ar-SA" sz="3100" dirty="0" smtClean="0"/>
              <a:t>حديثًا.</a:t>
            </a:r>
          </a:p>
          <a:p>
            <a:pPr algn="justLow"/>
            <a:r>
              <a:rPr lang="ar-SA" sz="3100" dirty="0" smtClean="0"/>
              <a:t>- ولم </a:t>
            </a:r>
            <a:r>
              <a:rPr lang="ar-SA" sz="3100" dirty="0"/>
              <a:t>يزل يسكن المدينة، ومات بها. </a:t>
            </a:r>
          </a:p>
          <a:p>
            <a:pPr algn="justLow"/>
            <a:r>
              <a:rPr lang="ar-SA" sz="3100" dirty="0"/>
              <a:t>وفي وفاته أقوال: </a:t>
            </a:r>
          </a:p>
          <a:p>
            <a:pPr algn="justLow"/>
            <a:r>
              <a:rPr lang="ar-SA" sz="3100" dirty="0"/>
              <a:t>أحدها: تسع وخمسين، قال النووي في "شرح مسلم" : وهو الصحيح. </a:t>
            </a:r>
          </a:p>
        </p:txBody>
      </p:sp>
    </p:spTree>
    <p:extLst>
      <p:ext uri="{BB962C8B-B14F-4D97-AF65-F5344CB8AC3E}">
        <p14:creationId xmlns:p14="http://schemas.microsoft.com/office/powerpoint/2010/main" val="2258578231"/>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92696"/>
            <a:ext cx="8208912" cy="5509200"/>
          </a:xfrm>
          <a:prstGeom prst="rect">
            <a:avLst/>
          </a:prstGeom>
        </p:spPr>
        <p:txBody>
          <a:bodyPr wrap="square">
            <a:spAutoFit/>
          </a:bodyPr>
          <a:lstStyle/>
          <a:p>
            <a:pPr algn="justLow"/>
            <a:r>
              <a:rPr lang="ar-SA" sz="3200" b="1" dirty="0">
                <a:solidFill>
                  <a:srgbClr val="FF0000"/>
                </a:solidFill>
              </a:rPr>
              <a:t>ثالثًا: اللغة وشرح الألفاظ: </a:t>
            </a:r>
            <a:endParaRPr lang="ar-SA" sz="3200" b="1" dirty="0" smtClean="0">
              <a:solidFill>
                <a:srgbClr val="FF0000"/>
              </a:solidFill>
            </a:endParaRPr>
          </a:p>
          <a:p>
            <a:pPr algn="justLow"/>
            <a:r>
              <a:rPr lang="ar-SA" sz="3200" b="1" dirty="0" smtClean="0">
                <a:solidFill>
                  <a:schemeClr val="accent1"/>
                </a:solidFill>
              </a:rPr>
              <a:t>قوله: «</a:t>
            </a:r>
            <a:r>
              <a:rPr lang="ar-SA" sz="3200" b="1" dirty="0">
                <a:solidFill>
                  <a:schemeClr val="accent1"/>
                </a:solidFill>
              </a:rPr>
              <a:t>تُنْكَحُ الْمَرْأَةُ </a:t>
            </a:r>
            <a:r>
              <a:rPr lang="ar-SA" sz="3200" b="1" dirty="0" smtClean="0">
                <a:solidFill>
                  <a:schemeClr val="accent1"/>
                </a:solidFill>
              </a:rPr>
              <a:t>لِأَرْبَعٍ»: </a:t>
            </a:r>
          </a:p>
          <a:p>
            <a:pPr algn="justLow"/>
            <a:r>
              <a:rPr lang="ar-SA" sz="3200" dirty="0" smtClean="0"/>
              <a:t>أي: </a:t>
            </a:r>
            <a:r>
              <a:rPr lang="ar-SA" sz="3200" dirty="0"/>
              <a:t>الأشياء التي ترغب الرجل في الزواج من المرأة أربع </a:t>
            </a:r>
            <a:r>
              <a:rPr lang="ar-SA" sz="3200" dirty="0" smtClean="0"/>
              <a:t>صفات.</a:t>
            </a:r>
          </a:p>
          <a:p>
            <a:pPr algn="justLow"/>
            <a:r>
              <a:rPr lang="ar-SA" sz="3200" dirty="0" smtClean="0"/>
              <a:t>فهو </a:t>
            </a:r>
            <a:r>
              <a:rPr lang="ar-SA" sz="3200" dirty="0"/>
              <a:t>إخبار عن عادة الناس في ذلك.</a:t>
            </a:r>
            <a:endParaRPr lang="ar-SA" sz="3200" dirty="0" smtClean="0"/>
          </a:p>
          <a:p>
            <a:pPr algn="justLow"/>
            <a:r>
              <a:rPr lang="ar-SA" sz="3200" b="1" dirty="0">
                <a:solidFill>
                  <a:schemeClr val="accent1"/>
                </a:solidFill>
              </a:rPr>
              <a:t>قوله: </a:t>
            </a:r>
            <a:r>
              <a:rPr lang="ar-SA" sz="3200" b="1" dirty="0" smtClean="0">
                <a:solidFill>
                  <a:schemeClr val="accent1"/>
                </a:solidFill>
              </a:rPr>
              <a:t>«لمالها»: </a:t>
            </a:r>
          </a:p>
          <a:p>
            <a:pPr algn="justLow"/>
            <a:r>
              <a:rPr lang="ar-SA" sz="3200" dirty="0" smtClean="0"/>
              <a:t>قدمه على بقية الأربع؛ </a:t>
            </a:r>
            <a:r>
              <a:rPr lang="ar-SA" sz="3200" dirty="0"/>
              <a:t>لأن حب المال هو الغالب على النفوس.</a:t>
            </a:r>
            <a:endParaRPr lang="ar-SA" sz="3200" dirty="0" smtClean="0"/>
          </a:p>
          <a:p>
            <a:pPr algn="justLow"/>
            <a:r>
              <a:rPr lang="ar-SA" sz="3200" b="1" dirty="0" smtClean="0">
                <a:solidFill>
                  <a:schemeClr val="accent1"/>
                </a:solidFill>
              </a:rPr>
              <a:t>قوله: «وَلِحَسَبِهَا»: </a:t>
            </a:r>
          </a:p>
          <a:p>
            <a:pPr algn="justLow"/>
            <a:r>
              <a:rPr lang="ar-SA" sz="3200" dirty="0" smtClean="0"/>
              <a:t>الحسب هُوَ: ما </a:t>
            </a:r>
            <a:r>
              <a:rPr lang="ar-SA" sz="3200" dirty="0"/>
              <a:t>يعده الانسان من مفاخر </a:t>
            </a:r>
            <a:r>
              <a:rPr lang="ar-SA" sz="3200" dirty="0" smtClean="0"/>
              <a:t>آبائه، </a:t>
            </a:r>
          </a:p>
          <a:p>
            <a:pPr algn="justLow"/>
            <a:r>
              <a:rPr lang="ar-SA" sz="3200" dirty="0" smtClean="0"/>
              <a:t>مأخوذ من الحسبان أو الحساب؛ </a:t>
            </a:r>
            <a:r>
              <a:rPr lang="ar-SA" sz="3200" dirty="0"/>
              <a:t>لأنهم كانوا </a:t>
            </a:r>
            <a:r>
              <a:rPr lang="ar-SA" sz="3200" dirty="0" smtClean="0"/>
              <a:t>إذا </a:t>
            </a:r>
            <a:r>
              <a:rPr lang="ar-SA" sz="3200" dirty="0"/>
              <a:t>تفاخروا عدوا مناقبهم ومآثر آبائهم </a:t>
            </a:r>
            <a:r>
              <a:rPr lang="ar-SA" sz="3200" dirty="0" smtClean="0"/>
              <a:t>وحسبوها، فيحكم </a:t>
            </a:r>
            <a:r>
              <a:rPr lang="ar-SA" sz="3200" dirty="0"/>
              <a:t>لمن زاد </a:t>
            </a:r>
            <a:r>
              <a:rPr lang="ar-SA" sz="3200" dirty="0" smtClean="0"/>
              <a:t>عدُّه </a:t>
            </a:r>
            <a:r>
              <a:rPr lang="ar-SA" sz="3200" dirty="0"/>
              <a:t>على غيره</a:t>
            </a:r>
            <a:r>
              <a:rPr lang="ar-SA" sz="3200" dirty="0" smtClean="0"/>
              <a:t>.</a:t>
            </a:r>
          </a:p>
        </p:txBody>
      </p:sp>
    </p:spTree>
    <p:extLst>
      <p:ext uri="{BB962C8B-B14F-4D97-AF65-F5344CB8AC3E}">
        <p14:creationId xmlns:p14="http://schemas.microsoft.com/office/powerpoint/2010/main" val="3308879932"/>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92696"/>
            <a:ext cx="8208912" cy="6001643"/>
          </a:xfrm>
          <a:prstGeom prst="rect">
            <a:avLst/>
          </a:prstGeom>
        </p:spPr>
        <p:txBody>
          <a:bodyPr wrap="square">
            <a:spAutoFit/>
          </a:bodyPr>
          <a:lstStyle/>
          <a:p>
            <a:pPr algn="justLow"/>
            <a:r>
              <a:rPr lang="ar-SA" sz="3200" b="1" dirty="0" smtClean="0"/>
              <a:t>فمعنى «لحسبها» : </a:t>
            </a:r>
            <a:r>
              <a:rPr lang="ar-SA" sz="3200" dirty="0"/>
              <a:t>أي </a:t>
            </a:r>
            <a:r>
              <a:rPr lang="ar-SA" sz="3200" dirty="0" smtClean="0"/>
              <a:t>لشرفها </a:t>
            </a:r>
            <a:r>
              <a:rPr lang="ar-SA" sz="3200" dirty="0"/>
              <a:t>بالآباء والأمهات </a:t>
            </a:r>
            <a:r>
              <a:rPr lang="ar-SA" sz="3200" dirty="0" smtClean="0"/>
              <a:t>والأقارب.</a:t>
            </a:r>
          </a:p>
          <a:p>
            <a:pPr algn="justLow"/>
            <a:r>
              <a:rPr lang="ar-SA" sz="3200" dirty="0" smtClean="0"/>
              <a:t>وَقَدْ </a:t>
            </a:r>
            <a:r>
              <a:rPr lang="ar-SA" sz="3200" dirty="0"/>
              <a:t>فُسِّرَ الْحَسَبُ بِالْمَالِ فِي الْحَدِيثِ الَّذِي أَخْرَجَهُ التِّرْمِذِيُّ، وَحَسَّنَهُ مِنْ حَدِيثِ سَمُرَةَ </a:t>
            </a:r>
            <a:r>
              <a:rPr lang="ar-SA" sz="3200" dirty="0" smtClean="0"/>
              <a:t>مَرْفُوعًا: </a:t>
            </a:r>
            <a:r>
              <a:rPr lang="ar-SA" sz="3200" dirty="0"/>
              <a:t>«الْحَسَبُ الْمَالُ، وَالْكَرَمُ التَّقْوَى</a:t>
            </a:r>
            <a:r>
              <a:rPr lang="ar-SA" sz="3200" dirty="0" smtClean="0"/>
              <a:t>»،</a:t>
            </a:r>
          </a:p>
          <a:p>
            <a:pPr algn="justLow"/>
            <a:r>
              <a:rPr lang="ar-SA" sz="3200" dirty="0" smtClean="0"/>
              <a:t>إلَّا </a:t>
            </a:r>
            <a:r>
              <a:rPr lang="ar-SA" sz="3200" dirty="0"/>
              <a:t>أَنَّهُ لَا يُرَادُ بِهِ الْمَالُ فِي حَدِيثِ </a:t>
            </a:r>
            <a:r>
              <a:rPr lang="ar-SA" sz="3200" dirty="0" smtClean="0"/>
              <a:t>الْبَابِ؛ لِذِكْرِ المال بِجَنْبِهِ،</a:t>
            </a:r>
          </a:p>
          <a:p>
            <a:pPr algn="justLow"/>
            <a:r>
              <a:rPr lang="ar-SA" sz="3200" dirty="0" smtClean="0"/>
              <a:t>فَالْمُرَادُ </a:t>
            </a:r>
            <a:r>
              <a:rPr lang="ar-SA" sz="3200" dirty="0"/>
              <a:t>فِيهِ الْمَعْنَى </a:t>
            </a:r>
            <a:r>
              <a:rPr lang="ar-SA" sz="3200" dirty="0" smtClean="0"/>
              <a:t>الْأَوَّلُ.</a:t>
            </a:r>
          </a:p>
          <a:p>
            <a:pPr algn="justLow"/>
            <a:r>
              <a:rPr lang="ar-SA" sz="3200" dirty="0" smtClean="0"/>
              <a:t>- </a:t>
            </a:r>
            <a:r>
              <a:rPr lang="ar-SA" sz="3200" dirty="0" err="1" smtClean="0"/>
              <a:t>واللامات</a:t>
            </a:r>
            <a:r>
              <a:rPr lang="ar-SA" sz="3200" dirty="0" smtClean="0"/>
              <a:t> </a:t>
            </a:r>
            <a:r>
              <a:rPr lang="ar-SA" sz="3200" dirty="0"/>
              <a:t>المكررة مؤذنة بأن كلا منهن مستقلة في الغرض.</a:t>
            </a:r>
            <a:endParaRPr lang="ar-SA" sz="3200" dirty="0" smtClean="0"/>
          </a:p>
          <a:p>
            <a:pPr algn="justLow"/>
            <a:r>
              <a:rPr lang="ar-SA" sz="3200" b="1" dirty="0">
                <a:solidFill>
                  <a:schemeClr val="accent1"/>
                </a:solidFill>
              </a:rPr>
              <a:t>قوله: </a:t>
            </a:r>
            <a:r>
              <a:rPr lang="ar-SA" sz="3200" b="1" dirty="0" smtClean="0">
                <a:solidFill>
                  <a:schemeClr val="accent1"/>
                </a:solidFill>
              </a:rPr>
              <a:t>«فاظْفَرْ»: </a:t>
            </a:r>
          </a:p>
          <a:p>
            <a:pPr algn="justLow"/>
            <a:r>
              <a:rPr lang="ar-SA" sz="3200" dirty="0" smtClean="0"/>
              <a:t>أي: ففُزْ.</a:t>
            </a:r>
            <a:r>
              <a:rPr lang="ar-SA" sz="3200" b="1" dirty="0"/>
              <a:t> </a:t>
            </a:r>
            <a:endParaRPr lang="ar-SA" sz="3200" b="1" dirty="0" smtClean="0"/>
          </a:p>
          <a:p>
            <a:pPr algn="justLow"/>
            <a:r>
              <a:rPr lang="ar-SA" sz="3200" dirty="0" smtClean="0"/>
              <a:t>والظفر هو </a:t>
            </a:r>
            <a:r>
              <a:rPr lang="ar-SA" sz="3200" dirty="0"/>
              <a:t>غاية البغية</a:t>
            </a:r>
            <a:r>
              <a:rPr lang="ar-SA" sz="3200" dirty="0" smtClean="0"/>
              <a:t>.</a:t>
            </a:r>
            <a:r>
              <a:rPr lang="ar-SA" sz="3200" dirty="0"/>
              <a:t> </a:t>
            </a:r>
            <a:r>
              <a:rPr lang="ar-SA" sz="3200" dirty="0" smtClean="0"/>
              <a:t>وهو لا </a:t>
            </a:r>
            <a:r>
              <a:rPr lang="ar-SA" sz="3200" dirty="0"/>
              <a:t>يقال إلا في مطلوب </a:t>
            </a:r>
            <a:r>
              <a:rPr lang="ar-SA" sz="3200" dirty="0" smtClean="0"/>
              <a:t>نفيس.</a:t>
            </a:r>
          </a:p>
          <a:p>
            <a:pPr algn="justLow"/>
            <a:r>
              <a:rPr lang="ar-SA" sz="3200" b="1" dirty="0">
                <a:solidFill>
                  <a:schemeClr val="accent1"/>
                </a:solidFill>
              </a:rPr>
              <a:t>قوله: </a:t>
            </a:r>
            <a:r>
              <a:rPr lang="ar-SA" sz="3200" b="1" dirty="0" smtClean="0">
                <a:solidFill>
                  <a:schemeClr val="accent1"/>
                </a:solidFill>
              </a:rPr>
              <a:t>«بذات الدين» </a:t>
            </a:r>
            <a:r>
              <a:rPr lang="ar-SA" sz="3200" b="1" dirty="0" smtClean="0"/>
              <a:t>-بالألف واللام- </a:t>
            </a:r>
            <a:r>
              <a:rPr lang="ar-SA" sz="3200" b="1" dirty="0" smtClean="0">
                <a:solidFill>
                  <a:schemeClr val="accent1"/>
                </a:solidFill>
              </a:rPr>
              <a:t>: </a:t>
            </a:r>
          </a:p>
          <a:p>
            <a:pPr algn="justLow"/>
            <a:r>
              <a:rPr lang="ar-SA" sz="3200" dirty="0" smtClean="0"/>
              <a:t>يعني به: </a:t>
            </a:r>
            <a:r>
              <a:rPr lang="ar-SA" sz="3200" dirty="0"/>
              <a:t>الدين المعروف، وأن تكون مشهورة به</a:t>
            </a:r>
            <a:r>
              <a:rPr lang="ar-SA" sz="3200" dirty="0" smtClean="0"/>
              <a:t>.</a:t>
            </a:r>
          </a:p>
        </p:txBody>
      </p:sp>
    </p:spTree>
    <p:extLst>
      <p:ext uri="{BB962C8B-B14F-4D97-AF65-F5344CB8AC3E}">
        <p14:creationId xmlns:p14="http://schemas.microsoft.com/office/powerpoint/2010/main" val="1439427118"/>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9" end="9"/>
                                            </p:txEl>
                                          </p:spTgt>
                                        </p:tgtEl>
                                        <p:attrNameLst>
                                          <p:attrName>style.visibility</p:attrName>
                                        </p:attrNameLst>
                                      </p:cBhvr>
                                      <p:to>
                                        <p:strVal val="visible"/>
                                      </p:to>
                                    </p:set>
                                    <p:anim calcmode="lin" valueType="num">
                                      <p:cBhvr additive="base">
                                        <p:cTn id="61"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92696"/>
            <a:ext cx="8208912" cy="5201424"/>
          </a:xfrm>
          <a:prstGeom prst="rect">
            <a:avLst/>
          </a:prstGeom>
        </p:spPr>
        <p:txBody>
          <a:bodyPr wrap="square">
            <a:spAutoFit/>
          </a:bodyPr>
          <a:lstStyle/>
          <a:p>
            <a:pPr algn="justLow"/>
            <a:r>
              <a:rPr lang="ar-SA" sz="3200" b="1" dirty="0" smtClean="0">
                <a:solidFill>
                  <a:schemeClr val="accent1"/>
                </a:solidFill>
              </a:rPr>
              <a:t>قَوْلُهُ: </a:t>
            </a:r>
            <a:r>
              <a:rPr lang="ar-SA" sz="3200" b="1" dirty="0">
                <a:solidFill>
                  <a:schemeClr val="accent1"/>
                </a:solidFill>
              </a:rPr>
              <a:t>«تَرِبَتْ يَدَاك</a:t>
            </a:r>
            <a:r>
              <a:rPr lang="ar-SA" sz="3200" b="1" dirty="0" smtClean="0">
                <a:solidFill>
                  <a:schemeClr val="accent1"/>
                </a:solidFill>
              </a:rPr>
              <a:t>»: </a:t>
            </a:r>
          </a:p>
          <a:p>
            <a:pPr algn="justLow"/>
            <a:r>
              <a:rPr lang="ar-SA" sz="3000" dirty="0"/>
              <a:t>تقولُ </a:t>
            </a:r>
            <a:r>
              <a:rPr lang="ar-SA" sz="3000" dirty="0" smtClean="0"/>
              <a:t>العربُ</a:t>
            </a:r>
            <a:r>
              <a:rPr lang="ar-SA" sz="3000" dirty="0"/>
              <a:t>: تَرِب الرَّجُل: إذَا افتقر، وأَترَبَ: إذا </a:t>
            </a:r>
            <a:r>
              <a:rPr lang="ar-SA" sz="3000" dirty="0" smtClean="0"/>
              <a:t>اسْتَغنَى.</a:t>
            </a:r>
            <a:endParaRPr lang="ar-SA" sz="3000" dirty="0" smtClean="0">
              <a:solidFill>
                <a:schemeClr val="accent1"/>
              </a:solidFill>
            </a:endParaRPr>
          </a:p>
          <a:p>
            <a:pPr algn="justLow"/>
            <a:r>
              <a:rPr lang="ar-SA" sz="3000" dirty="0" smtClean="0"/>
              <a:t>والمعنى: </a:t>
            </a:r>
            <a:r>
              <a:rPr lang="ar-SA" sz="3000" dirty="0"/>
              <a:t>الْتَصَقَتْ بِالتُّرَابِ مِنْ الْفَقْرِ، </a:t>
            </a:r>
            <a:endParaRPr lang="ar-SA" sz="3000" dirty="0" smtClean="0"/>
          </a:p>
          <a:p>
            <a:pPr algn="justLow"/>
            <a:r>
              <a:rPr lang="ar-SA" sz="3000" dirty="0" smtClean="0"/>
              <a:t>أ- وَهَذِهِ </a:t>
            </a:r>
            <a:r>
              <a:rPr lang="ar-SA" sz="3000" dirty="0"/>
              <a:t>الْكَلِمَةُ خَارِجَةٌ مَخْرَجَ مَا </a:t>
            </a:r>
            <a:r>
              <a:rPr lang="ar-SA" sz="3000" dirty="0" err="1"/>
              <a:t>يَعْتَادُهُ</a:t>
            </a:r>
            <a:r>
              <a:rPr lang="ar-SA" sz="3000" dirty="0"/>
              <a:t> النَّاسُ فِي </a:t>
            </a:r>
            <a:r>
              <a:rPr lang="ar-SA" sz="3000" dirty="0" smtClean="0"/>
              <a:t>الْمُخَاطَبَاتِ، </a:t>
            </a:r>
            <a:r>
              <a:rPr lang="ar-SA" sz="3000" dirty="0"/>
              <a:t>لَا </a:t>
            </a:r>
            <a:r>
              <a:rPr lang="ar-SA" sz="3000" dirty="0" smtClean="0"/>
              <a:t>أَنَّهُ</a:t>
            </a:r>
            <a:r>
              <a:rPr lang="en-US" sz="3000" dirty="0">
                <a:sym typeface="AGA Arabesque"/>
              </a:rPr>
              <a:t>  </a:t>
            </a:r>
            <a:r>
              <a:rPr lang="ar-SA" sz="3000" dirty="0" smtClean="0">
                <a:sym typeface="AGA Arabesque"/>
              </a:rPr>
              <a:t> </a:t>
            </a:r>
            <a:r>
              <a:rPr lang="ar-SA" sz="3000" dirty="0" smtClean="0"/>
              <a:t>قَصَدَ </a:t>
            </a:r>
            <a:r>
              <a:rPr lang="ar-SA" sz="3000" dirty="0"/>
              <a:t>بِهَا الدُّعَاءَ</a:t>
            </a:r>
            <a:r>
              <a:rPr lang="ar-SA" sz="3000" dirty="0" smtClean="0"/>
              <a:t>.</a:t>
            </a:r>
          </a:p>
          <a:p>
            <a:pPr algn="justLow"/>
            <a:r>
              <a:rPr lang="ar-SA" sz="3000" dirty="0" smtClean="0"/>
              <a:t>فهي دعاء </a:t>
            </a:r>
            <a:r>
              <a:rPr lang="ar-SA" sz="3000" dirty="0"/>
              <a:t>في </a:t>
            </a:r>
            <a:r>
              <a:rPr lang="ar-SA" sz="3000" dirty="0" smtClean="0"/>
              <a:t>أصلها، إلا </a:t>
            </a:r>
            <a:r>
              <a:rPr lang="ar-SA" sz="3000" dirty="0"/>
              <a:t>أن العرب تستعملها </a:t>
            </a:r>
            <a:r>
              <a:rPr lang="ar-SA" sz="3000" dirty="0" smtClean="0"/>
              <a:t>للإنكار، والتعجب، والتعظيم، </a:t>
            </a:r>
            <a:r>
              <a:rPr lang="ar-SA" sz="3000" dirty="0"/>
              <a:t>والحث على </a:t>
            </a:r>
            <a:r>
              <a:rPr lang="ar-SA" sz="3000" dirty="0" smtClean="0"/>
              <a:t>الشيء. </a:t>
            </a:r>
          </a:p>
          <a:p>
            <a:pPr algn="justLow"/>
            <a:r>
              <a:rPr lang="ar-SA" sz="3000" dirty="0" smtClean="0"/>
              <a:t>وهذا – أي: </a:t>
            </a:r>
            <a:r>
              <a:rPr lang="ar-SA" sz="3000" dirty="0"/>
              <a:t>الحث على </a:t>
            </a:r>
            <a:r>
              <a:rPr lang="ar-SA" sz="3000" dirty="0" smtClean="0"/>
              <a:t>الشيء - </a:t>
            </a:r>
            <a:r>
              <a:rPr lang="ar-SA" sz="3000" dirty="0"/>
              <a:t>هو المراد به </a:t>
            </a:r>
            <a:r>
              <a:rPr lang="ar-SA" sz="3000" dirty="0" smtClean="0"/>
              <a:t>ههنا.</a:t>
            </a:r>
          </a:p>
          <a:p>
            <a:pPr algn="justLow"/>
            <a:r>
              <a:rPr lang="ar-SA" sz="3000" dirty="0" smtClean="0"/>
              <a:t>ب- وقيل: </a:t>
            </a:r>
            <a:r>
              <a:rPr lang="ar-SA" sz="3000" dirty="0"/>
              <a:t>مَعْنَاهُ صِرْتَ مَحْرُومًا مِنَ الْخَيْرِ إِنْ لَمْ تَفْعَلْ مَا أَمَرْتُكَ بِهِ، وَتَعَدَّيْتَ ذَاتِ الدِّينِ إِلَى ذَاتِ الْجَمَالِ وَغَيْرِهَا.</a:t>
            </a:r>
            <a:endParaRPr lang="ar-SA" sz="3000" dirty="0">
              <a:solidFill>
                <a:srgbClr val="FF0000"/>
              </a:solidFill>
            </a:endParaRPr>
          </a:p>
          <a:p>
            <a:pPr algn="justLow"/>
            <a:r>
              <a:rPr lang="ar-SA" sz="3000" dirty="0" smtClean="0"/>
              <a:t>قَالَ النَّحَّاسُ: </a:t>
            </a:r>
            <a:r>
              <a:rPr lang="ar-SA" sz="3000" dirty="0"/>
              <a:t>مَعْنَاهُ إِنْ لَمْ تَفْعَلْ لَمْ يَحْصُلْ فِي يَدَيْكَ إِلَّا </a:t>
            </a:r>
            <a:r>
              <a:rPr lang="ar-SA" sz="3000" dirty="0" smtClean="0"/>
              <a:t>التُّرَابُ.</a:t>
            </a:r>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14865" y="692696"/>
            <a:ext cx="8352928" cy="6001643"/>
          </a:xfrm>
          <a:prstGeom prst="rect">
            <a:avLst/>
          </a:prstGeom>
        </p:spPr>
        <p:txBody>
          <a:bodyPr wrap="square">
            <a:spAutoFit/>
          </a:bodyPr>
          <a:lstStyle/>
          <a:p>
            <a:pPr algn="justLow"/>
            <a:r>
              <a:rPr lang="ar-SA" sz="3200" b="1" dirty="0">
                <a:solidFill>
                  <a:srgbClr val="FF0000"/>
                </a:solidFill>
              </a:rPr>
              <a:t>رابعًا: الشرح والمعنى العام</a:t>
            </a:r>
            <a:r>
              <a:rPr lang="ar-SA" sz="3200" b="1" dirty="0" smtClean="0">
                <a:solidFill>
                  <a:srgbClr val="FF0000"/>
                </a:solidFill>
              </a:rPr>
              <a:t>:</a:t>
            </a:r>
          </a:p>
          <a:p>
            <a:pPr algn="justLow"/>
            <a:r>
              <a:rPr lang="ar-SA" sz="3200" dirty="0"/>
              <a:t>من أهم الأشياء التي ترغب الرجل في الزواج من المرأة أربع صفات: </a:t>
            </a:r>
            <a:endParaRPr lang="ar-SA" sz="3200" dirty="0" smtClean="0"/>
          </a:p>
          <a:p>
            <a:pPr algn="justLow"/>
            <a:r>
              <a:rPr lang="ar-SA" sz="3200" b="1" dirty="0" smtClean="0"/>
              <a:t>الأولى</a:t>
            </a:r>
            <a:r>
              <a:rPr lang="ar-SA" sz="3200" dirty="0" smtClean="0"/>
              <a:t>: </a:t>
            </a:r>
            <a:r>
              <a:rPr lang="ar-SA" sz="3200" dirty="0"/>
              <a:t>أن تكون غنية فيتزوجها </a:t>
            </a:r>
            <a:r>
              <a:rPr lang="ar-SA" sz="3200" b="1" dirty="0" smtClean="0"/>
              <a:t>لمالها</a:t>
            </a:r>
            <a:r>
              <a:rPr lang="ar-SA" sz="3200" dirty="0" smtClean="0"/>
              <a:t>؛ </a:t>
            </a:r>
            <a:r>
              <a:rPr lang="ar-SA" sz="3200" dirty="0"/>
              <a:t>أي </a:t>
            </a:r>
            <a:r>
              <a:rPr lang="ar-SA" sz="3200" dirty="0" smtClean="0"/>
              <a:t>طمعًا </a:t>
            </a:r>
            <a:r>
              <a:rPr lang="ar-SA" sz="3200" dirty="0"/>
              <a:t>في </a:t>
            </a:r>
            <a:r>
              <a:rPr lang="ar-SA" sz="3200" dirty="0" smtClean="0"/>
              <a:t>ثروتها؛ </a:t>
            </a:r>
          </a:p>
          <a:p>
            <a:pPr algn="justLow"/>
            <a:r>
              <a:rPr lang="ar-SA" sz="3200" dirty="0" smtClean="0"/>
              <a:t>إما </a:t>
            </a:r>
            <a:r>
              <a:rPr lang="ar-SA" sz="3200" dirty="0"/>
              <a:t>لأنه قد يستغني بها عن الإنفاق عليها، </a:t>
            </a:r>
            <a:endParaRPr lang="ar-SA" sz="3200" dirty="0" smtClean="0"/>
          </a:p>
          <a:p>
            <a:pPr algn="justLow"/>
            <a:r>
              <a:rPr lang="ar-SA" sz="3200" dirty="0" smtClean="0"/>
              <a:t>أو </a:t>
            </a:r>
            <a:r>
              <a:rPr lang="ar-SA" sz="3200" dirty="0"/>
              <a:t>لتمكنه من التصرف في مالها، </a:t>
            </a:r>
            <a:endParaRPr lang="ar-SA" sz="3200" dirty="0" smtClean="0"/>
          </a:p>
          <a:p>
            <a:pPr algn="justLow"/>
            <a:r>
              <a:rPr lang="ar-SA" sz="3200" dirty="0" smtClean="0"/>
              <a:t>أو </a:t>
            </a:r>
            <a:r>
              <a:rPr lang="ar-SA" sz="3200" dirty="0"/>
              <a:t>لأنه يود أن ينجب منها أولاداً فيعود المال إليهم. </a:t>
            </a:r>
            <a:endParaRPr lang="ar-SA" sz="3200" dirty="0" smtClean="0"/>
          </a:p>
          <a:p>
            <a:pPr algn="justLow"/>
            <a:r>
              <a:rPr lang="ar-SA" sz="3200" b="1" dirty="0" smtClean="0"/>
              <a:t>الثانية</a:t>
            </a:r>
            <a:r>
              <a:rPr lang="ar-SA" sz="3200" dirty="0"/>
              <a:t>: أن تكون ذات نسب وحسب فينكحها </a:t>
            </a:r>
            <a:r>
              <a:rPr lang="ar-SA" sz="3200" dirty="0" smtClean="0"/>
              <a:t> </a:t>
            </a:r>
            <a:r>
              <a:rPr lang="ar-SA" sz="3200" b="1" dirty="0" smtClean="0"/>
              <a:t>لحسبها</a:t>
            </a:r>
            <a:r>
              <a:rPr lang="ar-SA" sz="3200" dirty="0" smtClean="0"/>
              <a:t>؛ </a:t>
            </a:r>
          </a:p>
          <a:p>
            <a:pPr algn="justLow"/>
            <a:r>
              <a:rPr lang="ar-SA" sz="3200" dirty="0" smtClean="0"/>
              <a:t>لكي </a:t>
            </a:r>
            <a:r>
              <a:rPr lang="ar-SA" sz="3200" dirty="0"/>
              <a:t>ينعكس هذا الحسب </a:t>
            </a:r>
            <a:r>
              <a:rPr lang="ar-SA" sz="3200" dirty="0" smtClean="0"/>
              <a:t>والنسب </a:t>
            </a:r>
            <a:r>
              <a:rPr lang="ar-SA" sz="3200" dirty="0"/>
              <a:t>على أولادها فتحسن </a:t>
            </a:r>
            <a:r>
              <a:rPr lang="ar-SA" sz="3200" dirty="0" smtClean="0"/>
              <a:t>تربيتهم، </a:t>
            </a:r>
            <a:r>
              <a:rPr lang="ar-SA" sz="3200" dirty="0"/>
              <a:t>ولأن العرق دساس وللوراثة </a:t>
            </a:r>
            <a:r>
              <a:rPr lang="ar-SA" sz="3200" dirty="0" smtClean="0"/>
              <a:t>أثرها. </a:t>
            </a:r>
          </a:p>
          <a:p>
            <a:pPr algn="justLow"/>
            <a:r>
              <a:rPr lang="ar-SA" sz="3200" b="1" dirty="0" smtClean="0"/>
              <a:t>الثالثة</a:t>
            </a:r>
            <a:r>
              <a:rPr lang="ar-SA" sz="3200" dirty="0"/>
              <a:t>: أن تكون المرأة جميلة فينكحها </a:t>
            </a:r>
            <a:r>
              <a:rPr lang="ar-SA" sz="3200" b="1" dirty="0" smtClean="0"/>
              <a:t>لجمالها</a:t>
            </a:r>
            <a:r>
              <a:rPr lang="ar-SA" sz="3200" dirty="0" smtClean="0"/>
              <a:t>؛ </a:t>
            </a:r>
          </a:p>
          <a:p>
            <a:pPr algn="justLow"/>
            <a:r>
              <a:rPr lang="ar-SA" sz="3200" dirty="0" smtClean="0"/>
              <a:t>أي </a:t>
            </a:r>
            <a:r>
              <a:rPr lang="ar-SA" sz="3200" dirty="0"/>
              <a:t>لكي يستمتع بحسنها وجمالها. </a:t>
            </a:r>
            <a:endParaRPr lang="en-US" sz="3200" dirty="0">
              <a:solidFill>
                <a:srgbClr val="FF0000"/>
              </a:solidFill>
            </a:endParaRPr>
          </a:p>
        </p:txBody>
      </p:sp>
    </p:spTree>
    <p:extLst>
      <p:ext uri="{BB962C8B-B14F-4D97-AF65-F5344CB8AC3E}">
        <p14:creationId xmlns:p14="http://schemas.microsoft.com/office/powerpoint/2010/main" val="2467934454"/>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9" end="9"/>
                                            </p:txEl>
                                          </p:spTgt>
                                        </p:tgtEl>
                                        <p:attrNameLst>
                                          <p:attrName>style.visibility</p:attrName>
                                        </p:attrNameLst>
                                      </p:cBhvr>
                                      <p:to>
                                        <p:strVal val="visible"/>
                                      </p:to>
                                    </p:set>
                                    <p:anim calcmode="lin" valueType="num">
                                      <p:cBhvr additive="base">
                                        <p:cTn id="61"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14865" y="836712"/>
            <a:ext cx="8352928" cy="4031873"/>
          </a:xfrm>
          <a:prstGeom prst="rect">
            <a:avLst/>
          </a:prstGeom>
        </p:spPr>
        <p:txBody>
          <a:bodyPr wrap="square">
            <a:spAutoFit/>
          </a:bodyPr>
          <a:lstStyle/>
          <a:p>
            <a:pPr algn="justLow"/>
            <a:r>
              <a:rPr lang="ar-SA" sz="3200" b="1" dirty="0" smtClean="0"/>
              <a:t>الرابعة</a:t>
            </a:r>
            <a:r>
              <a:rPr lang="ar-SA" sz="3200" dirty="0"/>
              <a:t>: أن تكون المرأة ذات دين وصلاح، فيتزوجها </a:t>
            </a:r>
            <a:r>
              <a:rPr lang="ar-SA" sz="3200" b="1" dirty="0" smtClean="0"/>
              <a:t>لدينها</a:t>
            </a:r>
            <a:r>
              <a:rPr lang="ar-SA" sz="3200" dirty="0" smtClean="0"/>
              <a:t> وصلاحها</a:t>
            </a:r>
            <a:r>
              <a:rPr lang="ar-SA" sz="3200" dirty="0"/>
              <a:t>، وهو أسمى </a:t>
            </a:r>
            <a:r>
              <a:rPr lang="ar-SA" sz="3200" dirty="0" smtClean="0"/>
              <a:t>المقاصد؛ لأن </a:t>
            </a:r>
            <a:r>
              <a:rPr lang="ar-SA" sz="3200" dirty="0"/>
              <a:t>المرأة الصالحة من أعظم نعم الدنيا، </a:t>
            </a:r>
            <a:endParaRPr lang="ar-SA" sz="3200" dirty="0" smtClean="0"/>
          </a:p>
          <a:p>
            <a:pPr algn="justLow"/>
            <a:r>
              <a:rPr lang="ar-SA" sz="3200" dirty="0" smtClean="0"/>
              <a:t>ولذلك </a:t>
            </a:r>
            <a:r>
              <a:rPr lang="ar-SA" sz="3200" dirty="0"/>
              <a:t>أمر </a:t>
            </a:r>
            <a:r>
              <a:rPr lang="en-US" sz="3200" b="1" dirty="0">
                <a:sym typeface="AGA Arabesque"/>
              </a:rPr>
              <a:t></a:t>
            </a:r>
            <a:r>
              <a:rPr lang="ar-SA" sz="3200" b="1" dirty="0"/>
              <a:t> </a:t>
            </a:r>
            <a:r>
              <a:rPr lang="ar-SA" sz="3200" dirty="0" smtClean="0"/>
              <a:t>بالمبادرة </a:t>
            </a:r>
            <a:r>
              <a:rPr lang="ar-SA" sz="3200" dirty="0"/>
              <a:t>إليها وتفضيلها على غيرها، حيث قال</a:t>
            </a:r>
            <a:r>
              <a:rPr lang="ar-SA" sz="3200" dirty="0" smtClean="0"/>
              <a:t>: «فاظفر </a:t>
            </a:r>
            <a:r>
              <a:rPr lang="ar-SA" sz="3200" dirty="0"/>
              <a:t>بذات </a:t>
            </a:r>
            <a:r>
              <a:rPr lang="ar-SA" sz="3200" dirty="0" smtClean="0"/>
              <a:t>الدين»؛ </a:t>
            </a:r>
          </a:p>
          <a:p>
            <a:pPr algn="justLow"/>
            <a:r>
              <a:rPr lang="ar-SA" sz="3200" dirty="0" smtClean="0"/>
              <a:t>أي: </a:t>
            </a:r>
            <a:r>
              <a:rPr lang="ar-SA" sz="3200" dirty="0"/>
              <a:t>فاحرص على أن تفوز بالمرأة الصالحة المتدينة لأنها خير متاع الدنيا إن نظرت إليها سرتك، وإن أمرتها أطاعتك وإن غبت عنها حفظتك في مالك وعرضها. </a:t>
            </a:r>
            <a:endParaRPr lang="ar-SA" sz="3200" dirty="0" smtClean="0"/>
          </a:p>
        </p:txBody>
      </p:sp>
    </p:spTree>
    <p:extLst>
      <p:ext uri="{BB962C8B-B14F-4D97-AF65-F5344CB8AC3E}">
        <p14:creationId xmlns:p14="http://schemas.microsoft.com/office/powerpoint/2010/main" val="545385608"/>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14865" y="836712"/>
            <a:ext cx="8352928" cy="3046988"/>
          </a:xfrm>
          <a:prstGeom prst="rect">
            <a:avLst/>
          </a:prstGeom>
        </p:spPr>
        <p:txBody>
          <a:bodyPr wrap="square">
            <a:spAutoFit/>
          </a:bodyPr>
          <a:lstStyle/>
          <a:p>
            <a:pPr algn="justLow"/>
            <a:r>
              <a:rPr lang="ar-SA" sz="3200" dirty="0" smtClean="0"/>
              <a:t>ثم حذر </a:t>
            </a:r>
            <a:r>
              <a:rPr lang="en-US" sz="3200" b="1" dirty="0">
                <a:sym typeface="AGA Arabesque"/>
              </a:rPr>
              <a:t></a:t>
            </a:r>
            <a:r>
              <a:rPr lang="ar-SA" sz="3200" b="1" dirty="0"/>
              <a:t> </a:t>
            </a:r>
            <a:r>
              <a:rPr lang="ar-SA" sz="3200" dirty="0" smtClean="0"/>
              <a:t>التحذير </a:t>
            </a:r>
            <a:r>
              <a:rPr lang="ar-SA" sz="3200" dirty="0"/>
              <a:t>الشديد من مخالفة هذه النصيحة الغالية، وأن من خالفها وتزوج بغير ذات </a:t>
            </a:r>
            <a:r>
              <a:rPr lang="ar-SA" sz="3200" dirty="0" smtClean="0"/>
              <a:t>الدين </a:t>
            </a:r>
            <a:r>
              <a:rPr lang="ar-SA" sz="3200" dirty="0"/>
              <a:t>خسر كل المزايا التي لا تتوفر إلاّ في المرأة الصالحة من سعادة وطاعة وإخلاص، ووفاء وأمانة، واحترام لزوجها، ومراعاة لمشاعره، وحسن تربية لأولادها، ومحافظة على مال زوجها، وصيانة لعرضها، وهذا هو المقصود بقوله: </a:t>
            </a:r>
            <a:r>
              <a:rPr lang="ar-SA" sz="3200" dirty="0" smtClean="0"/>
              <a:t>«تربت يداك».</a:t>
            </a:r>
            <a:endParaRPr lang="en-US" sz="3200" dirty="0">
              <a:solidFill>
                <a:srgbClr val="FF0000"/>
              </a:solidFill>
            </a:endParaRPr>
          </a:p>
        </p:txBody>
      </p:sp>
    </p:spTree>
    <p:extLst>
      <p:ext uri="{BB962C8B-B14F-4D97-AF65-F5344CB8AC3E}">
        <p14:creationId xmlns:p14="http://schemas.microsoft.com/office/powerpoint/2010/main" val="3249836343"/>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01478" y="836712"/>
            <a:ext cx="8352928" cy="5016758"/>
          </a:xfrm>
          <a:prstGeom prst="rect">
            <a:avLst/>
          </a:prstGeom>
        </p:spPr>
        <p:txBody>
          <a:bodyPr wrap="square">
            <a:spAutoFit/>
          </a:bodyPr>
          <a:lstStyle/>
          <a:p>
            <a:pPr algn="justLow"/>
            <a:r>
              <a:rPr lang="ar-SA" sz="3200" dirty="0"/>
              <a:t>وليس المراد من ذلك أن يعرض المرء عن ذات المال والحسب والجمال، ويقبل على المعدمة الوضيعة الدميمة، </a:t>
            </a:r>
            <a:endParaRPr lang="ar-SA" sz="3200" dirty="0" smtClean="0"/>
          </a:p>
          <a:p>
            <a:pPr algn="justLow"/>
            <a:r>
              <a:rPr lang="ar-SA" sz="3200" dirty="0" smtClean="0"/>
              <a:t>بل </a:t>
            </a:r>
            <a:r>
              <a:rPr lang="ar-SA" sz="3200" dirty="0"/>
              <a:t>المراد ألا يجعل الإنسان نصب عينه في اختيار الزوجة </a:t>
            </a:r>
            <a:r>
              <a:rPr lang="ar-SA" sz="3200" dirty="0" smtClean="0"/>
              <a:t>وتفضيلها: </a:t>
            </a:r>
            <a:r>
              <a:rPr lang="ar-SA" sz="3200" dirty="0"/>
              <a:t>المال أو الحسب أو الجمال غير آبه بما عساه يكون لها من صفات أخرى، </a:t>
            </a:r>
            <a:r>
              <a:rPr lang="ar-SA" sz="3200" dirty="0" smtClean="0"/>
              <a:t>وليبدأ </a:t>
            </a:r>
            <a:r>
              <a:rPr lang="ar-SA" sz="3200" dirty="0"/>
              <a:t>بذات الدّين </a:t>
            </a:r>
            <a:r>
              <a:rPr lang="ar-SA" sz="3200" dirty="0" smtClean="0"/>
              <a:t>والتقوى، </a:t>
            </a:r>
            <a:r>
              <a:rPr lang="ar-SA" sz="3200" dirty="0"/>
              <a:t>فإذا ضمت إلى ذلك خلة من الخلال المرغوبة كان </a:t>
            </a:r>
            <a:r>
              <a:rPr lang="ar-SA" sz="3200" dirty="0" smtClean="0"/>
              <a:t>خيرًا </a:t>
            </a:r>
            <a:r>
              <a:rPr lang="ar-SA" sz="3200" dirty="0"/>
              <a:t>وأفضل.</a:t>
            </a:r>
            <a:endParaRPr lang="en-US" sz="3200" dirty="0"/>
          </a:p>
          <a:p>
            <a:pPr algn="justLow"/>
            <a:r>
              <a:rPr lang="ar-SA" sz="3200" dirty="0"/>
              <a:t>وإلا فلا </a:t>
            </a:r>
            <a:r>
              <a:rPr lang="ar-SA" sz="3200" dirty="0" smtClean="0"/>
              <a:t>يضيره كثيرًا أن </a:t>
            </a:r>
            <a:r>
              <a:rPr lang="ar-SA" sz="3200" dirty="0"/>
              <a:t>تفقد </a:t>
            </a:r>
            <a:r>
              <a:rPr lang="ar-SA" sz="3200" dirty="0" smtClean="0"/>
              <a:t>- مع اتصافها بالدين والصلاح -: </a:t>
            </a:r>
            <a:r>
              <a:rPr lang="ar-SA" sz="3200" dirty="0"/>
              <a:t>مالا </a:t>
            </a:r>
            <a:r>
              <a:rPr lang="ar-SA" sz="3200" dirty="0" smtClean="0"/>
              <a:t>ينفد، </a:t>
            </a:r>
            <a:r>
              <a:rPr lang="ar-SA" sz="3200" dirty="0"/>
              <a:t>وحسبا يزول، وجمالا يذبل وتذوي نضرته بعد </a:t>
            </a:r>
            <a:r>
              <a:rPr lang="ar-SA" sz="3200" dirty="0" smtClean="0"/>
              <a:t>حين؛</a:t>
            </a:r>
          </a:p>
          <a:p>
            <a:pPr algn="justLow"/>
            <a:r>
              <a:rPr lang="ar-SA" sz="3200" dirty="0" smtClean="0"/>
              <a:t>لأن </a:t>
            </a:r>
            <a:r>
              <a:rPr lang="ar-SA" sz="3200" dirty="0"/>
              <a:t>الدّين </a:t>
            </a:r>
            <a:r>
              <a:rPr lang="ar-SA" sz="3200" dirty="0" smtClean="0"/>
              <a:t>يزيد </a:t>
            </a:r>
            <a:r>
              <a:rPr lang="ar-SA" sz="3200" dirty="0"/>
              <a:t>مع الأيام إلا </a:t>
            </a:r>
            <a:r>
              <a:rPr lang="ar-SA" sz="3200" dirty="0" smtClean="0"/>
              <a:t>جدّة، </a:t>
            </a:r>
            <a:r>
              <a:rPr lang="ar-SA" sz="3200" dirty="0"/>
              <a:t>ولا يأتي إلا بخير دائم وسعادة مستمرة.</a:t>
            </a:r>
            <a:endParaRPr lang="en-US" sz="3200" dirty="0"/>
          </a:p>
        </p:txBody>
      </p:sp>
    </p:spTree>
    <p:extLst>
      <p:ext uri="{BB962C8B-B14F-4D97-AF65-F5344CB8AC3E}">
        <p14:creationId xmlns:p14="http://schemas.microsoft.com/office/powerpoint/2010/main" val="293448366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16555" y="908720"/>
            <a:ext cx="8352928" cy="3046988"/>
          </a:xfrm>
          <a:prstGeom prst="rect">
            <a:avLst/>
          </a:prstGeom>
        </p:spPr>
        <p:txBody>
          <a:bodyPr wrap="square">
            <a:spAutoFit/>
          </a:bodyPr>
          <a:lstStyle/>
          <a:p>
            <a:pPr algn="justLow"/>
            <a:r>
              <a:rPr lang="ar-SA" sz="3200" dirty="0"/>
              <a:t>ف</a:t>
            </a:r>
            <a:r>
              <a:rPr lang="ar-SA" sz="3200" dirty="0" smtClean="0"/>
              <a:t>اللَّائِقَ </a:t>
            </a:r>
            <a:r>
              <a:rPr lang="ar-SA" sz="3200" dirty="0"/>
              <a:t>بِذِي الدِّينِ وَالْمُرُوءَةِ أَنْ يَكُونَ الدِّينُ مَطْمَحَ نَظَرِهِ فِي كُلِّ شَيْءٍ لَا سِيَّمَا فِيمَا تَطُولُ صُحْبَتُهُ </a:t>
            </a:r>
            <a:r>
              <a:rPr lang="ar-SA" sz="3200" dirty="0" smtClean="0"/>
              <a:t>كَالزَّوْجَةِ. </a:t>
            </a:r>
          </a:p>
          <a:p>
            <a:pPr algn="justLow"/>
            <a:r>
              <a:rPr lang="ar-SA" sz="3200" dirty="0" smtClean="0"/>
              <a:t>وذات الدين هي التي تحقق ما وَرَدَ </a:t>
            </a:r>
            <a:r>
              <a:rPr lang="ar-SA" sz="3200" dirty="0"/>
              <a:t>فِي صِفَةِ خَيْرِ </a:t>
            </a:r>
            <a:r>
              <a:rPr lang="ar-SA" sz="3200" dirty="0" smtClean="0"/>
              <a:t>النِّسَاءِ، وهو مَا </a:t>
            </a:r>
            <a:r>
              <a:rPr lang="ar-SA" sz="3200" dirty="0"/>
              <a:t>أَخْرَجَهُ النَّسَائِيّ عَنْ أَبِي هُرَيْرَةَ - رَضِيَ اللَّهُ عَنْهُ - أَنَّهُ </a:t>
            </a:r>
            <a:r>
              <a:rPr lang="ar-SA" sz="3200" dirty="0" smtClean="0"/>
              <a:t>قَالَ: قِيلَ</a:t>
            </a:r>
            <a:r>
              <a:rPr lang="ar-SA" sz="3200" dirty="0"/>
              <a:t>: يَا رَسُولَ اللَّهِ أَيُّ النِّسَاءِ خَيْرٌ </a:t>
            </a:r>
            <a:r>
              <a:rPr lang="ar-SA" sz="3200" dirty="0" smtClean="0"/>
              <a:t>؟ قَالَ «الَّتِي </a:t>
            </a:r>
            <a:r>
              <a:rPr lang="ar-SA" sz="3200" dirty="0"/>
              <a:t>تَسُرُّهُ إنْ نَظَرَ، وَتُطِيعُهُ إنْ أَمَرَ، وَلَا تُخَالِفُهُ فِي نَفْسِهَا وَمَالِهَا بِمَا يَكْرَهُ</a:t>
            </a:r>
            <a:r>
              <a:rPr lang="ar-SA" sz="3200" dirty="0" smtClean="0"/>
              <a:t>».</a:t>
            </a:r>
          </a:p>
        </p:txBody>
      </p:sp>
    </p:spTree>
    <p:extLst>
      <p:ext uri="{BB962C8B-B14F-4D97-AF65-F5344CB8AC3E}">
        <p14:creationId xmlns:p14="http://schemas.microsoft.com/office/powerpoint/2010/main" val="1080635300"/>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16555" y="908720"/>
            <a:ext cx="8352928" cy="5016758"/>
          </a:xfrm>
          <a:prstGeom prst="rect">
            <a:avLst/>
          </a:prstGeom>
        </p:spPr>
        <p:txBody>
          <a:bodyPr wrap="square">
            <a:spAutoFit/>
          </a:bodyPr>
          <a:lstStyle/>
          <a:p>
            <a:pPr algn="justLow"/>
            <a:r>
              <a:rPr lang="ar-SA" sz="3200" dirty="0" smtClean="0"/>
              <a:t>أما الحرص على غير ذات الدين فقد جاء في الحديث قوله </a:t>
            </a:r>
            <a:r>
              <a:rPr lang="en-US" sz="3200" b="1" dirty="0">
                <a:sym typeface="AGA Arabesque"/>
              </a:rPr>
              <a:t></a:t>
            </a:r>
            <a:r>
              <a:rPr lang="ar-SA" sz="3200" dirty="0" smtClean="0"/>
              <a:t> : «</a:t>
            </a:r>
            <a:r>
              <a:rPr lang="ar-SA" sz="3200" dirty="0"/>
              <a:t>مَنْ تَزَوَّجَ امْرَأَةً لِعِزِّهَا لَمْ يَزِدْهُ اللَّهُ إِلَّا ذُلًّا، وَمَنْ تَزَوَّجَهَا لِمَالِهَا لَمْ يَزِدْهُ إِلَّا فَقْرًا، وَمَنْ تَزَوَّجَهَا لِحَسَبِهَا لَمْ يَزِدْهُ إِلَّا دَنَاءَةً، وَمَنْ تَزَوَّجَ امْرَأَةً لَمْ يُرِدْ بِهَا إِلَّا أَنْ يَغُضَّ بَصَرَهُ وَيُحْصِنَ فَرْجَهُ أَوْ يَصِلَ رَحِمَهُ بَارَكَ اللَّهُ لَهُ فِيهَا وَبَارَكَ لَهَا فِيهِ» -</a:t>
            </a:r>
            <a:r>
              <a:rPr lang="ar-SA" sz="3200" dirty="0" smtClean="0"/>
              <a:t> </a:t>
            </a:r>
            <a:r>
              <a:rPr lang="ar-SA" sz="3200" dirty="0"/>
              <a:t>رَوَاهُ الطَّبَرَانِيُّ فِي الْأَوْسَطِ. </a:t>
            </a:r>
            <a:endParaRPr lang="ar-SA" sz="3200" dirty="0" smtClean="0"/>
          </a:p>
          <a:p>
            <a:pPr algn="justLow"/>
            <a:r>
              <a:rPr lang="ar-SA" sz="3200" dirty="0" smtClean="0"/>
              <a:t>وقوله </a:t>
            </a:r>
            <a:r>
              <a:rPr lang="en-US" sz="3200" b="1" dirty="0">
                <a:sym typeface="AGA Arabesque"/>
              </a:rPr>
              <a:t></a:t>
            </a:r>
            <a:r>
              <a:rPr lang="ar-SA" sz="3200" dirty="0"/>
              <a:t> :</a:t>
            </a:r>
            <a:r>
              <a:rPr lang="ar-SA" sz="3200" dirty="0" smtClean="0"/>
              <a:t>«</a:t>
            </a:r>
            <a:r>
              <a:rPr lang="ar-SA" sz="3200" dirty="0"/>
              <a:t>لَا تَتَزَوَّجُوا النِّسَاءَ لِحُسْنِهِنَّ، فَعَسَى حُسْنُهُنَّ أَنْ يُرْدِيَهُنَّ، وَلَا تَتَزَوَّجُوهُنَّ لِمَالِهِنَّ فَعَسَى أَمْوَالُهُنَّ أَنْ تُطْغِينَهُنَّ، وَلَكِنْ تَزَوَّجُوهُنَّ عَلَى الدِّينِ، وَلَأَمَةٌ خَرْمَاءُ سَوْدَاءُ ذَاتُ دِينٍ أَفْضَلُ» </a:t>
            </a:r>
            <a:r>
              <a:rPr lang="ar-SA" sz="3200" dirty="0" smtClean="0"/>
              <a:t>- </a:t>
            </a:r>
            <a:r>
              <a:rPr lang="ar-SA" sz="3200" dirty="0"/>
              <a:t>رَوَاهُ ابْنُ </a:t>
            </a:r>
            <a:r>
              <a:rPr lang="ar-SA" sz="3200" dirty="0" smtClean="0"/>
              <a:t>مَاجَهْ</a:t>
            </a:r>
            <a:r>
              <a:rPr lang="ar-SA" sz="3200" dirty="0"/>
              <a:t> </a:t>
            </a:r>
            <a:r>
              <a:rPr lang="ar-SA" sz="3200" dirty="0" smtClean="0"/>
              <a:t>من حديث عبد الله بن عمرو.</a:t>
            </a:r>
            <a:endParaRPr lang="en-US" sz="3200" dirty="0"/>
          </a:p>
        </p:txBody>
      </p:sp>
    </p:spTree>
    <p:extLst>
      <p:ext uri="{BB962C8B-B14F-4D97-AF65-F5344CB8AC3E}">
        <p14:creationId xmlns:p14="http://schemas.microsoft.com/office/powerpoint/2010/main" val="65625164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60462" y="805508"/>
            <a:ext cx="8352928" cy="2062103"/>
          </a:xfrm>
          <a:prstGeom prst="rect">
            <a:avLst/>
          </a:prstGeom>
        </p:spPr>
        <p:txBody>
          <a:bodyPr wrap="square">
            <a:spAutoFit/>
          </a:bodyPr>
          <a:lstStyle/>
          <a:p>
            <a:r>
              <a:rPr lang="ar-SA" sz="3200" b="1" dirty="0" smtClean="0">
                <a:solidFill>
                  <a:srgbClr val="FF0000"/>
                </a:solidFill>
              </a:rPr>
              <a:t>خامسًا</a:t>
            </a:r>
            <a:r>
              <a:rPr lang="ar-SA" sz="3200" b="1" dirty="0">
                <a:solidFill>
                  <a:srgbClr val="FF0000"/>
                </a:solidFill>
              </a:rPr>
              <a:t>: من فوائد الحديث</a:t>
            </a:r>
            <a:r>
              <a:rPr lang="ar-SA" sz="3200" b="1" dirty="0" smtClean="0">
                <a:solidFill>
                  <a:srgbClr val="FF0000"/>
                </a:solidFill>
              </a:rPr>
              <a:t>:</a:t>
            </a:r>
            <a:endParaRPr lang="ar-SA" sz="3200" dirty="0" smtClean="0"/>
          </a:p>
          <a:p>
            <a:pPr lvl="0"/>
            <a:r>
              <a:rPr lang="ar-SA" sz="3200" dirty="0" smtClean="0"/>
              <a:t>1- </a:t>
            </a:r>
            <a:r>
              <a:rPr lang="ar-JO" sz="3200" dirty="0" smtClean="0"/>
              <a:t>الحث </a:t>
            </a:r>
            <a:r>
              <a:rPr lang="ar-JO" sz="3200" dirty="0"/>
              <a:t>على حسن اختيار الزوجة . </a:t>
            </a:r>
            <a:endParaRPr lang="en-US" sz="3200" dirty="0"/>
          </a:p>
          <a:p>
            <a:pPr lvl="0"/>
            <a:r>
              <a:rPr lang="ar-SA" sz="3200" dirty="0" smtClean="0"/>
              <a:t>2- </a:t>
            </a:r>
            <a:r>
              <a:rPr lang="ar-JO" sz="3200" dirty="0" smtClean="0"/>
              <a:t>الحث </a:t>
            </a:r>
            <a:r>
              <a:rPr lang="ar-JO" sz="3200" dirty="0"/>
              <a:t>على ذات الدين والخلق </a:t>
            </a:r>
            <a:r>
              <a:rPr lang="ar-JO" sz="3200" dirty="0" smtClean="0"/>
              <a:t>الحسن.</a:t>
            </a:r>
            <a:endParaRPr lang="ar-SA" sz="3200" dirty="0" smtClean="0"/>
          </a:p>
          <a:p>
            <a:pPr lvl="0"/>
            <a:r>
              <a:rPr lang="ar-SA" sz="3200" dirty="0" smtClean="0"/>
              <a:t>3- الإشارة إلى مصاحبة الأخيار ذوي الدين.</a:t>
            </a:r>
            <a:r>
              <a:rPr lang="ar-JO" sz="3200" dirty="0" smtClean="0"/>
              <a:t> </a:t>
            </a:r>
            <a:endParaRPr lang="en-US" sz="3200" dirty="0"/>
          </a:p>
        </p:txBody>
      </p:sp>
    </p:spTree>
    <p:extLst>
      <p:ext uri="{BB962C8B-B14F-4D97-AF65-F5344CB8AC3E}">
        <p14:creationId xmlns:p14="http://schemas.microsoft.com/office/powerpoint/2010/main" val="213912009"/>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 calcmode="lin" valueType="num">
                                      <p:cBhvr additive="base">
                                        <p:cTn id="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74810" y="476672"/>
            <a:ext cx="8352928" cy="6494085"/>
          </a:xfrm>
          <a:prstGeom prst="rect">
            <a:avLst/>
          </a:prstGeom>
        </p:spPr>
        <p:txBody>
          <a:bodyPr wrap="square">
            <a:spAutoFit/>
          </a:bodyPr>
          <a:lstStyle/>
          <a:p>
            <a:pPr algn="ctr"/>
            <a:r>
              <a:rPr lang="ar-SA" sz="3200" b="1" dirty="0">
                <a:solidFill>
                  <a:srgbClr val="FF0000"/>
                </a:solidFill>
              </a:rPr>
              <a:t>الحديث </a:t>
            </a:r>
            <a:r>
              <a:rPr lang="ar-SA" sz="3200" b="1" dirty="0" smtClean="0">
                <a:solidFill>
                  <a:srgbClr val="FF0000"/>
                </a:solidFill>
              </a:rPr>
              <a:t>الثالث</a:t>
            </a:r>
          </a:p>
          <a:p>
            <a:pPr algn="ctr"/>
            <a:r>
              <a:rPr lang="ar-SA" sz="3200" b="1" dirty="0">
                <a:solidFill>
                  <a:srgbClr val="FF0000"/>
                </a:solidFill>
              </a:rPr>
              <a:t>جواز النظر إلى المخطوبة</a:t>
            </a:r>
            <a:endParaRPr lang="en-US" sz="3200" dirty="0">
              <a:solidFill>
                <a:srgbClr val="FF0000"/>
              </a:solidFill>
            </a:endParaRPr>
          </a:p>
          <a:p>
            <a:pPr algn="justLow"/>
            <a:r>
              <a:rPr lang="ar-SA" sz="3200" dirty="0"/>
              <a:t>عَنْ جَابِر </a:t>
            </a:r>
            <a:r>
              <a:rPr lang="en-US" sz="3200" dirty="0">
                <a:sym typeface="AGA Arabesque"/>
              </a:rPr>
              <a:t> </a:t>
            </a:r>
            <a:r>
              <a:rPr lang="ar-SA" sz="3200" dirty="0"/>
              <a:t> قَالَ: قَالَ رَسُولُ اللَّهِ </a:t>
            </a:r>
            <a:r>
              <a:rPr lang="en-US" sz="3200" dirty="0">
                <a:sym typeface="AGA Arabesque"/>
              </a:rPr>
              <a:t></a:t>
            </a:r>
            <a:r>
              <a:rPr lang="ar-SA" sz="3200" dirty="0"/>
              <a:t> :</a:t>
            </a:r>
          </a:p>
          <a:p>
            <a:pPr algn="justLow"/>
            <a:r>
              <a:rPr lang="ar-SA" sz="3200" b="1" dirty="0"/>
              <a:t>«إذَا خَطَبَ أَحَدُكُمْ الْمَرْأَةَ، فَإِنْ اسْتَطَاعَ أَنْ يَنْظُرَ مِنْهَا إلَى مَا يَدْعُوهُ إلَى نِكَاحِهَا فَلْيَفْعَلْ». </a:t>
            </a:r>
          </a:p>
          <a:p>
            <a:pPr algn="justLow"/>
            <a:r>
              <a:rPr lang="ar-SA" sz="3000" dirty="0"/>
              <a:t>رَوَاهُ أَحْمَدُ، وَأَبُو دَاوُد، وَرِجَالُهُ ثِقَاتٌ، وَصَحَّحَهُ الْحَاكِمُ.</a:t>
            </a:r>
          </a:p>
          <a:p>
            <a:pPr algn="justLow"/>
            <a:r>
              <a:rPr lang="ar-SA" sz="3000" dirty="0"/>
              <a:t>قال الحافظ: سنده حسن.</a:t>
            </a:r>
          </a:p>
          <a:p>
            <a:pPr algn="justLow"/>
            <a:r>
              <a:rPr lang="ar-SA" sz="3000" dirty="0"/>
              <a:t>وَلَهُ شَاهِدٌ عِنْدَ التِّرْمِذِيِّ وَالنَّسَائِيُّ عَنْ الْمُغِيرَةِ </a:t>
            </a:r>
            <a:r>
              <a:rPr lang="en-US" sz="3000" dirty="0">
                <a:sym typeface="AGA Arabesque"/>
              </a:rPr>
              <a:t></a:t>
            </a:r>
            <a:r>
              <a:rPr lang="ar-SA" sz="3000" dirty="0"/>
              <a:t> . </a:t>
            </a:r>
          </a:p>
          <a:p>
            <a:pPr algn="justLow"/>
            <a:r>
              <a:rPr lang="ar-SA" sz="3000" dirty="0"/>
              <a:t>وَلَفْظُهُ أَنَّهُ </a:t>
            </a:r>
            <a:r>
              <a:rPr lang="en-US" sz="3000" dirty="0">
                <a:sym typeface="AGA Arabesque"/>
              </a:rPr>
              <a:t></a:t>
            </a:r>
            <a:r>
              <a:rPr lang="ar-SA" sz="3000" dirty="0"/>
              <a:t> قَالَ لَهُ – و َقَدْ خَطَبَ امْرَأَةً -: «اُنْظُرْ إلَيْهَا فَإِنَّهُ أَحْرَى أَنْ يُؤْدَمَ بَيْنَكُمَا». </a:t>
            </a:r>
          </a:p>
          <a:p>
            <a:pPr algn="justLow"/>
            <a:r>
              <a:rPr lang="ar-SA" sz="3000" dirty="0"/>
              <a:t>وَعِنْدَ ابْنِ مَاجَهْ وَابْنِ حِبَّانَ مِنْ حَدِيثِ مُحَمَّدِ بْنِ مَسْلَمَةَ </a:t>
            </a:r>
            <a:r>
              <a:rPr lang="en-US" sz="3000" dirty="0">
                <a:sym typeface="AGA Arabesque"/>
              </a:rPr>
              <a:t></a:t>
            </a:r>
            <a:r>
              <a:rPr lang="ar-SA" sz="3000" dirty="0"/>
              <a:t> .</a:t>
            </a:r>
          </a:p>
          <a:p>
            <a:pPr algn="justLow"/>
            <a:r>
              <a:rPr lang="ar-SA" sz="3000" dirty="0"/>
              <a:t>وَلِمُسْلِمٍ عَنْ أَبِي هُرَيْرَةَ </a:t>
            </a:r>
            <a:r>
              <a:rPr lang="en-US" sz="3000" dirty="0">
                <a:sym typeface="AGA Arabesque"/>
              </a:rPr>
              <a:t></a:t>
            </a:r>
            <a:r>
              <a:rPr lang="ar-SA" sz="3000" dirty="0"/>
              <a:t> : </a:t>
            </a:r>
            <a:r>
              <a:rPr lang="ar-SA" sz="3000" b="1" dirty="0"/>
              <a:t>أَنَّ النَّبِيَّ </a:t>
            </a:r>
            <a:r>
              <a:rPr lang="en-US" sz="3000" b="1" dirty="0">
                <a:sym typeface="AGA Arabesque"/>
              </a:rPr>
              <a:t></a:t>
            </a:r>
            <a:r>
              <a:rPr lang="ar-SA" sz="3000" dirty="0"/>
              <a:t> </a:t>
            </a:r>
            <a:r>
              <a:rPr lang="ar-SA" sz="3000" b="1" dirty="0"/>
              <a:t>قَالَ لِرَجُلٍ تَزَوَّجَ امْرَأَةً: «أَنَظَرْتَ إلَيْهَا؟». قَالَ: لَا. قَالَ: «اذْهَبْ فَانْظُرْ إلَيْهَا» </a:t>
            </a:r>
            <a:r>
              <a:rPr lang="ar-SA" sz="3000" b="1" dirty="0" smtClean="0"/>
              <a:t>.</a:t>
            </a:r>
            <a:endParaRPr lang="en-US" sz="3000" dirty="0"/>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9" end="9"/>
                                            </p:txEl>
                                          </p:spTgt>
                                        </p:tgtEl>
                                        <p:attrNameLst>
                                          <p:attrName>style.visibility</p:attrName>
                                        </p:attrNameLst>
                                      </p:cBhvr>
                                      <p:to>
                                        <p:strVal val="visible"/>
                                      </p:to>
                                    </p:set>
                                    <p:anim calcmode="lin" valueType="num">
                                      <p:cBhvr additive="base">
                                        <p:cTn id="61"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3489" y="836712"/>
            <a:ext cx="8352928" cy="6001643"/>
          </a:xfrm>
          <a:prstGeom prst="rect">
            <a:avLst/>
          </a:prstGeom>
        </p:spPr>
        <p:txBody>
          <a:bodyPr wrap="square">
            <a:spAutoFit/>
          </a:bodyPr>
          <a:lstStyle/>
          <a:p>
            <a:pPr algn="justLow"/>
            <a:r>
              <a:rPr lang="ar-SA" sz="3200" b="1" dirty="0">
                <a:solidFill>
                  <a:srgbClr val="FF0000"/>
                </a:solidFill>
              </a:rPr>
              <a:t>أولًا: تخريج الحديث</a:t>
            </a:r>
            <a:r>
              <a:rPr lang="ar-SA" sz="3200" b="1" dirty="0" smtClean="0">
                <a:solidFill>
                  <a:srgbClr val="FF0000"/>
                </a:solidFill>
              </a:rPr>
              <a:t>:</a:t>
            </a:r>
          </a:p>
          <a:p>
            <a:pPr algn="justLow"/>
            <a:r>
              <a:rPr lang="ar-SA" sz="3200" dirty="0"/>
              <a:t>هذا الحديث رَوَاهُ أَحْمَدُ، وَأَبُو دَاوُد، وَرِجَالُهُ ثِقَاتٌ، وَصَحَّحَهُ الْحَاكِمُ.</a:t>
            </a:r>
          </a:p>
          <a:p>
            <a:pPr algn="justLow"/>
            <a:r>
              <a:rPr lang="ar-SA" sz="3200" dirty="0"/>
              <a:t>قال </a:t>
            </a:r>
            <a:r>
              <a:rPr lang="ar-SA" sz="3200" dirty="0" smtClean="0"/>
              <a:t>الحافظ ابن حجر: </a:t>
            </a:r>
            <a:r>
              <a:rPr lang="ar-SA" sz="3200" dirty="0"/>
              <a:t>سنده حسن.</a:t>
            </a:r>
          </a:p>
          <a:p>
            <a:pPr algn="justLow"/>
            <a:r>
              <a:rPr lang="ar-SA" sz="3200" dirty="0"/>
              <a:t>وَلَهُ شَاهِدٌ عِنْدَ التِّرْمِذِيِّ وَالنَّسَائِيُّ عَنْ الْمُغِيرَةِ </a:t>
            </a:r>
            <a:r>
              <a:rPr lang="en-US" sz="3200" dirty="0">
                <a:sym typeface="AGA Arabesque"/>
              </a:rPr>
              <a:t></a:t>
            </a:r>
            <a:r>
              <a:rPr lang="ar-SA" sz="3200" dirty="0"/>
              <a:t> . </a:t>
            </a:r>
          </a:p>
          <a:p>
            <a:pPr algn="justLow"/>
            <a:r>
              <a:rPr lang="ar-SA" sz="3200" dirty="0"/>
              <a:t>وَلَفْظُهُ أَنَّهُ </a:t>
            </a:r>
            <a:r>
              <a:rPr lang="en-US" sz="3200" dirty="0">
                <a:sym typeface="AGA Arabesque"/>
              </a:rPr>
              <a:t></a:t>
            </a:r>
            <a:r>
              <a:rPr lang="ar-SA" sz="3200" dirty="0"/>
              <a:t> قَالَ لَهُ – و َقَدْ خَطَبَ امْرَأَةً -: «اُنْظُرْ إلَيْهَا فَإِنَّهُ أَحْرَى أَنْ يُؤْدَمَ بَيْنَكُمَا». </a:t>
            </a:r>
          </a:p>
          <a:p>
            <a:pPr algn="justLow"/>
            <a:r>
              <a:rPr lang="ar-SA" sz="3200" dirty="0"/>
              <a:t>وَلَهُ شَاهِدٌ </a:t>
            </a:r>
            <a:r>
              <a:rPr lang="ar-SA" sz="3200" dirty="0" smtClean="0"/>
              <a:t>آخر عِنْدَ </a:t>
            </a:r>
            <a:r>
              <a:rPr lang="ar-SA" sz="3200" dirty="0"/>
              <a:t>ابْنِ مَاجَهْ وَابْنِ حِبَّانَ مِنْ حَدِيثِ مُحَمَّدِ بْنِ مَسْلَمَةَ </a:t>
            </a:r>
            <a:r>
              <a:rPr lang="en-US" sz="3200" dirty="0">
                <a:sym typeface="AGA Arabesque"/>
              </a:rPr>
              <a:t></a:t>
            </a:r>
            <a:r>
              <a:rPr lang="ar-SA" sz="3200" dirty="0"/>
              <a:t> .</a:t>
            </a:r>
          </a:p>
          <a:p>
            <a:pPr algn="justLow"/>
            <a:r>
              <a:rPr lang="ar-SA" sz="3200" dirty="0"/>
              <a:t>وَلِمُسْلِمٍ عَنْ أَبِي هُرَيْرَةَ </a:t>
            </a:r>
            <a:r>
              <a:rPr lang="en-US" sz="3200" dirty="0">
                <a:sym typeface="AGA Arabesque"/>
              </a:rPr>
              <a:t></a:t>
            </a:r>
            <a:r>
              <a:rPr lang="ar-SA" sz="3200" dirty="0"/>
              <a:t> : </a:t>
            </a:r>
            <a:r>
              <a:rPr lang="ar-SA" sz="3200" b="1" dirty="0"/>
              <a:t>أَنَّ النَّبِيَّ </a:t>
            </a:r>
            <a:r>
              <a:rPr lang="en-US" sz="3200" b="1" dirty="0">
                <a:sym typeface="AGA Arabesque"/>
              </a:rPr>
              <a:t></a:t>
            </a:r>
            <a:r>
              <a:rPr lang="ar-SA" sz="3200" dirty="0"/>
              <a:t> </a:t>
            </a:r>
            <a:r>
              <a:rPr lang="ar-SA" sz="3200" b="1" dirty="0"/>
              <a:t>قَالَ لِرَجُلٍ تَزَوَّجَ امْرَأَةً: «أَنَظَرْتَ إلَيْهَا؟». قَالَ: لَا. قَالَ: «اذْهَبْ فَانْظُرْ إلَيْهَا» .</a:t>
            </a:r>
            <a:endParaRPr lang="en-US" sz="3200" dirty="0"/>
          </a:p>
          <a:p>
            <a:pPr algn="justLow"/>
            <a:r>
              <a:rPr lang="ar-SA" sz="3200" dirty="0" smtClean="0"/>
              <a:t>.</a:t>
            </a:r>
            <a:endParaRPr lang="ar-SA" sz="3200" dirty="0"/>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3489" y="908720"/>
            <a:ext cx="8352928" cy="4893647"/>
          </a:xfrm>
          <a:prstGeom prst="rect">
            <a:avLst/>
          </a:prstGeom>
        </p:spPr>
        <p:txBody>
          <a:bodyPr wrap="square">
            <a:spAutoFit/>
          </a:bodyPr>
          <a:lstStyle/>
          <a:p>
            <a:pPr algn="justLow"/>
            <a:r>
              <a:rPr lang="ar-SA" sz="3200" b="1" dirty="0">
                <a:solidFill>
                  <a:srgbClr val="FF0000"/>
                </a:solidFill>
              </a:rPr>
              <a:t>ثانيًا: التعريف بالصحابي الراوي</a:t>
            </a:r>
            <a:r>
              <a:rPr lang="ar-SA" sz="3200" b="1" dirty="0" smtClean="0">
                <a:solidFill>
                  <a:srgbClr val="FF0000"/>
                </a:solidFill>
              </a:rPr>
              <a:t>:</a:t>
            </a:r>
          </a:p>
          <a:p>
            <a:pPr algn="justLow"/>
            <a:r>
              <a:rPr lang="ar-SA" sz="2800" dirty="0" smtClean="0"/>
              <a:t>هو: جابر </a:t>
            </a:r>
            <a:r>
              <a:rPr lang="ar-SA" sz="2800" dirty="0"/>
              <a:t>بن عبد الله </a:t>
            </a:r>
            <a:r>
              <a:rPr lang="ar-SA" sz="2800" dirty="0" smtClean="0"/>
              <a:t>بن </a:t>
            </a:r>
            <a:r>
              <a:rPr lang="ar-SA" sz="2800" dirty="0"/>
              <a:t>عمرو بن </a:t>
            </a:r>
            <a:r>
              <a:rPr lang="ar-SA" sz="2800" dirty="0" smtClean="0"/>
              <a:t>حرام، </a:t>
            </a:r>
            <a:r>
              <a:rPr lang="ar-SA" sz="2800" dirty="0"/>
              <a:t>الأنصاري الخزرجي. </a:t>
            </a:r>
            <a:endParaRPr lang="ar-SA" sz="2800" dirty="0" smtClean="0"/>
          </a:p>
          <a:p>
            <a:pPr algn="justLow"/>
            <a:r>
              <a:rPr lang="ar-SA" sz="2800" dirty="0"/>
              <a:t>من أهل بيعة الرضوان ، وكان آخر من شهد ليلة العقبة الثانية </a:t>
            </a:r>
            <a:r>
              <a:rPr lang="ar-SA" sz="2800" dirty="0" smtClean="0"/>
              <a:t>موتًا. </a:t>
            </a:r>
          </a:p>
          <a:p>
            <a:pPr algn="justLow"/>
            <a:r>
              <a:rPr lang="ar-SA" sz="2800" dirty="0" smtClean="0"/>
              <a:t>الإمام </a:t>
            </a:r>
            <a:r>
              <a:rPr lang="ar-SA" sz="2800" dirty="0"/>
              <a:t>الكبير ، المجتهد الحافظ </a:t>
            </a:r>
            <a:r>
              <a:rPr lang="ar-SA" sz="2800" dirty="0" smtClean="0"/>
              <a:t>.</a:t>
            </a:r>
          </a:p>
          <a:p>
            <a:pPr algn="justLow"/>
            <a:r>
              <a:rPr lang="ar-SA" sz="2800" dirty="0" smtClean="0"/>
              <a:t>بلغ </a:t>
            </a:r>
            <a:r>
              <a:rPr lang="ar-SA" sz="2800" dirty="0"/>
              <a:t>مسنده </a:t>
            </a:r>
            <a:r>
              <a:rPr lang="ar-SA" sz="2800" dirty="0" smtClean="0"/>
              <a:t>ألفا </a:t>
            </a:r>
            <a:r>
              <a:rPr lang="ar-SA" sz="2800" dirty="0"/>
              <a:t>وخمسمائة وأربعين (1540) </a:t>
            </a:r>
            <a:r>
              <a:rPr lang="ar-SA" sz="2800" dirty="0" smtClean="0"/>
              <a:t>حديثًا </a:t>
            </a:r>
            <a:r>
              <a:rPr lang="ar-SA" sz="2800" dirty="0"/>
              <a:t>، </a:t>
            </a:r>
            <a:endParaRPr lang="ar-SA" sz="2800" dirty="0" smtClean="0"/>
          </a:p>
          <a:p>
            <a:pPr algn="justLow"/>
            <a:r>
              <a:rPr lang="ar-SA" sz="2800" dirty="0" smtClean="0"/>
              <a:t>اتفق </a:t>
            </a:r>
            <a:r>
              <a:rPr lang="ar-SA" sz="2800" dirty="0"/>
              <a:t>له الشيخان على ثمانية وخمسين </a:t>
            </a:r>
            <a:r>
              <a:rPr lang="ar-SA" sz="2800" dirty="0" smtClean="0"/>
              <a:t>حديثًا، </a:t>
            </a:r>
          </a:p>
          <a:p>
            <a:pPr algn="justLow"/>
            <a:r>
              <a:rPr lang="ar-SA" sz="2800" dirty="0" smtClean="0"/>
              <a:t>وانفرد له البخاري بستة </a:t>
            </a:r>
            <a:r>
              <a:rPr lang="ar-SA" sz="2800" dirty="0"/>
              <a:t>وعشرين </a:t>
            </a:r>
            <a:r>
              <a:rPr lang="ar-SA" sz="2800" dirty="0" smtClean="0"/>
              <a:t>حديثًا، </a:t>
            </a:r>
          </a:p>
          <a:p>
            <a:pPr algn="justLow"/>
            <a:r>
              <a:rPr lang="ar-SA" sz="2800" dirty="0"/>
              <a:t>وانفرد </a:t>
            </a:r>
            <a:r>
              <a:rPr lang="ar-SA" sz="2800" dirty="0" smtClean="0"/>
              <a:t>مسلم </a:t>
            </a:r>
            <a:r>
              <a:rPr lang="ar-SA" sz="2800" dirty="0"/>
              <a:t>بمائة وستة وعشرين </a:t>
            </a:r>
            <a:r>
              <a:rPr lang="ar-SA" sz="2800" dirty="0" smtClean="0"/>
              <a:t>حديثًا. </a:t>
            </a:r>
          </a:p>
          <a:p>
            <a:pPr algn="justLow"/>
            <a:r>
              <a:rPr lang="ar-SA" sz="2800" dirty="0"/>
              <a:t>توفي بالمدينة المنورة وكان آخر الصحابة موتاً بها، سنة (78هـ)، وكان عمره (94) سنة.</a:t>
            </a:r>
            <a:endParaRPr lang="ar-SA" sz="2800" dirty="0" smtClean="0"/>
          </a:p>
          <a:p>
            <a:pPr algn="justLow"/>
            <a:endParaRPr lang="ar-SA" sz="2800" b="1" dirty="0">
              <a:solidFill>
                <a:srgbClr val="FF0000"/>
              </a:solidFill>
            </a:endParaRPr>
          </a:p>
        </p:txBody>
      </p:sp>
    </p:spTree>
    <p:extLst>
      <p:ext uri="{BB962C8B-B14F-4D97-AF65-F5344CB8AC3E}">
        <p14:creationId xmlns:p14="http://schemas.microsoft.com/office/powerpoint/2010/main" val="410911042"/>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692696"/>
            <a:ext cx="8424936" cy="4524315"/>
          </a:xfrm>
          <a:prstGeom prst="rect">
            <a:avLst/>
          </a:prstGeom>
        </p:spPr>
        <p:txBody>
          <a:bodyPr wrap="square">
            <a:spAutoFit/>
          </a:bodyPr>
          <a:lstStyle/>
          <a:p>
            <a:pPr algn="justLow">
              <a:defRPr/>
            </a:pPr>
            <a:r>
              <a:rPr lang="ar-SA" sz="3200" b="1" dirty="0">
                <a:solidFill>
                  <a:srgbClr val="FF0000"/>
                </a:solidFill>
              </a:rPr>
              <a:t>ثالثًا: اللغة وشرح الألفاظ: </a:t>
            </a:r>
            <a:endParaRPr lang="ar-SA" sz="3200" b="1" dirty="0" smtClean="0"/>
          </a:p>
          <a:p>
            <a:pPr algn="justLow">
              <a:defRPr/>
            </a:pPr>
            <a:r>
              <a:rPr lang="ar-SA" sz="3200" b="1" dirty="0" smtClean="0">
                <a:solidFill>
                  <a:schemeClr val="accent1"/>
                </a:solidFill>
              </a:rPr>
              <a:t>قوله: «إذَا </a:t>
            </a:r>
            <a:r>
              <a:rPr lang="ar-SA" sz="3200" b="1" dirty="0">
                <a:solidFill>
                  <a:schemeClr val="accent1"/>
                </a:solidFill>
              </a:rPr>
              <a:t>خَطَبَ أَحَدُكُمْ </a:t>
            </a:r>
            <a:r>
              <a:rPr lang="ar-SA" sz="3200" b="1" dirty="0" smtClean="0">
                <a:solidFill>
                  <a:schemeClr val="accent1"/>
                </a:solidFill>
              </a:rPr>
              <a:t>الْمَرْأَةَ»:</a:t>
            </a:r>
          </a:p>
          <a:p>
            <a:pPr algn="justLow">
              <a:defRPr/>
            </a:pPr>
            <a:r>
              <a:rPr lang="ar-SA" sz="3200" b="1" dirty="0" smtClean="0"/>
              <a:t>أي: إذا </a:t>
            </a:r>
            <a:r>
              <a:rPr lang="ar-SA" sz="3200" b="1" dirty="0"/>
              <a:t>أراد أن </a:t>
            </a:r>
            <a:r>
              <a:rPr lang="ar-SA" sz="3200" b="1" dirty="0" smtClean="0"/>
              <a:t>يخطبها.</a:t>
            </a:r>
            <a:r>
              <a:rPr lang="ar-SA" sz="3200" b="1" dirty="0"/>
              <a:t> </a:t>
            </a:r>
            <a:r>
              <a:rPr lang="ar-SA" sz="3200" b="1" dirty="0" smtClean="0"/>
              <a:t>والخِطْبَة - بِكَسْرِ الْخَاءِ - : </a:t>
            </a:r>
            <a:r>
              <a:rPr lang="ar-SA" sz="3200" b="1" dirty="0"/>
              <a:t>مُقَدِّمَاتُ الْكَلَامِ فِي أَمْرِ </a:t>
            </a:r>
            <a:r>
              <a:rPr lang="ar-SA" sz="3200" b="1" dirty="0" smtClean="0"/>
              <a:t>النِّكَاحِ.</a:t>
            </a:r>
          </a:p>
          <a:p>
            <a:pPr algn="justLow">
              <a:defRPr/>
            </a:pPr>
            <a:r>
              <a:rPr lang="ar-SA" sz="3200" b="1" dirty="0">
                <a:solidFill>
                  <a:schemeClr val="accent1"/>
                </a:solidFill>
              </a:rPr>
              <a:t>قوله</a:t>
            </a:r>
            <a:r>
              <a:rPr lang="ar-SA" sz="3200" b="1" dirty="0" smtClean="0">
                <a:solidFill>
                  <a:schemeClr val="accent1"/>
                </a:solidFill>
              </a:rPr>
              <a:t>: «</a:t>
            </a:r>
            <a:r>
              <a:rPr lang="ar-SA" sz="3200" b="1" dirty="0">
                <a:solidFill>
                  <a:schemeClr val="accent1"/>
                </a:solidFill>
              </a:rPr>
              <a:t>فَإِنَّهُ </a:t>
            </a:r>
            <a:r>
              <a:rPr lang="ar-SA" sz="3200" b="1" dirty="0" smtClean="0">
                <a:solidFill>
                  <a:schemeClr val="accent1"/>
                </a:solidFill>
              </a:rPr>
              <a:t>أَحْرَى </a:t>
            </a:r>
            <a:r>
              <a:rPr lang="ar-SA" sz="3200" b="1" dirty="0">
                <a:solidFill>
                  <a:schemeClr val="accent1"/>
                </a:solidFill>
              </a:rPr>
              <a:t>أَنْ يُؤْدَمَ </a:t>
            </a:r>
            <a:r>
              <a:rPr lang="ar-SA" sz="3200" b="1" dirty="0" smtClean="0">
                <a:solidFill>
                  <a:schemeClr val="accent1"/>
                </a:solidFill>
              </a:rPr>
              <a:t>بَيْنَكُمَا»: </a:t>
            </a:r>
          </a:p>
          <a:p>
            <a:pPr algn="justLow">
              <a:defRPr/>
            </a:pPr>
            <a:r>
              <a:rPr lang="ar-SA" sz="3200" b="1" dirty="0"/>
              <a:t>أي: </a:t>
            </a:r>
            <a:r>
              <a:rPr lang="ar-SA" sz="3200" b="1" dirty="0" smtClean="0"/>
              <a:t>فَإِنَّهُ </a:t>
            </a:r>
            <a:r>
              <a:rPr lang="ar-SA" sz="3200" b="1" dirty="0"/>
              <a:t>أَجْدَرُ أَنْ يُؤْدَمَ </a:t>
            </a:r>
            <a:r>
              <a:rPr lang="ar-SA" sz="3200" b="1" dirty="0" smtClean="0"/>
              <a:t>بَيْنَكُمَا؛ أَيْ: </a:t>
            </a:r>
            <a:r>
              <a:rPr lang="ar-SA" sz="3200" b="1" dirty="0"/>
              <a:t>يجمع بينكما, وتحصل الألفة والمحبة, يقال: أدم الله بينهما أدما, وآدم </a:t>
            </a:r>
            <a:r>
              <a:rPr lang="ar-SA" sz="3200" b="1" dirty="0" err="1"/>
              <a:t>إيداما</a:t>
            </a:r>
            <a:r>
              <a:rPr lang="ar-SA" sz="3200" b="1" dirty="0"/>
              <a:t>,: جمع, ومنه: الإدام, لأنه يجمع بينه وبين الخبز.</a:t>
            </a:r>
            <a:endParaRPr lang="ar-SA" sz="3200" b="1" dirty="0" smtClean="0"/>
          </a:p>
          <a:p>
            <a:pPr algn="justLow">
              <a:defRPr/>
            </a:pPr>
            <a:endParaRPr lang="ar-SA" sz="3200" b="1" dirty="0">
              <a:latin typeface="Traditional Arabic" pitchFamily="18" charset="-78"/>
              <a:cs typeface="Traditional Arabic" pitchFamily="18" charset="-78"/>
            </a:endParaRP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 calcmode="lin" valueType="num">
                                      <p:cBhvr additive="base">
                                        <p:cTn id="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 calcmode="lin" valueType="num">
                                      <p:cBhvr additive="base">
                                        <p:cTn id="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anim calcmode="lin" valueType="num">
                                      <p:cBhvr additive="base">
                                        <p:cTn id="19"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4" end="4"/>
                                            </p:txEl>
                                          </p:spTgt>
                                        </p:tgtEl>
                                        <p:attrNameLst>
                                          <p:attrName>style.visibility</p:attrName>
                                        </p:attrNameLst>
                                      </p:cBhvr>
                                      <p:to>
                                        <p:strVal val="visible"/>
                                      </p:to>
                                    </p:set>
                                    <p:anim calcmode="lin" valueType="num">
                                      <p:cBhvr additive="base">
                                        <p:cTn id="25"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 calcmode="lin" valueType="num">
                                      <p:cBhvr additive="base">
                                        <p:cTn id="3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51685" y="764704"/>
            <a:ext cx="8424936" cy="5509200"/>
          </a:xfrm>
          <a:prstGeom prst="rect">
            <a:avLst/>
          </a:prstGeom>
        </p:spPr>
        <p:txBody>
          <a:bodyPr wrap="square">
            <a:spAutoFit/>
          </a:bodyPr>
          <a:lstStyle/>
          <a:p>
            <a:pPr algn="justLow"/>
            <a:r>
              <a:rPr lang="ar-SA" sz="3200" b="1" dirty="0" smtClean="0">
                <a:solidFill>
                  <a:srgbClr val="FF0000"/>
                </a:solidFill>
              </a:rPr>
              <a:t>رابعًا</a:t>
            </a:r>
            <a:r>
              <a:rPr lang="ar-SA" sz="3200" b="1" dirty="0">
                <a:solidFill>
                  <a:srgbClr val="FF0000"/>
                </a:solidFill>
              </a:rPr>
              <a:t>: الأحكام</a:t>
            </a:r>
            <a:r>
              <a:rPr lang="ar-SA" sz="3200" b="1" dirty="0" smtClean="0">
                <a:solidFill>
                  <a:srgbClr val="FF0000"/>
                </a:solidFill>
              </a:rPr>
              <a:t>:</a:t>
            </a:r>
          </a:p>
          <a:p>
            <a:pPr algn="justLow"/>
            <a:r>
              <a:rPr lang="ar-SA" sz="3200" b="1" dirty="0" smtClean="0">
                <a:solidFill>
                  <a:srgbClr val="FF0000"/>
                </a:solidFill>
              </a:rPr>
              <a:t>1- مشروعية نظر </a:t>
            </a:r>
            <a:r>
              <a:rPr lang="ar-SA" sz="3200" b="1" dirty="0">
                <a:solidFill>
                  <a:srgbClr val="FF0000"/>
                </a:solidFill>
              </a:rPr>
              <a:t>الخاطب </a:t>
            </a:r>
            <a:r>
              <a:rPr lang="ar-SA" sz="3200" b="1" dirty="0" smtClean="0">
                <a:solidFill>
                  <a:srgbClr val="FF0000"/>
                </a:solidFill>
              </a:rPr>
              <a:t>إلى مخطوبته </a:t>
            </a:r>
            <a:r>
              <a:rPr lang="ar-SA" sz="3200" b="1" dirty="0">
                <a:solidFill>
                  <a:srgbClr val="FF0000"/>
                </a:solidFill>
              </a:rPr>
              <a:t>قبل أن </a:t>
            </a:r>
            <a:r>
              <a:rPr lang="ar-SA" sz="3200" b="1" dirty="0" smtClean="0">
                <a:solidFill>
                  <a:srgbClr val="FF0000"/>
                </a:solidFill>
              </a:rPr>
              <a:t>يتزوّجها:</a:t>
            </a:r>
          </a:p>
          <a:p>
            <a:pPr algn="justLow"/>
            <a:r>
              <a:rPr lang="ar-SA" sz="3200" dirty="0" smtClean="0">
                <a:solidFill>
                  <a:schemeClr val="accent1"/>
                </a:solidFill>
              </a:rPr>
              <a:t>أ- فذهب </a:t>
            </a:r>
            <a:r>
              <a:rPr lang="ar-SA" sz="3200" dirty="0">
                <a:solidFill>
                  <a:schemeClr val="accent1"/>
                </a:solidFill>
              </a:rPr>
              <a:t>جماهير العلماء، إلى استحباب </a:t>
            </a:r>
            <a:r>
              <a:rPr lang="ar-SA" sz="3200" dirty="0" smtClean="0">
                <a:solidFill>
                  <a:schemeClr val="accent1"/>
                </a:solidFill>
              </a:rPr>
              <a:t>النظر:</a:t>
            </a:r>
          </a:p>
          <a:p>
            <a:pPr algn="justLow"/>
            <a:r>
              <a:rPr lang="ar-SA" sz="3200" dirty="0"/>
              <a:t>قال </a:t>
            </a:r>
            <a:r>
              <a:rPr lang="ar-SA" sz="3200" dirty="0" smtClean="0"/>
              <a:t>النوويّ: (ذهب </a:t>
            </a:r>
            <a:r>
              <a:rPr lang="ar-SA" sz="3200" dirty="0"/>
              <a:t>مالك، وأبو حنيفة، وسائر الكوفيين، </a:t>
            </a:r>
            <a:r>
              <a:rPr lang="ar-SA" sz="3200" dirty="0" smtClean="0"/>
              <a:t>والشافعي.. </a:t>
            </a:r>
            <a:r>
              <a:rPr lang="ar-SA" sz="3200" dirty="0"/>
              <a:t>وجماهير العلماء، إلى استحباب النظر إلى من يريد </a:t>
            </a:r>
            <a:r>
              <a:rPr lang="ar-SA" sz="3200" dirty="0" smtClean="0"/>
              <a:t>تزوجها).</a:t>
            </a:r>
          </a:p>
          <a:p>
            <a:pPr algn="justLow"/>
            <a:r>
              <a:rPr lang="ar-SA" sz="3200" dirty="0" smtClean="0"/>
              <a:t>وبذلك قال بعض الحنابلة.</a:t>
            </a:r>
          </a:p>
          <a:p>
            <a:pPr algn="justLow"/>
            <a:r>
              <a:rPr lang="ar-SA" sz="3200" dirty="0">
                <a:solidFill>
                  <a:schemeClr val="accent1"/>
                </a:solidFill>
              </a:rPr>
              <a:t>ب- وَالْمَذْهَبُ عِنْدَ الْحَنَابِلَةِ أَنَّهُ </a:t>
            </a:r>
            <a:r>
              <a:rPr lang="ar-SA" sz="3200" dirty="0" smtClean="0">
                <a:solidFill>
                  <a:schemeClr val="accent1"/>
                </a:solidFill>
              </a:rPr>
              <a:t>مباحُ. </a:t>
            </a:r>
          </a:p>
          <a:p>
            <a:pPr algn="justLow"/>
            <a:r>
              <a:rPr lang="ar-SA" sz="3200" dirty="0">
                <a:solidFill>
                  <a:schemeClr val="accent1"/>
                </a:solidFill>
              </a:rPr>
              <a:t>ج</a:t>
            </a:r>
            <a:r>
              <a:rPr lang="ar-SA" sz="3200" dirty="0" smtClean="0">
                <a:solidFill>
                  <a:schemeClr val="accent1"/>
                </a:solidFill>
              </a:rPr>
              <a:t>- </a:t>
            </a:r>
            <a:r>
              <a:rPr lang="ar-SA" sz="3200" dirty="0">
                <a:solidFill>
                  <a:schemeClr val="accent1"/>
                </a:solidFill>
              </a:rPr>
              <a:t>وحكى القاضي عياض عن قوم </a:t>
            </a:r>
            <a:r>
              <a:rPr lang="ar-SA" sz="3200" dirty="0" smtClean="0">
                <a:solidFill>
                  <a:schemeClr val="accent1"/>
                </a:solidFill>
              </a:rPr>
              <a:t>كراهته:</a:t>
            </a:r>
          </a:p>
          <a:p>
            <a:pPr algn="justLow"/>
            <a:r>
              <a:rPr lang="ar-SA" sz="3200" dirty="0" smtClean="0"/>
              <a:t>وهذا </a:t>
            </a:r>
            <a:r>
              <a:rPr lang="ar-SA" sz="3200" dirty="0"/>
              <a:t>خطأ، مخالفٌ لصريح هذا الحديث، ومخالفٌ لإجماع الأمة على جواز النظر للحاجة عند البيع، والشراء، والشهادة، ونحوها</a:t>
            </a:r>
            <a:r>
              <a:rPr lang="ar-SA" sz="3200" dirty="0" smtClean="0"/>
              <a:t>.</a:t>
            </a:r>
          </a:p>
        </p:txBody>
      </p:sp>
    </p:spTree>
    <p:extLst>
      <p:ext uri="{BB962C8B-B14F-4D97-AF65-F5344CB8AC3E}">
        <p14:creationId xmlns:p14="http://schemas.microsoft.com/office/powerpoint/2010/main" val="100439733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51685" y="908720"/>
            <a:ext cx="8424936" cy="3046988"/>
          </a:xfrm>
          <a:prstGeom prst="rect">
            <a:avLst/>
          </a:prstGeom>
        </p:spPr>
        <p:txBody>
          <a:bodyPr wrap="square">
            <a:spAutoFit/>
          </a:bodyPr>
          <a:lstStyle/>
          <a:p>
            <a:pPr algn="justLow"/>
            <a:r>
              <a:rPr lang="ar-SA" sz="3200" b="1" dirty="0" smtClean="0">
                <a:solidFill>
                  <a:srgbClr val="FF0000"/>
                </a:solidFill>
              </a:rPr>
              <a:t>تنبيه:</a:t>
            </a:r>
          </a:p>
          <a:p>
            <a:pPr algn="justLow"/>
            <a:r>
              <a:rPr lang="ar-SA" sz="3200" dirty="0" smtClean="0"/>
              <a:t>حُكْمُ </a:t>
            </a:r>
            <a:r>
              <a:rPr lang="ar-SA" sz="3200" dirty="0"/>
              <a:t>نَظَرِ الْمَرْأَةِ الْمَخْطُوبَةِ إِلَى خَاطِبِهَا كَحُكْمِ نَظَرِهِ </a:t>
            </a:r>
            <a:r>
              <a:rPr lang="ar-SA" sz="3200" dirty="0" smtClean="0"/>
              <a:t>إِلَيْهَا؛ </a:t>
            </a:r>
          </a:p>
          <a:p>
            <a:pPr algn="justLow"/>
            <a:r>
              <a:rPr lang="ar-SA" sz="3200" dirty="0" smtClean="0"/>
              <a:t>لأَنَّهُ </a:t>
            </a:r>
            <a:r>
              <a:rPr lang="ar-SA" sz="3200" dirty="0"/>
              <a:t>يُعْجِبُهَا مِنْهُ مَا يُعْجِبُهُ مِنْهَا ، </a:t>
            </a:r>
            <a:endParaRPr lang="ar-SA" sz="3200" dirty="0" smtClean="0"/>
          </a:p>
          <a:p>
            <a:pPr algn="justLow"/>
            <a:r>
              <a:rPr lang="ar-SA" sz="3200" dirty="0" smtClean="0"/>
              <a:t>بَلْ </a:t>
            </a:r>
            <a:r>
              <a:rPr lang="ar-SA" sz="3200" dirty="0"/>
              <a:t>هِيَ - كَمَا قَالَ ابْنُ </a:t>
            </a:r>
            <a:r>
              <a:rPr lang="ar-SA" sz="3200" dirty="0" smtClean="0"/>
              <a:t>عَابِدِينَ الفقيه الحنفي </a:t>
            </a:r>
            <a:r>
              <a:rPr lang="ar-SA" sz="3200" dirty="0"/>
              <a:t>- أَوْلَى مِنْهُ فِي </a:t>
            </a:r>
            <a:r>
              <a:rPr lang="ar-SA" sz="3200" dirty="0" smtClean="0"/>
              <a:t>ذَلِكَ؛ </a:t>
            </a:r>
            <a:r>
              <a:rPr lang="ar-SA" sz="3200" dirty="0"/>
              <a:t>لأَنَّهُ يُمْكِنُهُ مُفَارَقَةَ مَنْ لا </a:t>
            </a:r>
            <a:r>
              <a:rPr lang="ar-SA" sz="3200" dirty="0" err="1"/>
              <a:t>يَرْضَاهَا</a:t>
            </a:r>
            <a:r>
              <a:rPr lang="ar-SA" sz="3200" dirty="0"/>
              <a:t> </a:t>
            </a:r>
            <a:r>
              <a:rPr lang="ar-SA" sz="3200" dirty="0" smtClean="0"/>
              <a:t>بِخِلافِهَا.</a:t>
            </a:r>
          </a:p>
          <a:p>
            <a:pPr algn="justLow"/>
            <a:r>
              <a:rPr lang="ar-SA" sz="3200" dirty="0" smtClean="0"/>
              <a:t>قال الصنعاني: (</a:t>
            </a:r>
            <a:r>
              <a:rPr lang="ar-SA" sz="3200" dirty="0"/>
              <a:t>كَذَا قِيلَ: وَلَمْ يَرِدْ بِهِ </a:t>
            </a:r>
            <a:r>
              <a:rPr lang="ar-SA" sz="3200" dirty="0" smtClean="0"/>
              <a:t>حَدِيثٌ).</a:t>
            </a:r>
          </a:p>
        </p:txBody>
      </p:sp>
    </p:spTree>
    <p:extLst>
      <p:ext uri="{BB962C8B-B14F-4D97-AF65-F5344CB8AC3E}">
        <p14:creationId xmlns:p14="http://schemas.microsoft.com/office/powerpoint/2010/main" val="155659900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764704"/>
            <a:ext cx="8424936" cy="4031873"/>
          </a:xfrm>
          <a:prstGeom prst="rect">
            <a:avLst/>
          </a:prstGeom>
        </p:spPr>
        <p:txBody>
          <a:bodyPr wrap="square">
            <a:spAutoFit/>
          </a:bodyPr>
          <a:lstStyle/>
          <a:p>
            <a:pPr algn="justLow"/>
            <a:r>
              <a:rPr lang="ar-SA" sz="3200" b="1" dirty="0">
                <a:solidFill>
                  <a:srgbClr val="FF0000"/>
                </a:solidFill>
              </a:rPr>
              <a:t>2- القدر </a:t>
            </a:r>
            <a:r>
              <a:rPr lang="ar-SA" sz="3200" b="1" dirty="0" smtClean="0">
                <a:solidFill>
                  <a:srgbClr val="FF0000"/>
                </a:solidFill>
              </a:rPr>
              <a:t>المشروع النظر </a:t>
            </a:r>
            <a:r>
              <a:rPr lang="ar-SA" sz="3200" b="1" dirty="0">
                <a:solidFill>
                  <a:srgbClr val="FF0000"/>
                </a:solidFill>
              </a:rPr>
              <a:t>إليه</a:t>
            </a:r>
            <a:r>
              <a:rPr lang="ar-SA" sz="3200" b="1" dirty="0" smtClean="0">
                <a:solidFill>
                  <a:srgbClr val="FF0000"/>
                </a:solidFill>
              </a:rPr>
              <a:t>:</a:t>
            </a:r>
          </a:p>
          <a:p>
            <a:pPr algn="justLow"/>
            <a:r>
              <a:rPr lang="ar-SA" sz="3200" b="1" dirty="0" smtClean="0"/>
              <a:t>أ- اتَّفَقَ </a:t>
            </a:r>
            <a:r>
              <a:rPr lang="ar-SA" sz="3200" b="1" dirty="0"/>
              <a:t>الْحَنَفِيَّةُ وَالْمَالِكِيَّةُ وَالشَّافِعِيَّةُ </a:t>
            </a:r>
            <a:r>
              <a:rPr lang="ar-SA" sz="3200" dirty="0"/>
              <a:t>عَلَى أَنَّ مَا يُبَاحُ لِلْخَاطِبِ نَظَرُهُ مِنْ مَخْطُوبَتِهِ الْحُرَّةِ هُوَ </a:t>
            </a:r>
            <a:r>
              <a:rPr lang="ar-SA" sz="3200" b="1" dirty="0">
                <a:solidFill>
                  <a:schemeClr val="accent2"/>
                </a:solidFill>
              </a:rPr>
              <a:t>الْوَجْهُ وَالْكَفَّانِ </a:t>
            </a:r>
            <a:r>
              <a:rPr lang="ar-SA" sz="3200" dirty="0"/>
              <a:t>ظَاهِرُهُمَا </a:t>
            </a:r>
            <a:r>
              <a:rPr lang="ar-SA" sz="3200" dirty="0" smtClean="0"/>
              <a:t>وَبَاطِنُهُمَا. </a:t>
            </a:r>
          </a:p>
          <a:p>
            <a:pPr algn="justLow"/>
            <a:r>
              <a:rPr lang="ar-SA" sz="3200" dirty="0" smtClean="0"/>
              <a:t>قال النوويّ: </a:t>
            </a:r>
          </a:p>
          <a:p>
            <a:pPr algn="justLow"/>
            <a:r>
              <a:rPr lang="ar-SA" sz="3200" dirty="0" smtClean="0"/>
              <a:t>(ثمّ </a:t>
            </a:r>
            <a:r>
              <a:rPr lang="ar-SA" sz="3200" dirty="0"/>
              <a:t>إنه إنما يباح له النظر </a:t>
            </a:r>
            <a:r>
              <a:rPr lang="ar-SA" sz="3200" b="1" dirty="0"/>
              <a:t>إلى </a:t>
            </a:r>
            <a:r>
              <a:rPr lang="ar-SA" sz="3200" b="1" dirty="0" smtClean="0"/>
              <a:t>وجهها </a:t>
            </a:r>
            <a:r>
              <a:rPr lang="ar-SA" sz="3200" b="1" dirty="0"/>
              <a:t>وكفّيها فقط</a:t>
            </a:r>
            <a:r>
              <a:rPr lang="ar-SA" sz="3200" dirty="0"/>
              <a:t>؛ لأنهما ليسا بعورة، ولأنه يُستدلّ بالوجه على الجمال، أو ضدّه، وبالكفّين على خُصُوبة البدن، أو </a:t>
            </a:r>
            <a:r>
              <a:rPr lang="ar-SA" sz="3200" dirty="0" smtClean="0"/>
              <a:t>عدمها). </a:t>
            </a:r>
            <a:r>
              <a:rPr lang="ar-SA" sz="3200" dirty="0"/>
              <a:t>قال: </a:t>
            </a:r>
            <a:r>
              <a:rPr lang="ar-SA" sz="3200" dirty="0" smtClean="0"/>
              <a:t>(هذا </a:t>
            </a:r>
            <a:r>
              <a:rPr lang="ar-SA" sz="3200" dirty="0"/>
              <a:t>مذهبنا، ومذهب </a:t>
            </a:r>
            <a:r>
              <a:rPr lang="ar-SA" sz="3200" dirty="0" smtClean="0"/>
              <a:t>الأكثرين). </a:t>
            </a:r>
          </a:p>
          <a:p>
            <a:pPr algn="justLow"/>
            <a:r>
              <a:rPr lang="ar-SA" sz="3200" dirty="0" smtClean="0"/>
              <a:t>وَقَالَت </a:t>
            </a:r>
            <a:r>
              <a:rPr lang="ar-SA" sz="3200" dirty="0"/>
              <a:t>الْعلمَاء: لَا ينظر إِلَيْهَا نظر </a:t>
            </a:r>
            <a:r>
              <a:rPr lang="ar-SA" sz="3200" dirty="0" smtClean="0"/>
              <a:t>تلذذ </a:t>
            </a:r>
            <a:r>
              <a:rPr lang="ar-SA" sz="3200" dirty="0"/>
              <a:t>وشهوة وَلَا </a:t>
            </a:r>
            <a:r>
              <a:rPr lang="ar-SA" sz="3200" dirty="0" smtClean="0"/>
              <a:t>لريبة.</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764704"/>
            <a:ext cx="8424936" cy="5509200"/>
          </a:xfrm>
          <a:prstGeom prst="rect">
            <a:avLst/>
          </a:prstGeom>
        </p:spPr>
        <p:txBody>
          <a:bodyPr wrap="square">
            <a:spAutoFit/>
          </a:bodyPr>
          <a:lstStyle/>
          <a:p>
            <a:pPr algn="justLow"/>
            <a:r>
              <a:rPr lang="ar-SA" sz="3200" b="1" dirty="0" smtClean="0"/>
              <a:t>ب- أما الحنابلة </a:t>
            </a:r>
            <a:r>
              <a:rPr lang="ar-SA" sz="3200" dirty="0" smtClean="0"/>
              <a:t>فقال </a:t>
            </a:r>
            <a:r>
              <a:rPr lang="ar-SA" sz="3200" dirty="0"/>
              <a:t>صاحب </a:t>
            </a:r>
            <a:r>
              <a:rPr lang="ar-SA" sz="3200" dirty="0" smtClean="0"/>
              <a:t>«الْمُغْنِي» </a:t>
            </a:r>
            <a:r>
              <a:rPr lang="ar-SA" sz="3200" dirty="0"/>
              <a:t>: </a:t>
            </a:r>
            <a:endParaRPr lang="ar-SA" sz="3200" dirty="0" smtClean="0"/>
          </a:p>
          <a:p>
            <a:pPr algn="justLow"/>
            <a:r>
              <a:rPr lang="ar-SA" sz="3200" dirty="0"/>
              <a:t>(</a:t>
            </a:r>
            <a:r>
              <a:rPr lang="ar-SA" sz="3200" dirty="0" smtClean="0"/>
              <a:t>لا </a:t>
            </a:r>
            <a:r>
              <a:rPr lang="ar-SA" sz="3200" dirty="0"/>
              <a:t>خِلافَ بَيْنَ أَهْلِ الْعِلْمِ فِي إِبَاحَةِ النَّظَرِ إِلَى وَجْهِهَا ، وَذَلِكَ لأَنَّهُ لَيْسَ بِعَوْرَةٍ ، وَهُوَ مَجْمَعُ الْمَحَاسِنِ وَمَوْضِعُ النَّظَرِ ، وَلا يُبَاحُ النَّظَرُ إِلَى مَا لا يَظْهَرُ عَادَةً . </a:t>
            </a:r>
          </a:p>
          <a:p>
            <a:pPr algn="justLow"/>
            <a:r>
              <a:rPr lang="ar-SA" sz="3200" dirty="0"/>
              <a:t>أَمَّا </a:t>
            </a:r>
            <a:r>
              <a:rPr lang="ar-SA" sz="3200" b="1" dirty="0">
                <a:solidFill>
                  <a:schemeClr val="accent1"/>
                </a:solidFill>
              </a:rPr>
              <a:t>مَا يَظْهَرُ غَالِبًا سِوَى الْوَجْهِ </a:t>
            </a:r>
            <a:r>
              <a:rPr lang="ar-SA" sz="3200" dirty="0"/>
              <a:t>، كَالْكَفَّيْنِ وَالْقَدَمَيْنِ وَنَحْوِ ذَلِكَ مِمَّا تُظْهِرُهُ الْمَرْأَةُ فِي مَنْزِلِهَا فَفِيهِ رِوَايَتَانِ </a:t>
            </a:r>
            <a:r>
              <a:rPr lang="ar-SA" sz="3200" dirty="0" smtClean="0"/>
              <a:t>لِلْحَنَابِلَة:</a:t>
            </a:r>
            <a:endParaRPr lang="ar-SA" sz="3200" dirty="0"/>
          </a:p>
          <a:p>
            <a:pPr algn="justLow"/>
            <a:r>
              <a:rPr lang="ar-SA" sz="3200" dirty="0"/>
              <a:t>إِحْدَاهُمَا : لا يُبَاحُ النَّظَرُ إِلَيْهِ لأَنَّهُ عَوْرَةٌ ، فَلَمْ يُبَحِ النَّظَرُ إِلَيْهِ كَالَّذِي لا </a:t>
            </a:r>
            <a:r>
              <a:rPr lang="ar-SA" sz="3200" dirty="0" smtClean="0"/>
              <a:t>يَظْهَرُ.</a:t>
            </a:r>
            <a:endParaRPr lang="ar-SA" sz="3200" dirty="0"/>
          </a:p>
          <a:p>
            <a:pPr algn="justLow"/>
            <a:r>
              <a:rPr lang="ar-SA" sz="3200" dirty="0"/>
              <a:t>وَالثَّانِيَةُ : وَهِيَ الْمَذْهَبُ ، </a:t>
            </a:r>
            <a:r>
              <a:rPr lang="ar-SA" sz="3200" b="1" dirty="0">
                <a:solidFill>
                  <a:schemeClr val="accent1"/>
                </a:solidFill>
              </a:rPr>
              <a:t>لِلْخَاطِبِ النَّظَرُ إِلَى </a:t>
            </a:r>
            <a:r>
              <a:rPr lang="ar-SA" sz="3200" b="1" dirty="0" smtClean="0">
                <a:solidFill>
                  <a:schemeClr val="accent1"/>
                </a:solidFill>
              </a:rPr>
              <a:t>ذَلِكَ</a:t>
            </a:r>
            <a:r>
              <a:rPr lang="ar-SA" sz="3200" dirty="0" smtClean="0"/>
              <a:t>). </a:t>
            </a:r>
          </a:p>
          <a:p>
            <a:pPr algn="justLow"/>
            <a:r>
              <a:rPr lang="ar-SA" sz="3200" b="1" dirty="0" smtClean="0"/>
              <a:t>ج- وقال </a:t>
            </a:r>
            <a:r>
              <a:rPr lang="ar-SA" sz="3200" b="1" dirty="0"/>
              <a:t>داود الظاهري</a:t>
            </a:r>
            <a:r>
              <a:rPr lang="ar-SA" sz="3200" dirty="0"/>
              <a:t>: ينظر</a:t>
            </a:r>
            <a:r>
              <a:rPr lang="ar-SA" sz="3200" b="1" dirty="0"/>
              <a:t> </a:t>
            </a:r>
            <a:r>
              <a:rPr lang="ar-SA" sz="3200" b="1" dirty="0">
                <a:solidFill>
                  <a:schemeClr val="accent1"/>
                </a:solidFill>
              </a:rPr>
              <a:t>إلى جميع بدنها</a:t>
            </a:r>
            <a:r>
              <a:rPr lang="ar-SA" sz="3200" dirty="0"/>
              <a:t>. </a:t>
            </a:r>
          </a:p>
          <a:p>
            <a:pPr algn="justLow"/>
            <a:r>
              <a:rPr lang="ar-SA" sz="3200" dirty="0"/>
              <a:t>قال النووي: (وهذا خطأٌ ظاهرٌ، منابذ لأصول السنّة، والإجماع</a:t>
            </a:r>
            <a:r>
              <a:rPr lang="ar-SA" sz="3200" dirty="0" smtClean="0"/>
              <a:t>).</a:t>
            </a:r>
            <a:endParaRPr lang="ar-SA" sz="3200" dirty="0"/>
          </a:p>
        </p:txBody>
      </p:sp>
    </p:spTree>
    <p:extLst>
      <p:ext uri="{BB962C8B-B14F-4D97-AF65-F5344CB8AC3E}">
        <p14:creationId xmlns:p14="http://schemas.microsoft.com/office/powerpoint/2010/main" val="3492593840"/>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764704"/>
            <a:ext cx="8424936" cy="5539978"/>
          </a:xfrm>
          <a:prstGeom prst="rect">
            <a:avLst/>
          </a:prstGeom>
        </p:spPr>
        <p:txBody>
          <a:bodyPr wrap="square">
            <a:spAutoFit/>
          </a:bodyPr>
          <a:lstStyle/>
          <a:p>
            <a:pPr algn="justLow"/>
            <a:r>
              <a:rPr lang="ar-SA" sz="3400" b="1" dirty="0" smtClean="0">
                <a:solidFill>
                  <a:srgbClr val="FF0000"/>
                </a:solidFill>
                <a:latin typeface="Traditional Arabic" pitchFamily="18" charset="-78"/>
                <a:sym typeface="Wingdings" pitchFamily="2" charset="2"/>
              </a:rPr>
              <a:t>3- هل يشترط </a:t>
            </a:r>
            <a:r>
              <a:rPr lang="ar-SA" sz="3400" b="1" dirty="0">
                <a:solidFill>
                  <a:srgbClr val="FF0000"/>
                </a:solidFill>
                <a:latin typeface="Traditional Arabic" pitchFamily="18" charset="-78"/>
                <a:sym typeface="Wingdings" pitchFamily="2" charset="2"/>
              </a:rPr>
              <a:t>علم المرأة </a:t>
            </a:r>
            <a:r>
              <a:rPr lang="ar-SA" sz="3400" b="1" dirty="0" smtClean="0">
                <a:solidFill>
                  <a:srgbClr val="FF0000"/>
                </a:solidFill>
                <a:latin typeface="Traditional Arabic" pitchFamily="18" charset="-78"/>
                <a:sym typeface="Wingdings" pitchFamily="2" charset="2"/>
              </a:rPr>
              <a:t>وإذنها </a:t>
            </a:r>
            <a:r>
              <a:rPr lang="ar-SA" sz="3400" b="1" dirty="0">
                <a:solidFill>
                  <a:srgbClr val="FF0000"/>
                </a:solidFill>
                <a:latin typeface="Traditional Arabic" pitchFamily="18" charset="-78"/>
                <a:sym typeface="Wingdings" pitchFamily="2" charset="2"/>
              </a:rPr>
              <a:t>في </a:t>
            </a:r>
            <a:r>
              <a:rPr lang="ar-SA" sz="3400" b="1" dirty="0" smtClean="0">
                <a:solidFill>
                  <a:srgbClr val="FF0000"/>
                </a:solidFill>
                <a:latin typeface="Traditional Arabic" pitchFamily="18" charset="-78"/>
                <a:sym typeface="Wingdings" pitchFamily="2" charset="2"/>
              </a:rPr>
              <a:t>النظر؟</a:t>
            </a:r>
          </a:p>
          <a:p>
            <a:pPr algn="justLow"/>
            <a:r>
              <a:rPr lang="ar-SA" sz="3200" b="1" dirty="0" smtClean="0"/>
              <a:t>أ- لا يشترط ذلك عند الجمهور؛ </a:t>
            </a:r>
          </a:p>
          <a:p>
            <a:pPr algn="justLow"/>
            <a:r>
              <a:rPr lang="ar-SA" sz="3200" dirty="0" smtClean="0"/>
              <a:t>قال النووي: (والجمهور </a:t>
            </a:r>
            <a:r>
              <a:rPr lang="ar-SA" sz="3200" dirty="0"/>
              <a:t>أنه لا يُشترط في جواز النظر رضاها، بل له ذلك في غفلتها، ومن غير تقدّم </a:t>
            </a:r>
            <a:r>
              <a:rPr lang="ar-SA" sz="3200" dirty="0" smtClean="0"/>
              <a:t>إعلام).</a:t>
            </a:r>
          </a:p>
          <a:p>
            <a:pPr algn="justLow"/>
            <a:r>
              <a:rPr lang="ar-SA" sz="3200" b="1" dirty="0" smtClean="0"/>
              <a:t>ب- وقال </a:t>
            </a:r>
            <a:r>
              <a:rPr lang="ar-SA" sz="3200" b="1" dirty="0"/>
              <a:t>مالك: أكره نظره في </a:t>
            </a:r>
            <a:r>
              <a:rPr lang="ar-SA" sz="3200" b="1" dirty="0" smtClean="0"/>
              <a:t>غفلتها</a:t>
            </a:r>
            <a:r>
              <a:rPr lang="ar-SA" sz="3200" dirty="0"/>
              <a:t>؛</a:t>
            </a:r>
            <a:r>
              <a:rPr lang="ar-SA" sz="3200" dirty="0" smtClean="0"/>
              <a:t> </a:t>
            </a:r>
            <a:r>
              <a:rPr lang="ar-SA" sz="3200" dirty="0"/>
              <a:t>مخافة وقوع نظره على </a:t>
            </a:r>
            <a:r>
              <a:rPr lang="ar-SA" sz="3200" dirty="0" smtClean="0"/>
              <a:t>عورة، </a:t>
            </a:r>
            <a:r>
              <a:rPr lang="ar-SA" sz="3200" b="1" dirty="0" smtClean="0"/>
              <a:t>وعنه </a:t>
            </a:r>
            <a:r>
              <a:rPr lang="ar-SA" sz="3200" b="1" dirty="0"/>
              <a:t>رواية ضعيفة </a:t>
            </a:r>
            <a:r>
              <a:rPr lang="ar-SA" sz="3200" dirty="0"/>
              <a:t>أنه لا ينظر إليها إلا بإذنها. </a:t>
            </a:r>
            <a:endParaRPr lang="ar-SA" sz="3200" dirty="0" smtClean="0"/>
          </a:p>
          <a:p>
            <a:pPr algn="justLow"/>
            <a:r>
              <a:rPr lang="ar-SA" sz="3200" dirty="0"/>
              <a:t>قال النووي</a:t>
            </a:r>
            <a:r>
              <a:rPr lang="ar-SA" sz="3200" dirty="0" smtClean="0"/>
              <a:t>: (</a:t>
            </a:r>
            <a:r>
              <a:rPr lang="ar-SA" sz="3200" dirty="0"/>
              <a:t>وهذا ضعيفٌ؛ </a:t>
            </a:r>
            <a:endParaRPr lang="ar-SA" sz="3200" dirty="0" smtClean="0"/>
          </a:p>
          <a:p>
            <a:pPr algn="justLow"/>
            <a:r>
              <a:rPr lang="ar-SA" sz="3200" dirty="0" smtClean="0"/>
              <a:t>لأن </a:t>
            </a:r>
            <a:r>
              <a:rPr lang="ar-SA" sz="3200" dirty="0"/>
              <a:t>النبيّ </a:t>
            </a:r>
            <a:r>
              <a:rPr lang="en-US" sz="3200" dirty="0">
                <a:sym typeface="AGA Arabesque"/>
              </a:rPr>
              <a:t></a:t>
            </a:r>
            <a:r>
              <a:rPr lang="ar-SA" sz="3200" dirty="0"/>
              <a:t> </a:t>
            </a:r>
            <a:r>
              <a:rPr lang="ar-SA" sz="3200" dirty="0" smtClean="0"/>
              <a:t>قد </a:t>
            </a:r>
            <a:r>
              <a:rPr lang="ar-SA" sz="3200" dirty="0"/>
              <a:t>أذن في ذلك مطلقًا، ولم يشترط استئذانها؛ </a:t>
            </a:r>
            <a:endParaRPr lang="ar-SA" sz="3200" dirty="0" smtClean="0"/>
          </a:p>
          <a:p>
            <a:pPr algn="justLow"/>
            <a:r>
              <a:rPr lang="ar-SA" sz="3200" dirty="0" smtClean="0"/>
              <a:t>ولأنها </a:t>
            </a:r>
            <a:r>
              <a:rPr lang="ar-SA" sz="3200" dirty="0"/>
              <a:t>تستحيي غالبًا من الإذن، </a:t>
            </a:r>
            <a:endParaRPr lang="ar-SA" sz="3200" dirty="0" smtClean="0"/>
          </a:p>
          <a:p>
            <a:pPr algn="justLow"/>
            <a:r>
              <a:rPr lang="ar-SA" sz="3200" dirty="0" smtClean="0"/>
              <a:t>ولأن </a:t>
            </a:r>
            <a:r>
              <a:rPr lang="ar-SA" sz="3200" dirty="0"/>
              <a:t>في ذلك تغريرًا، فربما </a:t>
            </a:r>
            <a:r>
              <a:rPr lang="ar-SA" sz="3200" dirty="0" smtClean="0"/>
              <a:t>رآها </a:t>
            </a:r>
            <a:r>
              <a:rPr lang="ar-SA" sz="3200" dirty="0"/>
              <a:t>فلم تُعجبه، فيتركها، </a:t>
            </a:r>
            <a:r>
              <a:rPr lang="ar-SA" sz="3200" dirty="0" smtClean="0"/>
              <a:t>فتنكسر وتتأذّى).</a:t>
            </a:r>
          </a:p>
        </p:txBody>
      </p:sp>
    </p:spTree>
    <p:extLst>
      <p:ext uri="{BB962C8B-B14F-4D97-AF65-F5344CB8AC3E}">
        <p14:creationId xmlns:p14="http://schemas.microsoft.com/office/powerpoint/2010/main" val="315935325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764704"/>
            <a:ext cx="8424936" cy="5509200"/>
          </a:xfrm>
          <a:prstGeom prst="rect">
            <a:avLst/>
          </a:prstGeom>
        </p:spPr>
        <p:txBody>
          <a:bodyPr wrap="square">
            <a:spAutoFit/>
          </a:bodyPr>
          <a:lstStyle/>
          <a:p>
            <a:pPr algn="justLow"/>
            <a:r>
              <a:rPr lang="ar-SA" sz="3200" dirty="0" smtClean="0"/>
              <a:t>وقال الشيخ عبد المحسن العباد: (وسواءٌ </a:t>
            </a:r>
            <a:r>
              <a:rPr lang="ar-SA" sz="3200" dirty="0"/>
              <a:t>أكان ذلك بعلمها أم بدون علمها، فكل ذلك </a:t>
            </a:r>
            <a:r>
              <a:rPr lang="ar-SA" sz="3200" dirty="0" smtClean="0"/>
              <a:t>سائغ جائز</a:t>
            </a:r>
            <a:r>
              <a:rPr lang="ar-SA" sz="3200" dirty="0"/>
              <a:t>، </a:t>
            </a:r>
            <a:endParaRPr lang="ar-SA" sz="3200" dirty="0" smtClean="0"/>
          </a:p>
          <a:p>
            <a:pPr algn="justLow"/>
            <a:r>
              <a:rPr lang="ar-SA" sz="3200" dirty="0" smtClean="0"/>
              <a:t>فلو </a:t>
            </a:r>
            <a:r>
              <a:rPr lang="ar-SA" sz="3200" dirty="0"/>
              <a:t>جاء بها وليها ودخلت ورآها الخاطب فإنه يحصل المقصود، </a:t>
            </a:r>
            <a:endParaRPr lang="ar-SA" sz="3200" dirty="0" smtClean="0"/>
          </a:p>
          <a:p>
            <a:pPr algn="justLow"/>
            <a:r>
              <a:rPr lang="ar-SA" sz="3200" dirty="0" smtClean="0"/>
              <a:t>وإذا </a:t>
            </a:r>
            <a:r>
              <a:rPr lang="ar-SA" sz="3200" dirty="0"/>
              <a:t>لم يحصل هذا ولكنه نظر إليها من ثقب أو من مكان معين فإنه لا بأس بذلك؛ </a:t>
            </a:r>
            <a:endParaRPr lang="ar-SA" sz="3200" dirty="0" smtClean="0"/>
          </a:p>
          <a:p>
            <a:pPr algn="justLow"/>
            <a:r>
              <a:rPr lang="ar-SA" sz="3200" dirty="0" smtClean="0"/>
              <a:t>لأن </a:t>
            </a:r>
            <a:r>
              <a:rPr lang="ar-SA" sz="3200" dirty="0"/>
              <a:t>مثل هذا العمل فيه مصلحة، </a:t>
            </a:r>
            <a:endParaRPr lang="ar-SA" sz="3200" dirty="0" smtClean="0"/>
          </a:p>
          <a:p>
            <a:pPr algn="justLow"/>
            <a:r>
              <a:rPr lang="ar-SA" sz="3200" dirty="0" smtClean="0"/>
              <a:t>ولأنه </a:t>
            </a:r>
            <a:r>
              <a:rPr lang="ar-SA" sz="3200" dirty="0"/>
              <a:t>قد يكون فيها شيء يقتضي التخلص منها قبل الدخول وقبل الزواج، </a:t>
            </a:r>
            <a:endParaRPr lang="ar-SA" sz="3200" dirty="0" smtClean="0"/>
          </a:p>
          <a:p>
            <a:pPr algn="justLow"/>
            <a:r>
              <a:rPr lang="ar-SA" sz="3200" dirty="0" smtClean="0"/>
              <a:t>ولا </a:t>
            </a:r>
            <a:r>
              <a:rPr lang="ar-SA" sz="3200" dirty="0"/>
              <a:t>شك أن هذا أسهل وأخف من أن يكون هناك نكاح وإعلان له ثم يحصل طلاق، فهذا أهون وأخف، </a:t>
            </a:r>
            <a:endParaRPr lang="ar-SA" sz="3200" dirty="0" smtClean="0"/>
          </a:p>
          <a:p>
            <a:pPr algn="justLow"/>
            <a:r>
              <a:rPr lang="ar-SA" sz="3200" dirty="0" smtClean="0"/>
              <a:t>والشريعة </a:t>
            </a:r>
            <a:r>
              <a:rPr lang="ar-SA" sz="3200" dirty="0"/>
              <a:t>جاءت بجواز </a:t>
            </a:r>
            <a:r>
              <a:rPr lang="ar-SA" sz="3200" dirty="0" smtClean="0"/>
              <a:t>ذلك).</a:t>
            </a:r>
          </a:p>
        </p:txBody>
      </p:sp>
    </p:spTree>
    <p:extLst>
      <p:ext uri="{BB962C8B-B14F-4D97-AF65-F5344CB8AC3E}">
        <p14:creationId xmlns:p14="http://schemas.microsoft.com/office/powerpoint/2010/main" val="3562965534"/>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764704"/>
            <a:ext cx="8424936" cy="2554545"/>
          </a:xfrm>
          <a:prstGeom prst="rect">
            <a:avLst/>
          </a:prstGeom>
        </p:spPr>
        <p:txBody>
          <a:bodyPr wrap="square">
            <a:spAutoFit/>
          </a:bodyPr>
          <a:lstStyle/>
          <a:p>
            <a:pPr algn="justLow"/>
            <a:r>
              <a:rPr lang="ar-SA" sz="3200" b="1" dirty="0">
                <a:solidFill>
                  <a:srgbClr val="FF0000"/>
                </a:solidFill>
                <a:latin typeface="Traditional Arabic" pitchFamily="18" charset="-78"/>
              </a:rPr>
              <a:t>4- متى يكون النظر</a:t>
            </a:r>
            <a:r>
              <a:rPr lang="ar-SA" sz="3200" b="1" dirty="0" smtClean="0">
                <a:solidFill>
                  <a:srgbClr val="FF0000"/>
                </a:solidFill>
                <a:latin typeface="Traditional Arabic" pitchFamily="18" charset="-78"/>
              </a:rPr>
              <a:t>؟</a:t>
            </a:r>
          </a:p>
          <a:p>
            <a:pPr algn="justLow"/>
            <a:r>
              <a:rPr lang="ar-SA" sz="3200" dirty="0"/>
              <a:t>قال العلماء: يستحبّ أن يكون نظره إليها قبل الخِطْبة، حتى إن كرهها تركها من غير إيذاء، بخلاف ما إذا تركها بعد الخِطبة.</a:t>
            </a:r>
          </a:p>
          <a:p>
            <a:pPr algn="justLow">
              <a:defRPr/>
            </a:pPr>
            <a:r>
              <a:rPr lang="ar-SA" sz="3200" dirty="0">
                <a:latin typeface="Traditional Arabic" pitchFamily="18" charset="-78"/>
                <a:sym typeface="Wingdings" pitchFamily="2" charset="2"/>
              </a:rPr>
              <a:t>وقد سبق أن معنى قوله: </a:t>
            </a:r>
            <a:r>
              <a:rPr lang="ar-SA" sz="3200" dirty="0"/>
              <a:t>«إذَا خَطَبَ أَحَدُكُمْ الْمَرْأَةَ»: أي: إذا أراد أن يخطبها. </a:t>
            </a:r>
            <a:endParaRPr lang="ar-SA" sz="3200" dirty="0" smtClean="0"/>
          </a:p>
        </p:txBody>
      </p:sp>
    </p:spTree>
    <p:extLst>
      <p:ext uri="{BB962C8B-B14F-4D97-AF65-F5344CB8AC3E}">
        <p14:creationId xmlns:p14="http://schemas.microsoft.com/office/powerpoint/2010/main" val="230345382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764704"/>
            <a:ext cx="8424936" cy="5509200"/>
          </a:xfrm>
          <a:prstGeom prst="rect">
            <a:avLst/>
          </a:prstGeom>
        </p:spPr>
        <p:txBody>
          <a:bodyPr wrap="square">
            <a:spAutoFit/>
          </a:bodyPr>
          <a:lstStyle/>
          <a:p>
            <a:pPr algn="justLow"/>
            <a:r>
              <a:rPr lang="ar-SA" sz="3200" b="1" dirty="0" smtClean="0">
                <a:solidFill>
                  <a:srgbClr val="FF0000"/>
                </a:solidFill>
              </a:rPr>
              <a:t>5- ماذا لو لم يستطع النظر؟</a:t>
            </a:r>
          </a:p>
          <a:p>
            <a:pPr algn="justLow"/>
            <a:r>
              <a:rPr lang="ar-SA" sz="3200" dirty="0"/>
              <a:t>إِذَا لَمْ يُمْكِنْهُ النَّظَرُ إلَيْهَا اُسْتُحِبَّ لَهُ أَنْ يَبْعَثَ امْرَأَةً يَثِقُ بِهَا تَنْظُرُ إلَيْهَا، وَتُخْبِرُهُ بِصِفَتِهَا، ويكون ذلك قبل الخطبة. </a:t>
            </a:r>
          </a:p>
          <a:p>
            <a:pPr algn="justLow"/>
            <a:r>
              <a:rPr lang="ar-SA" sz="3200" dirty="0"/>
              <a:t>وقدْ رَوَى أَنَسٌ أَنَّهُ </a:t>
            </a:r>
            <a:r>
              <a:rPr lang="en-US" sz="3200" dirty="0">
                <a:sym typeface="AGA Arabesque"/>
              </a:rPr>
              <a:t></a:t>
            </a:r>
            <a:r>
              <a:rPr lang="ar-SA" sz="3200" dirty="0"/>
              <a:t> بَعَثَ أُمَّ سُلَيْمٍ إلَى امْرَأَةٍ فَقَالَ: «اُنْظُرِي إلَى عُرْقُوبِهَا، وَشُمِّي مَعَاطِفَهَا» - أَخْرَجَهُ أَحْمَدُ، وَالطَّبَرَانِيُّ، وَالْحَاكِمُ، وَالْبَيْهَقِيُّ، وَفِيهِ كَلَامٌ، </a:t>
            </a:r>
          </a:p>
          <a:p>
            <a:pPr algn="justLow"/>
            <a:r>
              <a:rPr lang="ar-SA" sz="3200" dirty="0"/>
              <a:t>وَفِي </a:t>
            </a:r>
            <a:r>
              <a:rPr lang="ar-SA" sz="3200" dirty="0" err="1"/>
              <a:t>رِوَايَة:ٍ</a:t>
            </a:r>
            <a:r>
              <a:rPr lang="ar-SA" sz="3200" dirty="0"/>
              <a:t> «شُمِّي عَوَارِضَهَا» .</a:t>
            </a:r>
          </a:p>
          <a:p>
            <a:pPr algn="justLow"/>
            <a:r>
              <a:rPr lang="ar-SA" sz="3200" dirty="0"/>
              <a:t>(والعرقوب من الْإِنْسَان وتر غليظ فَوق عقبه،</a:t>
            </a:r>
          </a:p>
          <a:p>
            <a:pPr algn="justLow"/>
            <a:r>
              <a:rPr lang="ar-SA" sz="3200" dirty="0"/>
              <a:t>وَأَمَّا الْمَعَاطِفُ: فَهِيَ نَاحِيَتَا الْعُنُقِ </a:t>
            </a:r>
          </a:p>
          <a:p>
            <a:pPr algn="justLow"/>
            <a:r>
              <a:rPr lang="ar-SA" sz="3200" dirty="0"/>
              <a:t>والعوارض: هِيَ الْأَسْنَانُ الَّتِي فِي عَرْضِ الْفَمِ وَهِيَ مَا بَيْنَ الثَّنَايَا وَالْأَضْرَاسِ وَاحِدُهَا عَارِضٌ، وَالْمُرَادُ اخْتِبَارُ رَائِحَةِ النَّكْهَةِ</a:t>
            </a:r>
            <a:r>
              <a:rPr lang="ar-SA" sz="3200" dirty="0" smtClean="0"/>
              <a:t>).</a:t>
            </a:r>
            <a:endParaRPr lang="ar-SA" sz="3200" dirty="0"/>
          </a:p>
        </p:txBody>
      </p:sp>
    </p:spTree>
    <p:extLst>
      <p:ext uri="{BB962C8B-B14F-4D97-AF65-F5344CB8AC3E}">
        <p14:creationId xmlns:p14="http://schemas.microsoft.com/office/powerpoint/2010/main" val="180142143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46891" y="764704"/>
            <a:ext cx="8352928" cy="6001643"/>
          </a:xfrm>
          <a:prstGeom prst="rect">
            <a:avLst/>
          </a:prstGeom>
        </p:spPr>
        <p:txBody>
          <a:bodyPr wrap="square">
            <a:spAutoFit/>
          </a:bodyPr>
          <a:lstStyle/>
          <a:p>
            <a:pPr algn="justLow"/>
            <a:r>
              <a:rPr lang="ar-SA" sz="3200" b="1" dirty="0" smtClean="0">
                <a:solidFill>
                  <a:srgbClr val="FF0000"/>
                </a:solidFill>
              </a:rPr>
              <a:t>خامسًا</a:t>
            </a:r>
            <a:r>
              <a:rPr lang="ar-SA" sz="3200" b="1" dirty="0">
                <a:solidFill>
                  <a:srgbClr val="FF0000"/>
                </a:solidFill>
              </a:rPr>
              <a:t>: من فوائد الحديث</a:t>
            </a:r>
            <a:r>
              <a:rPr lang="ar-SA" sz="3200" b="1" dirty="0" smtClean="0">
                <a:solidFill>
                  <a:srgbClr val="FF0000"/>
                </a:solidFill>
              </a:rPr>
              <a:t>:</a:t>
            </a:r>
          </a:p>
          <a:p>
            <a:pPr algn="justLow"/>
            <a:r>
              <a:rPr lang="ar-SA" sz="3200" dirty="0"/>
              <a:t>1- إباحة نظر الخاطب مخطوبته قبل أن يتزوّجها؛ وذلك ليكون داعيًا لنكاحها، أو دافعًا لتركها.</a:t>
            </a:r>
          </a:p>
          <a:p>
            <a:pPr algn="justLow"/>
            <a:r>
              <a:rPr lang="ar-SA" sz="3200" dirty="0"/>
              <a:t>2- أن هذا مما يُستثنى من تحريم النظر إلى وجه الأجنبيّة؛ فالْأَصْلُ تَحْرِيمُ نَظَرِ الْأَجْنَبِيِّ وَالْأَجْنَبِيَّةِ إلَّا بِدَلِيلٍ، كَالدَّلِيلِ عَلَى جَوَازِ نَظَرِ الرَّجُلِ لِمَنْ يُرِيدُ خِطْبَتَهَا.</a:t>
            </a:r>
          </a:p>
          <a:p>
            <a:pPr algn="justLow"/>
            <a:r>
              <a:rPr lang="ar-SA" sz="3200" dirty="0"/>
              <a:t>3- في الحديث فضلَ الشريعة السمحة، وإحكام توجيهاتها، حيث تراعي مصالح العباد التي تنتظم بها معاشهم، ومعادهم، من غير حصول ندم، وتحسّر على الفائت.</a:t>
            </a:r>
          </a:p>
          <a:p>
            <a:pPr algn="justLow"/>
            <a:r>
              <a:rPr lang="ar-SA" sz="3200" dirty="0"/>
              <a:t>فإن الذي يتسارع إلى نكاح امرأة من غير نظر إليها، وتروٍّ في شأنها، كثيرًا ما يقع في عكس مراده إذا لم تعجبه المرأة، ولم تنبسط نفسه إليها، فيؤدّي ذلك إلى فراقها، وإلحاق الضرر بها</a:t>
            </a:r>
            <a:r>
              <a:rPr lang="ar-SA" sz="3200" dirty="0" smtClean="0"/>
              <a:t>.</a:t>
            </a:r>
            <a:endParaRPr lang="ar-SA" sz="3200" dirty="0"/>
          </a:p>
        </p:txBody>
      </p:sp>
    </p:spTree>
    <p:extLst>
      <p:ext uri="{BB962C8B-B14F-4D97-AF65-F5344CB8AC3E}">
        <p14:creationId xmlns:p14="http://schemas.microsoft.com/office/powerpoint/2010/main" val="3596574892"/>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19078" y="908720"/>
            <a:ext cx="8352928" cy="4524315"/>
          </a:xfrm>
          <a:prstGeom prst="rect">
            <a:avLst/>
          </a:prstGeom>
        </p:spPr>
        <p:txBody>
          <a:bodyPr wrap="square">
            <a:spAutoFit/>
          </a:bodyPr>
          <a:lstStyle/>
          <a:p>
            <a:pPr algn="justLow"/>
            <a:r>
              <a:rPr lang="ar-SA" sz="3200" dirty="0" smtClean="0"/>
              <a:t>فتلافيًا </a:t>
            </a:r>
            <a:r>
              <a:rPr lang="ar-SA" sz="3200" dirty="0"/>
              <a:t>لمثل هذه الأخطار شرع الشارع الحكيم النظر إلى المخطوبة قبل النكاح، وإن كانت </a:t>
            </a:r>
            <a:r>
              <a:rPr lang="ar-SA" sz="3200" dirty="0" smtClean="0"/>
              <a:t>أجنبيّة؛ </a:t>
            </a:r>
            <a:r>
              <a:rPr lang="ar-SA" sz="3200" dirty="0"/>
              <a:t>دفعًا لأشدّ المفسدتين </a:t>
            </a:r>
            <a:r>
              <a:rPr lang="ar-SA" sz="3200" dirty="0" err="1"/>
              <a:t>بأخفّهما</a:t>
            </a:r>
            <a:r>
              <a:rPr lang="ar-SA" sz="3200" dirty="0"/>
              <a:t>. فما أجمل هذا التشريع، وما </a:t>
            </a:r>
            <a:r>
              <a:rPr lang="ar-SA" sz="3200" dirty="0" smtClean="0"/>
              <a:t>أحكمه. </a:t>
            </a:r>
          </a:p>
          <a:p>
            <a:pPr algn="justLow"/>
            <a:r>
              <a:rPr lang="ar-SA" sz="3200" dirty="0" smtClean="0"/>
              <a:t>قال الشيخ الألباني - رحمه الله تعالى - : </a:t>
            </a:r>
          </a:p>
          <a:p>
            <a:pPr algn="justLow"/>
            <a:r>
              <a:rPr lang="ar-SA" sz="3200" dirty="0" smtClean="0"/>
              <a:t>(هذا</a:t>
            </a:r>
            <a:r>
              <a:rPr lang="ar-SA" sz="3200" dirty="0"/>
              <a:t>: ومع صحّة الأحاديث في هذه المسألة، وقول جماهير العلماء بها -على الخلاف السابق- فقد أعرض كثير من المسلمين في العصور المتأخّرة عن العمل بها، فإنهم لا يسمحون للخاطب بالنظر إلى فتاتهم -ولو في حدود القول </a:t>
            </a:r>
            <a:r>
              <a:rPr lang="ar-SA" sz="3200" dirty="0" smtClean="0"/>
              <a:t>الضيّق- ؛ </a:t>
            </a:r>
            <a:r>
              <a:rPr lang="ar-SA" sz="3200" dirty="0"/>
              <a:t>تورّعًا منهم- </a:t>
            </a:r>
            <a:r>
              <a:rPr lang="ar-SA" sz="3200" dirty="0" smtClean="0"/>
              <a:t>زعموا-) .</a:t>
            </a:r>
            <a:endParaRPr lang="ar-SA" sz="3200" dirty="0">
              <a:solidFill>
                <a:srgbClr val="FF0000"/>
              </a:solidFill>
              <a:latin typeface="Traditional Arabic" pitchFamily="18" charset="-78"/>
              <a:sym typeface="Wingdings" pitchFamily="2" charset="2"/>
            </a:endParaRPr>
          </a:p>
        </p:txBody>
      </p:sp>
    </p:spTree>
    <p:extLst>
      <p:ext uri="{BB962C8B-B14F-4D97-AF65-F5344CB8AC3E}">
        <p14:creationId xmlns:p14="http://schemas.microsoft.com/office/powerpoint/2010/main" val="2602741640"/>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ar-SA" sz="4400" b="1" dirty="0" smtClean="0">
              <a:solidFill>
                <a:srgbClr val="FF0000"/>
              </a:solidFill>
            </a:endParaRPr>
          </a:p>
          <a:p>
            <a:pPr algn="ctr"/>
            <a:r>
              <a:rPr lang="ar-SA" sz="4400" b="1" dirty="0" smtClean="0">
                <a:solidFill>
                  <a:srgbClr val="FF0000"/>
                </a:solidFill>
              </a:rPr>
              <a:t>والسلام عليكم ورحمة الله وبركاته</a:t>
            </a:r>
            <a:endParaRPr lang="en-US" sz="4400" b="1" dirty="0">
              <a:solidFill>
                <a:srgbClr val="FF0000"/>
              </a:solidFill>
            </a:endParaRPr>
          </a:p>
        </p:txBody>
      </p:sp>
    </p:spTree>
    <p:extLst>
      <p:ext uri="{BB962C8B-B14F-4D97-AF65-F5344CB8AC3E}">
        <p14:creationId xmlns:p14="http://schemas.microsoft.com/office/powerpoint/2010/main" val="215920022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5654</TotalTime>
  <Words>2561</Words>
  <Application>Microsoft Office PowerPoint</Application>
  <PresentationFormat>عرض على الشاشة (3:4)‏</PresentationFormat>
  <Paragraphs>194</Paragraphs>
  <Slides>33</Slides>
  <Notes>9</Notes>
  <HiddenSlides>0</HiddenSlides>
  <MMClips>0</MMClips>
  <ScaleCrop>false</ScaleCrop>
  <HeadingPairs>
    <vt:vector size="4" baseType="variant">
      <vt:variant>
        <vt:lpstr>نسق</vt:lpstr>
      </vt:variant>
      <vt:variant>
        <vt:i4>1</vt:i4>
      </vt:variant>
      <vt:variant>
        <vt:lpstr>عناوين الشرائح</vt:lpstr>
      </vt:variant>
      <vt:variant>
        <vt:i4>33</vt:i4>
      </vt:variant>
    </vt:vector>
  </HeadingPairs>
  <TitlesOfParts>
    <vt:vector size="34" baseType="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adel</dc:creator>
  <cp:lastModifiedBy>user</cp:lastModifiedBy>
  <cp:revision>246</cp:revision>
  <dcterms:created xsi:type="dcterms:W3CDTF">2013-03-29T21:45:20Z</dcterms:created>
  <dcterms:modified xsi:type="dcterms:W3CDTF">2015-02-14T03:46:47Z</dcterms:modified>
</cp:coreProperties>
</file>