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5"/>
  </p:notesMasterIdLst>
  <p:sldIdLst>
    <p:sldId id="393" r:id="rId2"/>
    <p:sldId id="394" r:id="rId3"/>
    <p:sldId id="395" r:id="rId4"/>
    <p:sldId id="341" r:id="rId5"/>
    <p:sldId id="396" r:id="rId6"/>
    <p:sldId id="410" r:id="rId7"/>
    <p:sldId id="397" r:id="rId8"/>
    <p:sldId id="404" r:id="rId9"/>
    <p:sldId id="406" r:id="rId10"/>
    <p:sldId id="398" r:id="rId11"/>
    <p:sldId id="403" r:id="rId12"/>
    <p:sldId id="399" r:id="rId13"/>
    <p:sldId id="407" r:id="rId14"/>
    <p:sldId id="408" r:id="rId15"/>
    <p:sldId id="357" r:id="rId16"/>
    <p:sldId id="409" r:id="rId17"/>
    <p:sldId id="402" r:id="rId18"/>
    <p:sldId id="354" r:id="rId19"/>
    <p:sldId id="411" r:id="rId20"/>
    <p:sldId id="332" r:id="rId21"/>
    <p:sldId id="359" r:id="rId22"/>
    <p:sldId id="259" r:id="rId23"/>
    <p:sldId id="339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63" autoAdjust="0"/>
    <p:restoredTop sz="94660"/>
  </p:normalViewPr>
  <p:slideViewPr>
    <p:cSldViewPr>
      <p:cViewPr varScale="1">
        <p:scale>
          <a:sx n="66" d="100"/>
          <a:sy n="66" d="100"/>
        </p:scale>
        <p:origin x="-162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6F4D0A8-6939-4217-B69D-EEB784FCE329}" type="datetimeFigureOut">
              <a:rPr lang="ar-SA" smtClean="0"/>
              <a:t>05/03/1436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FEC7492-47B0-4B60-A455-0FBFA00DB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528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689F6-FAE5-4200-BB58-72F14D460013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168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1234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2556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2556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7694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21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7694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22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5805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6410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05/03/1436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/>
            <a:r>
              <a:rPr lang="ar-SA" sz="4000" b="1" dirty="0">
                <a:solidFill>
                  <a:srgbClr val="FF0000"/>
                </a:solidFill>
              </a:rPr>
              <a:t>مادة : </a:t>
            </a:r>
            <a:r>
              <a:rPr lang="ar-SA" sz="4000" b="1" dirty="0" smtClean="0">
                <a:solidFill>
                  <a:srgbClr val="FF0000"/>
                </a:solidFill>
              </a:rPr>
              <a:t>الحديث (2)</a:t>
            </a:r>
            <a:endParaRPr lang="ar-SA" sz="4000" b="1" dirty="0">
              <a:solidFill>
                <a:srgbClr val="FF0000"/>
              </a:solidFill>
            </a:endParaRPr>
          </a:p>
          <a:p>
            <a:pPr algn="ctr"/>
            <a:r>
              <a:rPr lang="ar-SA" sz="4000" b="1" dirty="0" smtClean="0"/>
              <a:t>أستاذ </a:t>
            </a:r>
            <a:r>
              <a:rPr lang="ar-SA" sz="4000" b="1" dirty="0"/>
              <a:t>المادة : </a:t>
            </a:r>
            <a:r>
              <a:rPr lang="ar-SA" sz="4000" b="1" dirty="0" err="1"/>
              <a:t>د.عادل</a:t>
            </a:r>
            <a:r>
              <a:rPr lang="ar-SA" sz="4000" b="1" dirty="0"/>
              <a:t> حسن</a:t>
            </a:r>
          </a:p>
          <a:p>
            <a:pPr algn="ctr"/>
            <a:r>
              <a:rPr lang="ar-SA" sz="4000" b="1" dirty="0" smtClean="0">
                <a:solidFill>
                  <a:schemeClr val="bg1"/>
                </a:solidFill>
              </a:rPr>
              <a:t>المحاضرة الرابعة</a:t>
            </a: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48883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34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smtClean="0">
                <a:solidFill>
                  <a:srgbClr val="FF0000"/>
                </a:solidFill>
              </a:rPr>
              <a:t>السلام </a:t>
            </a:r>
            <a:r>
              <a:rPr lang="ar-SA" sz="4400" b="1" dirty="0" smtClean="0">
                <a:solidFill>
                  <a:srgbClr val="FF0000"/>
                </a:solidFill>
              </a:rPr>
              <a:t>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82867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/>
              <a:t>عنوان هذه المحاضرة :</a:t>
            </a: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 </a:t>
            </a:r>
            <a:r>
              <a:rPr lang="ar-SA" sz="4400" b="1" dirty="0">
                <a:solidFill>
                  <a:srgbClr val="FF0000"/>
                </a:solidFill>
              </a:rPr>
              <a:t>أ</a:t>
            </a:r>
            <a:r>
              <a:rPr lang="ar-SA" sz="4400" b="1" dirty="0" smtClean="0">
                <a:solidFill>
                  <a:srgbClr val="FF0000"/>
                </a:solidFill>
              </a:rPr>
              <a:t>حاديث مختارة </a:t>
            </a:r>
            <a:r>
              <a:rPr lang="ar-SA" sz="4400" b="1" dirty="0">
                <a:solidFill>
                  <a:srgbClr val="FF0000"/>
                </a:solidFill>
              </a:rPr>
              <a:t>من  كتاب </a:t>
            </a:r>
            <a:r>
              <a:rPr lang="ar-SA" sz="4400" b="1" dirty="0" smtClean="0">
                <a:solidFill>
                  <a:srgbClr val="FF0000"/>
                </a:solidFill>
              </a:rPr>
              <a:t>النكاح</a:t>
            </a: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(الحديث الخامس)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3005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22311" y="980728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الحديث الخامس</a:t>
            </a:r>
          </a:p>
          <a:p>
            <a:pPr algn="ctr"/>
            <a:r>
              <a:rPr lang="ar-SA" sz="3200" b="1" dirty="0">
                <a:solidFill>
                  <a:srgbClr val="FF0000"/>
                </a:solidFill>
              </a:rPr>
              <a:t>اشتراط الولي في عقد </a:t>
            </a:r>
            <a:r>
              <a:rPr lang="ar-SA" sz="3200" b="1" dirty="0" smtClean="0">
                <a:solidFill>
                  <a:srgbClr val="FF0000"/>
                </a:solidFill>
              </a:rPr>
              <a:t>النكاح</a:t>
            </a:r>
            <a:endParaRPr lang="ar-SA" sz="3200" b="1" dirty="0"/>
          </a:p>
          <a:p>
            <a:pPr algn="justLow"/>
            <a:r>
              <a:rPr lang="ar-SA" sz="3200" b="1" dirty="0"/>
              <a:t>عَنْ أَبِي بُرْدَةَ بْنِ أَبِي مُوسَى، عَنْ أَبِيهِ </a:t>
            </a:r>
            <a:r>
              <a:rPr lang="ar-SA" sz="3200" b="1" dirty="0">
                <a:sym typeface="AGA Arabesque"/>
              </a:rPr>
              <a:t> </a:t>
            </a:r>
            <a:r>
              <a:rPr lang="ar-SA" sz="3200" b="1" dirty="0"/>
              <a:t> قَالَ: </a:t>
            </a:r>
          </a:p>
          <a:p>
            <a:pPr algn="justLow"/>
            <a:r>
              <a:rPr lang="ar-SA" sz="3200" b="1" dirty="0"/>
              <a:t>قَالَ رَسُولُ اللَّهِ </a:t>
            </a:r>
            <a:r>
              <a:rPr lang="ar-SA" sz="3200" b="1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b="1" dirty="0"/>
              <a:t>: «لَا نِكَاحَ إلَّا بِوَلِيٍّ» .</a:t>
            </a:r>
          </a:p>
          <a:p>
            <a:pPr algn="ctr"/>
            <a:endParaRPr lang="ar-SA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623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23347" y="836712"/>
            <a:ext cx="8029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أولًا: تخريج </a:t>
            </a:r>
            <a:r>
              <a:rPr lang="ar-SA" sz="3200" b="1" dirty="0" smtClean="0">
                <a:solidFill>
                  <a:srgbClr val="FF0000"/>
                </a:solidFill>
              </a:rPr>
              <a:t>الحديث :</a:t>
            </a:r>
          </a:p>
          <a:p>
            <a:pPr algn="justLow"/>
            <a:r>
              <a:rPr lang="ar-SA" sz="3200" dirty="0"/>
              <a:t>رواه أَحْمَدُ </a:t>
            </a:r>
            <a:r>
              <a:rPr lang="ar-SA" sz="3200" dirty="0" smtClean="0"/>
              <a:t>وأصحاب السنن الأرْبَعَة من طريق أبي إسحاق عن أبي بردة بن أبي موسى عن أبيه به. </a:t>
            </a:r>
          </a:p>
          <a:p>
            <a:pPr algn="justLow"/>
            <a:r>
              <a:rPr lang="ar-SA" sz="3200" dirty="0" smtClean="0"/>
              <a:t>وَصَحّحَهُ </a:t>
            </a:r>
            <a:r>
              <a:rPr lang="ar-SA" sz="3200" dirty="0"/>
              <a:t>ابنُ </a:t>
            </a:r>
            <a:r>
              <a:rPr lang="ar-SA" sz="3200" dirty="0" smtClean="0"/>
              <a:t>المدينيِّ، والتِّرمذيُّ، </a:t>
            </a:r>
            <a:r>
              <a:rPr lang="ar-SA" sz="3200" dirty="0"/>
              <a:t>وابنُ حِبّانَ وأَعَلّهُ بإرْسَالِهِ.</a:t>
            </a:r>
            <a:endParaRPr lang="en-US" sz="3200" dirty="0"/>
          </a:p>
          <a:p>
            <a:pPr algn="justLow"/>
            <a:r>
              <a:rPr lang="ar-SA" sz="3200" dirty="0"/>
              <a:t>قال ابن كثير: قد أخرجه أبو داود والترمذي وابن ماجه </a:t>
            </a:r>
            <a:r>
              <a:rPr lang="ar-SA" sz="3200" dirty="0" smtClean="0"/>
              <a:t>وغيرهم، </a:t>
            </a:r>
            <a:r>
              <a:rPr lang="ar-SA" sz="3200" dirty="0"/>
              <a:t>من حديث إسرائيل وأبي عوانة وشريح القاضي وقيس بن الربيع ويونس بن أبي إسحاق وزهير بن </a:t>
            </a:r>
            <a:r>
              <a:rPr lang="ar-SA" sz="3200" dirty="0" smtClean="0"/>
              <a:t>معاوية، </a:t>
            </a:r>
            <a:r>
              <a:rPr lang="ar-SA" sz="3200" dirty="0"/>
              <a:t>كلهم عن أبي </a:t>
            </a:r>
            <a:r>
              <a:rPr lang="ar-SA" sz="3200" dirty="0" smtClean="0"/>
              <a:t>إسحاق كذلك. </a:t>
            </a:r>
          </a:p>
          <a:p>
            <a:pPr algn="justLow"/>
            <a:r>
              <a:rPr lang="ar-SA" sz="3200" dirty="0" smtClean="0"/>
              <a:t>قال </a:t>
            </a:r>
            <a:r>
              <a:rPr lang="ar-SA" sz="3200" dirty="0"/>
              <a:t>الترمذي: ورواه شعبة والثوري عن أبي إسحاق </a:t>
            </a:r>
            <a:r>
              <a:rPr lang="ar-SA" sz="3200" dirty="0" smtClean="0"/>
              <a:t>مرسلًا.</a:t>
            </a:r>
            <a:endParaRPr lang="ar-SA" sz="3200" dirty="0"/>
          </a:p>
          <a:p>
            <a:pPr algn="justLow"/>
            <a:r>
              <a:rPr lang="ar-SA" sz="3200" dirty="0"/>
              <a:t>قال: والأول عندي أصح. </a:t>
            </a:r>
          </a:p>
          <a:p>
            <a:pPr algn="justLow"/>
            <a:r>
              <a:rPr lang="ar-SA" sz="3200" dirty="0"/>
              <a:t>وكذا صححه عبد الرحمن بن مهدي فيما حكاه ابن خزيمة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6350799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23347" y="620688"/>
            <a:ext cx="80294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000" dirty="0" smtClean="0"/>
              <a:t>وقال علي بن المديني: حديث إسرائيل (يعني هذا الحديث) في النكاح صحيح. </a:t>
            </a:r>
          </a:p>
          <a:p>
            <a:pPr algn="justLow"/>
            <a:r>
              <a:rPr lang="ar-SA" sz="3000" dirty="0" smtClean="0"/>
              <a:t>وكذا </a:t>
            </a:r>
            <a:r>
              <a:rPr lang="ar-SA" sz="3000" dirty="0"/>
              <a:t>صححه البيهقي وغير واحد من الحفاظ.</a:t>
            </a:r>
          </a:p>
          <a:p>
            <a:pPr algn="justLow"/>
            <a:r>
              <a:rPr lang="ar-SA" sz="3000" dirty="0"/>
              <a:t>ورواه أبو يعلى الموصلي في مسنده عن جابر </a:t>
            </a:r>
            <a:r>
              <a:rPr lang="ar-SA" sz="3000" dirty="0" smtClean="0"/>
              <a:t>مرفوعًا. </a:t>
            </a:r>
            <a:endParaRPr lang="ar-SA" sz="3000" dirty="0"/>
          </a:p>
          <a:p>
            <a:pPr algn="justLow"/>
            <a:r>
              <a:rPr lang="ar-SA" sz="3000" dirty="0"/>
              <a:t>قال الحافظ الضياء: بإسناد رجاله كلهم ثقات</a:t>
            </a:r>
            <a:r>
              <a:rPr lang="en-US" sz="3000" dirty="0"/>
              <a:t>.</a:t>
            </a:r>
            <a:endParaRPr lang="ar-SA" sz="3000" dirty="0"/>
          </a:p>
          <a:p>
            <a:pPr algn="justLow"/>
            <a:r>
              <a:rPr lang="ar-SA" sz="3000" dirty="0"/>
              <a:t>وفي الباب: </a:t>
            </a:r>
          </a:p>
          <a:p>
            <a:pPr algn="justLow"/>
            <a:r>
              <a:rPr lang="ar-SA" sz="3000" dirty="0" smtClean="0"/>
              <a:t>- حديث </a:t>
            </a:r>
            <a:r>
              <a:rPr lang="ar-SA" sz="3000" dirty="0"/>
              <a:t>أبي هريرة عن النبي</a:t>
            </a:r>
            <a:r>
              <a:rPr lang="ar-SA" sz="3000" b="1" dirty="0">
                <a:sym typeface="AGA Arabesque"/>
              </a:rPr>
              <a:t> </a:t>
            </a:r>
            <a:r>
              <a:rPr lang="ar-SA" sz="3000" dirty="0">
                <a:sym typeface="AGA Arabesque"/>
              </a:rPr>
              <a:t></a:t>
            </a:r>
            <a:r>
              <a:rPr lang="ar-SA" sz="3000" dirty="0"/>
              <a:t> : «لا تزوّج المرأة </a:t>
            </a:r>
            <a:r>
              <a:rPr lang="ar-SA" sz="3000" dirty="0" err="1"/>
              <a:t>المرأة</a:t>
            </a:r>
            <a:r>
              <a:rPr lang="ar-SA" sz="3000" dirty="0"/>
              <a:t> ولا تزوّج المرأة نفسها»، </a:t>
            </a:r>
          </a:p>
          <a:p>
            <a:pPr algn="justLow"/>
            <a:r>
              <a:rPr lang="ar-SA" sz="3000" dirty="0" smtClean="0"/>
              <a:t>- وحديث </a:t>
            </a:r>
            <a:r>
              <a:rPr lang="ar-SA" sz="3000" dirty="0"/>
              <a:t>عائشة عن النبي</a:t>
            </a:r>
            <a:r>
              <a:rPr lang="ar-SA" sz="3000" b="1" dirty="0">
                <a:sym typeface="AGA Arabesque"/>
              </a:rPr>
              <a:t> </a:t>
            </a:r>
            <a:r>
              <a:rPr lang="ar-SA" sz="3000" dirty="0">
                <a:sym typeface="AGA Arabesque"/>
              </a:rPr>
              <a:t></a:t>
            </a:r>
            <a:r>
              <a:rPr lang="ar-SA" sz="3000" dirty="0"/>
              <a:t> : «أَيُّمَا امرَأَةٍ نَكَحَتْ بغَيْر إذنِ وَلِيِّهَا فَنِكاحُهَا باطل».</a:t>
            </a:r>
          </a:p>
          <a:p>
            <a:pPr algn="justLow"/>
            <a:r>
              <a:rPr lang="ar-SA" sz="3000" dirty="0"/>
              <a:t>قال الحاكم: وقد صحت الرواية فيه عن أزواج النبي عن النبي</a:t>
            </a:r>
            <a:r>
              <a:rPr lang="ar-SA" sz="3000" b="1" dirty="0">
                <a:sym typeface="AGA Arabesque"/>
              </a:rPr>
              <a:t> </a:t>
            </a:r>
            <a:r>
              <a:rPr lang="ar-SA" sz="3000" dirty="0" smtClean="0">
                <a:sym typeface="AGA Arabesque"/>
              </a:rPr>
              <a:t></a:t>
            </a:r>
            <a:r>
              <a:rPr lang="ar-SA" sz="3000" dirty="0" smtClean="0"/>
              <a:t>: </a:t>
            </a:r>
            <a:r>
              <a:rPr lang="ar-SA" sz="3000" dirty="0"/>
              <a:t>عائشة وأم سلمة وزينب بنت جحش</a:t>
            </a:r>
            <a:r>
              <a:rPr lang="en-US" sz="3000" dirty="0"/>
              <a:t>.</a:t>
            </a:r>
          </a:p>
          <a:p>
            <a:pPr algn="justLow"/>
            <a:r>
              <a:rPr lang="ar-SA" sz="3000" dirty="0"/>
              <a:t>قال: وفي الباب عن علي وابن عباس، ثم سرد ثلاثين </a:t>
            </a:r>
            <a:r>
              <a:rPr lang="ar-SA" sz="3000" dirty="0" smtClean="0"/>
              <a:t>صحابيًّا.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62367605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2859" y="908720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ثانيًا: التعريف بالصحابي الراوي</a:t>
            </a:r>
            <a:r>
              <a:rPr lang="ar-SA" sz="3200" b="1" dirty="0" smtClean="0">
                <a:solidFill>
                  <a:srgbClr val="FF0000"/>
                </a:solidFill>
              </a:rPr>
              <a:t>:</a:t>
            </a:r>
          </a:p>
          <a:p>
            <a:pPr lvl="0" algn="justLow"/>
            <a:r>
              <a:rPr lang="ar-SA" sz="3200" b="1" dirty="0"/>
              <a:t>أبو موسى الأشعري </a:t>
            </a:r>
            <a:r>
              <a:rPr lang="en-US" sz="3200" b="1" dirty="0">
                <a:sym typeface="AGA Arabesque"/>
              </a:rPr>
              <a:t></a:t>
            </a:r>
            <a:r>
              <a:rPr lang="ar-SA" sz="3200" b="1" dirty="0"/>
              <a:t> :</a:t>
            </a:r>
            <a:endParaRPr lang="en-US" sz="3200" dirty="0"/>
          </a:p>
          <a:p>
            <a:pPr algn="justLow"/>
            <a:r>
              <a:rPr lang="ar-SA" sz="3200" dirty="0" smtClean="0"/>
              <a:t>هو: عَبْدُ </a:t>
            </a:r>
            <a:r>
              <a:rPr lang="ar-SA" sz="3200" dirty="0"/>
              <a:t>اللهِ بْنُ قَيْسٍ أَبُو مُوسَى الْأَشْعَرِيُّ </a:t>
            </a:r>
          </a:p>
          <a:p>
            <a:pPr algn="justLow"/>
            <a:r>
              <a:rPr lang="ar-SA" sz="3200" dirty="0"/>
              <a:t>أَسْلَمَ بِمَكَّةَ، وَهَاجَرَ إِلَى الْحَبَشَةِ، </a:t>
            </a:r>
          </a:p>
          <a:p>
            <a:pPr algn="justLow"/>
            <a:r>
              <a:rPr lang="ar-SA" sz="3200" dirty="0"/>
              <a:t>ذُو الْهِجْرَتَيْنِ، هِجْرَةِ الْحَبَشَةِ وَالْمَدِينَةِ، فَبَقِيَ بِالْحَبَشَةِ مَعَ جَعْفَرِ بْنِ أَبِي طَالِبٍ حَتَّى قَدِمَ مَعَهُ زَمَنَ خَيْبَرَ، </a:t>
            </a:r>
          </a:p>
          <a:p>
            <a:pPr algn="justLow"/>
            <a:r>
              <a:rPr lang="ar-SA" sz="3200" dirty="0"/>
              <a:t>أَحَدُ عُمَّالِ النَّبِيِّ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/>
              <a:t>، </a:t>
            </a:r>
            <a:r>
              <a:rPr lang="ar-SA" sz="3200" dirty="0"/>
              <a:t>عمل </a:t>
            </a:r>
            <a:r>
              <a:rPr lang="ar-SA" sz="3200" dirty="0" smtClean="0"/>
              <a:t>له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/>
              <a:t>على </a:t>
            </a:r>
            <a:r>
              <a:rPr lang="ar-SA" sz="3200" dirty="0" err="1"/>
              <a:t>زبيد</a:t>
            </a:r>
            <a:r>
              <a:rPr lang="ar-SA" sz="3200" dirty="0"/>
              <a:t>، وعدن، وساحل اليمن، واستعمله عمر على الكوفة</a:t>
            </a:r>
          </a:p>
          <a:p>
            <a:pPr algn="justLow"/>
            <a:r>
              <a:rPr lang="ar-SA" sz="3200" dirty="0"/>
              <a:t>أ</a:t>
            </a:r>
            <a:r>
              <a:rPr lang="ar-SA" sz="3200" dirty="0" smtClean="0"/>
              <a:t>حَدُ </a:t>
            </a:r>
            <a:r>
              <a:rPr lang="ar-SA" sz="3200" dirty="0"/>
              <a:t>عُلَمَاءِ الصَّحَابَةِ </a:t>
            </a:r>
            <a:r>
              <a:rPr lang="ar-SA" sz="3200" dirty="0" err="1"/>
              <a:t>وَفُقَهَائِهِمْ</a:t>
            </a:r>
            <a:r>
              <a:rPr lang="ar-SA" sz="3200" dirty="0"/>
              <a:t>، </a:t>
            </a:r>
          </a:p>
          <a:p>
            <a:pPr algn="justLow"/>
            <a:r>
              <a:rPr lang="ar-SA" sz="3200" dirty="0"/>
              <a:t>بَعَثَهُ النَّبِيُّ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/>
              <a:t>مَعَ </a:t>
            </a:r>
            <a:r>
              <a:rPr lang="ar-SA" sz="3200" dirty="0"/>
              <a:t>مُعَاذِ بْنِ جَبَلٍ عَلَى الْيَمَنِ، </a:t>
            </a:r>
          </a:p>
        </p:txBody>
      </p:sp>
    </p:spTree>
    <p:extLst>
      <p:ext uri="{BB962C8B-B14F-4D97-AF65-F5344CB8AC3E}">
        <p14:creationId xmlns:p14="http://schemas.microsoft.com/office/powerpoint/2010/main" val="60064374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2859" y="908720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كَانَ </a:t>
            </a:r>
            <a:r>
              <a:rPr lang="ar-SA" sz="3200" dirty="0"/>
              <a:t>قَدْ أُعْطِيَ مِنْ مَزَامِيرِ آلِ دَاوُدَ مِنْ حُسْنِ </a:t>
            </a:r>
            <a:r>
              <a:rPr lang="ar-SA" sz="3200" dirty="0" smtClean="0"/>
              <a:t>صَوْتِهِ. </a:t>
            </a:r>
            <a:endParaRPr lang="ar-SA" sz="3200" dirty="0" smtClean="0"/>
          </a:p>
          <a:p>
            <a:pPr algn="justLow"/>
            <a:r>
              <a:rPr lang="ar-SA" sz="3200" dirty="0" smtClean="0"/>
              <a:t>دَعَا </a:t>
            </a:r>
            <a:r>
              <a:rPr lang="ar-SA" sz="3200" dirty="0"/>
              <a:t>لَهُ النَّبِيُّ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/>
              <a:t>، </a:t>
            </a:r>
            <a:r>
              <a:rPr lang="ar-SA" sz="3200" dirty="0"/>
              <a:t>فَقَالَ: «اغْفِرْ لَهُ ذَنْبَهُ وَأَدْخِلْهُ مُدْخَلًا كَرِيمًا</a:t>
            </a:r>
            <a:r>
              <a:rPr lang="ar-SA" sz="3200" dirty="0" smtClean="0"/>
              <a:t>». </a:t>
            </a:r>
            <a:endParaRPr lang="ar-SA" sz="3200" dirty="0" smtClean="0"/>
          </a:p>
          <a:p>
            <a:pPr algn="justLow"/>
            <a:r>
              <a:rPr lang="ar-SA" sz="3200" dirty="0" smtClean="0"/>
              <a:t>فَتَحَ </a:t>
            </a:r>
            <a:r>
              <a:rPr lang="ar-SA" sz="3200" dirty="0"/>
              <a:t>الْبُلْدَانَ، وَوَلِيَ الْوِلَايَاتِ، وَبَعَثَهُ عَلِيٌّ عَلَى تَحْكِيمِ </a:t>
            </a:r>
            <a:r>
              <a:rPr lang="ar-SA" sz="3200" dirty="0" smtClean="0"/>
              <a:t>الْحَكَمَيْنِ. </a:t>
            </a:r>
            <a:endParaRPr lang="ar-SA" sz="3200" dirty="0" smtClean="0"/>
          </a:p>
          <a:p>
            <a:pPr algn="justLow"/>
            <a:r>
              <a:rPr lang="ar-SA" sz="3200" dirty="0"/>
              <a:t>روى عن النبي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>
                <a:sym typeface="AGA Arabesque"/>
              </a:rPr>
              <a:t>، </a:t>
            </a:r>
            <a:r>
              <a:rPr lang="ar-SA" sz="3200" dirty="0" smtClean="0"/>
              <a:t>وعن </a:t>
            </a:r>
            <a:r>
              <a:rPr lang="ar-SA" sz="3200" dirty="0"/>
              <a:t>أبي بكر، وعمر، وعلي، وابن مسعود، وعمار، وأبي بن كعب، </a:t>
            </a:r>
            <a:r>
              <a:rPr lang="ar-SA" sz="3200" dirty="0" smtClean="0"/>
              <a:t>وعائشة.</a:t>
            </a:r>
          </a:p>
        </p:txBody>
      </p:sp>
    </p:spTree>
    <p:extLst>
      <p:ext uri="{BB962C8B-B14F-4D97-AF65-F5344CB8AC3E}">
        <p14:creationId xmlns:p14="http://schemas.microsoft.com/office/powerpoint/2010/main" val="199364105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2859" y="908720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ورَوَى </a:t>
            </a:r>
            <a:r>
              <a:rPr lang="ar-SA" sz="3200" dirty="0"/>
              <a:t>عَنْهُ مِنَ الصَّحَابَةِ: أَبُو سَعِيدٍ، وَأَبُو هُرَيْرَةَ، وَأَنَسُ بْنُ مَالِكٍ، وَأَبُو الدَّرْدَاءِ، وَأَبُو </a:t>
            </a:r>
            <a:r>
              <a:rPr lang="ar-SA" sz="3200" dirty="0" err="1"/>
              <a:t>أُمَامَةَ</a:t>
            </a:r>
            <a:r>
              <a:rPr lang="ar-SA" sz="3200" dirty="0"/>
              <a:t>، وَأُسَامَةُ بْنُ شَرِيكٍ، وَطَارِقُ بْنُ شِهَابٍ،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وَمِنَ </a:t>
            </a:r>
            <a:r>
              <a:rPr lang="ar-SA" sz="3200" dirty="0"/>
              <a:t>التَّابِعِينَ: سَعِيدُ بْنُ الْمُسَيِّبِ، </a:t>
            </a:r>
            <a:r>
              <a:rPr lang="ar-SA" sz="3200" dirty="0" err="1"/>
              <a:t>وَطَاوُسٌ</a:t>
            </a:r>
            <a:r>
              <a:rPr lang="ar-SA" sz="3200" dirty="0"/>
              <a:t>، وَأَبُو عُثْمَانَ </a:t>
            </a:r>
            <a:r>
              <a:rPr lang="ar-SA" sz="3200" dirty="0" smtClean="0"/>
              <a:t>النَّهْدِيُّ.</a:t>
            </a:r>
          </a:p>
          <a:p>
            <a:pPr algn="justLow"/>
            <a:r>
              <a:rPr lang="ar-SA" sz="3200" dirty="0"/>
              <a:t>وقال الشعبي : خذوا العلم عن ستة ، فذكره فيهم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وقال </a:t>
            </a:r>
            <a:r>
              <a:rPr lang="ar-SA" sz="3200" dirty="0"/>
              <a:t>ابن المديني : قضاة الأمة أربعة : عمر وعلي وأبو موسى وزيد بن ثابت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/>
              <a:t>مُخْتَلَفٌ فِي وَفَاتِهِ وَقَبْرِهِ، فَقِيلَ: تُوُفِّيَ فِي سَنَةِ اثْنَتَيْنِ وَخَمْسِينَ، وَدُفِنَ بِمَكَّةَ، وَقِيلَ: أَرْبَعٍ وَأَرْبَعِينَ، وَدُفِنَ </a:t>
            </a:r>
            <a:r>
              <a:rPr lang="ar-SA" sz="3200" dirty="0" smtClean="0"/>
              <a:t>بِالْكُوفَةِ 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18671610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16834" y="692696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ثالثًا: اللغة وشرح الألفاظ: 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قوله: «لَا نِكَاحَ إلَّا بِوَلِيٍّ» </a:t>
            </a:r>
            <a:r>
              <a:rPr lang="ar-SA" sz="3200" b="1" dirty="0" smtClean="0">
                <a:solidFill>
                  <a:schemeClr val="accent1"/>
                </a:solidFill>
              </a:rPr>
              <a:t>:</a:t>
            </a:r>
          </a:p>
          <a:p>
            <a:pPr algn="justLow"/>
            <a:r>
              <a:rPr lang="ar-SA" sz="3200" dirty="0" smtClean="0"/>
              <a:t>لفظ </a:t>
            </a:r>
            <a:r>
              <a:rPr lang="ar-SA" sz="3200" dirty="0"/>
              <a:t>النفي للذات </a:t>
            </a:r>
            <a:r>
              <a:rPr lang="ar-SA" sz="3200" dirty="0" smtClean="0"/>
              <a:t>إذا </a:t>
            </a:r>
            <a:r>
              <a:rPr lang="ar-SA" sz="3200" dirty="0"/>
              <a:t>ورد في الشرع فإنه </a:t>
            </a:r>
            <a:r>
              <a:rPr lang="ar-SA" sz="3200" dirty="0" smtClean="0"/>
              <a:t>- وإن </a:t>
            </a:r>
            <a:r>
              <a:rPr lang="ar-SA" sz="3200" dirty="0"/>
              <a:t>حمل على نفي </a:t>
            </a:r>
            <a:r>
              <a:rPr lang="ar-SA" sz="3200" dirty="0" smtClean="0"/>
              <a:t>الكمال، </a:t>
            </a:r>
            <a:r>
              <a:rPr lang="ar-SA" sz="3200" dirty="0"/>
              <a:t>أو تردد بينه وبين الجواز </a:t>
            </a:r>
            <a:r>
              <a:rPr lang="ar-SA" sz="3200" dirty="0" smtClean="0"/>
              <a:t>- فإن </a:t>
            </a:r>
            <a:r>
              <a:rPr lang="ar-SA" sz="3200" dirty="0"/>
              <a:t>ذلك إنما يكون في العبادات التي لها </a:t>
            </a:r>
            <a:r>
              <a:rPr lang="ar-SA" sz="3200" dirty="0" smtClean="0"/>
              <a:t>موقعان: </a:t>
            </a:r>
            <a:r>
              <a:rPr lang="ar-SA" sz="3200" dirty="0"/>
              <a:t>موقع إجزاء وموقع </a:t>
            </a:r>
            <a:r>
              <a:rPr lang="ar-SA" sz="3200" dirty="0" smtClean="0"/>
              <a:t>كمال.</a:t>
            </a:r>
          </a:p>
          <a:p>
            <a:pPr algn="justLow"/>
            <a:r>
              <a:rPr lang="ar-SA" sz="3200" dirty="0" smtClean="0"/>
              <a:t>أما </a:t>
            </a:r>
            <a:r>
              <a:rPr lang="ar-SA" sz="3200" dirty="0"/>
              <a:t>النكاح والمعاملات فليس لها إلا موقع واحد، وهو نفي الصحة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وقد حمله </a:t>
            </a:r>
            <a:r>
              <a:rPr lang="ar-SA" sz="3200" dirty="0"/>
              <a:t>الجمهور على نفي الصحة،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وحمله أبو </a:t>
            </a:r>
            <a:r>
              <a:rPr lang="ar-SA" sz="3200" dirty="0"/>
              <a:t>حنيفة على نفي الكمال</a:t>
            </a:r>
            <a:r>
              <a:rPr lang="ar-SA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117253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16834" y="1196752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والصواب: أن قوله: «لَا </a:t>
            </a:r>
            <a:r>
              <a:rPr lang="ar-SA" sz="3200" b="1" dirty="0"/>
              <a:t>نِكَاحَ إِلَّا </a:t>
            </a:r>
            <a:r>
              <a:rPr lang="ar-SA" sz="3200" b="1" dirty="0" smtClean="0"/>
              <a:t>بِوَلِيٍّ» يَقْتَضِي </a:t>
            </a:r>
            <a:r>
              <a:rPr lang="ar-SA" sz="3200" b="1" dirty="0"/>
              <a:t>نَفْيَ </a:t>
            </a:r>
            <a:r>
              <a:rPr lang="ar-SA" sz="3200" b="1" dirty="0" smtClean="0"/>
              <a:t>الصِّحَّةِ.</a:t>
            </a:r>
          </a:p>
          <a:p>
            <a:pPr algn="justLow"/>
            <a:r>
              <a:rPr lang="ar-SA" sz="3200" dirty="0"/>
              <a:t> </a:t>
            </a:r>
            <a:r>
              <a:rPr lang="ar-SA" sz="3200" dirty="0" smtClean="0"/>
              <a:t>ولا يصح أن  يقال: إنه </a:t>
            </a:r>
            <a:r>
              <a:rPr lang="ar-SA" sz="3200" dirty="0"/>
              <a:t>يمكن حمل النفي </a:t>
            </a:r>
            <a:r>
              <a:rPr lang="ar-SA" sz="3200" dirty="0" smtClean="0"/>
              <a:t>على </a:t>
            </a:r>
            <a:r>
              <a:rPr lang="ar-SA" sz="3200" dirty="0"/>
              <a:t>نفي الكمال </a:t>
            </a:r>
            <a:r>
              <a:rPr lang="ar-SA" sz="3200" dirty="0" smtClean="0"/>
              <a:t>؛ لماذا؟ </a:t>
            </a:r>
          </a:p>
          <a:p>
            <a:pPr algn="justLow"/>
            <a:r>
              <a:rPr lang="ar-SA" sz="3200" dirty="0" smtClean="0"/>
              <a:t>لأن </a:t>
            </a:r>
            <a:r>
              <a:rPr lang="ar-SA" sz="3200" dirty="0"/>
              <a:t>كلام الشارع محمول على الحقائق الشرعية </a:t>
            </a:r>
            <a:r>
              <a:rPr lang="ar-SA" sz="3200" dirty="0" smtClean="0"/>
              <a:t>؛ </a:t>
            </a:r>
          </a:p>
          <a:p>
            <a:pPr algn="justLow"/>
            <a:r>
              <a:rPr lang="ar-SA" sz="3200" dirty="0" smtClean="0"/>
              <a:t>فالتقدير: </a:t>
            </a:r>
            <a:r>
              <a:rPr lang="ar-SA" sz="3200" dirty="0"/>
              <a:t>لا نكاح موجود في الشرع إلا بولي 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5343481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692696"/>
            <a:ext cx="79208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رابعًا: الأحكام الفقهية: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1- حكم الولي في عقد النكاح:</a:t>
            </a:r>
          </a:p>
          <a:p>
            <a:pPr algn="justLow"/>
            <a:r>
              <a:rPr lang="ar-SA" sz="3200" dirty="0"/>
              <a:t>والحديث دل على أنه لا يصح النكاح إلا بولي لأن الأصل في النفي نفي الصحة لا الكمال</a:t>
            </a:r>
            <a:r>
              <a:rPr lang="en-US" sz="3200" dirty="0"/>
              <a:t>.</a:t>
            </a:r>
          </a:p>
          <a:p>
            <a:pPr algn="justLow"/>
            <a:r>
              <a:rPr lang="ar-SA" sz="3200" dirty="0"/>
              <a:t>والولي هو الأقرب إلى المرأة من عصبتها دون ذوي أرحامها</a:t>
            </a:r>
            <a:r>
              <a:rPr lang="en-US" sz="3200" dirty="0"/>
              <a:t>.</a:t>
            </a:r>
          </a:p>
          <a:p>
            <a:pPr algn="justLow"/>
            <a:r>
              <a:rPr lang="ar-SA" sz="3200" b="1" dirty="0"/>
              <a:t>واختلف العلماء في اشتراط الولي في النكاح: </a:t>
            </a:r>
          </a:p>
          <a:p>
            <a:pPr algn="justLow"/>
            <a:r>
              <a:rPr lang="ar-SA" sz="3200" b="1" dirty="0"/>
              <a:t>أ- فالجمهور</a:t>
            </a:r>
            <a:r>
              <a:rPr lang="ar-SA" sz="3200" dirty="0"/>
              <a:t> </a:t>
            </a:r>
            <a:r>
              <a:rPr lang="ar-SA" sz="3200" b="1" dirty="0"/>
              <a:t>على</a:t>
            </a:r>
            <a:r>
              <a:rPr lang="ar-SA" sz="3200" dirty="0"/>
              <a:t> </a:t>
            </a:r>
            <a:r>
              <a:rPr lang="ar-SA" sz="3200" b="1" dirty="0" smtClean="0"/>
              <a:t>اشتراط</a:t>
            </a:r>
            <a:r>
              <a:rPr lang="ar-SA" sz="3200" dirty="0" smtClean="0"/>
              <a:t> </a:t>
            </a:r>
            <a:r>
              <a:rPr lang="ar-SA" sz="3200" b="1" dirty="0"/>
              <a:t>الولي في </a:t>
            </a:r>
            <a:r>
              <a:rPr lang="ar-SA" sz="3200" b="1" dirty="0" smtClean="0"/>
              <a:t>النكاح، </a:t>
            </a:r>
            <a:r>
              <a:rPr lang="ar-SA" sz="3200" dirty="0" smtClean="0"/>
              <a:t>وأن </a:t>
            </a:r>
            <a:r>
              <a:rPr lang="ar-SA" sz="3200" dirty="0"/>
              <a:t>المرأة </a:t>
            </a:r>
            <a:r>
              <a:rPr lang="ar-SA" sz="3200" dirty="0" smtClean="0"/>
              <a:t>لا </a:t>
            </a:r>
            <a:r>
              <a:rPr lang="ar-SA" sz="3200" dirty="0"/>
              <a:t>تزوج </a:t>
            </a:r>
            <a:r>
              <a:rPr lang="ar-SA" sz="3200" dirty="0" smtClean="0"/>
              <a:t>نفسها</a:t>
            </a:r>
            <a:r>
              <a:rPr lang="en-US" sz="3200" dirty="0"/>
              <a:t>.</a:t>
            </a:r>
          </a:p>
          <a:p>
            <a:pPr algn="justLow"/>
            <a:r>
              <a:rPr lang="ar-SA" sz="3200" dirty="0"/>
              <a:t>وحكى </a:t>
            </a:r>
            <a:r>
              <a:rPr lang="ar-SA" sz="3200" dirty="0" smtClean="0"/>
              <a:t>ابن </a:t>
            </a:r>
            <a:r>
              <a:rPr lang="ar-SA" sz="3200" dirty="0"/>
              <a:t>المنذر أنه لا يعرف عن أحد </a:t>
            </a:r>
            <a:r>
              <a:rPr lang="ar-SA" sz="3200" dirty="0" smtClean="0"/>
              <a:t>من </a:t>
            </a:r>
            <a:r>
              <a:rPr lang="ar-SA" sz="3200" dirty="0"/>
              <a:t>الصحابة خلاف </a:t>
            </a:r>
            <a:r>
              <a:rPr lang="ar-SA" sz="3200" dirty="0" smtClean="0"/>
              <a:t>ذلك، </a:t>
            </a:r>
            <a:r>
              <a:rPr lang="ar-SA" sz="3200" dirty="0"/>
              <a:t>وعليه دلت الأحاديث</a:t>
            </a:r>
            <a:r>
              <a:rPr lang="en-US" sz="3200" dirty="0" smtClean="0"/>
              <a:t>.</a:t>
            </a:r>
            <a:endParaRPr lang="ar-SA" sz="3200" dirty="0" smtClean="0"/>
          </a:p>
        </p:txBody>
      </p:sp>
    </p:spTree>
    <p:extLst>
      <p:ext uri="{BB962C8B-B14F-4D97-AF65-F5344CB8AC3E}">
        <p14:creationId xmlns:p14="http://schemas.microsoft.com/office/powerpoint/2010/main" val="133698561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836712"/>
            <a:ext cx="79208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فالمرأة </a:t>
            </a:r>
            <a:r>
              <a:rPr lang="ar-SA" sz="3200" dirty="0"/>
              <a:t>ليس لها ولاية في </a:t>
            </a:r>
            <a:r>
              <a:rPr lang="ar-SA" sz="3200" dirty="0" err="1"/>
              <a:t>الإنكاح</a:t>
            </a:r>
            <a:r>
              <a:rPr lang="ar-SA" sz="3200" dirty="0"/>
              <a:t> لنفسها ولا لغيرها، </a:t>
            </a:r>
          </a:p>
          <a:p>
            <a:pPr algn="justLow"/>
            <a:r>
              <a:rPr lang="ar-SA" sz="3200" dirty="0"/>
              <a:t>فلا عبرة لها في النكاح </a:t>
            </a:r>
            <a:r>
              <a:rPr lang="ar-SA" sz="3200" dirty="0" smtClean="0"/>
              <a:t>إيجابًا </a:t>
            </a:r>
            <a:r>
              <a:rPr lang="ar-SA" sz="3200" dirty="0"/>
              <a:t>ولا </a:t>
            </a:r>
            <a:r>
              <a:rPr lang="ar-SA" sz="3200" dirty="0" smtClean="0"/>
              <a:t>قبولًا، </a:t>
            </a:r>
            <a:endParaRPr lang="ar-SA" sz="3200" dirty="0"/>
          </a:p>
          <a:p>
            <a:pPr algn="justLow"/>
            <a:r>
              <a:rPr lang="ar-SA" sz="3200" dirty="0"/>
              <a:t>فلا تزوّج نفسها بإذن الولي ولا غيره، </a:t>
            </a:r>
          </a:p>
          <a:p>
            <a:pPr algn="justLow"/>
            <a:r>
              <a:rPr lang="ar-SA" sz="3200" dirty="0"/>
              <a:t>ولا تزوج غيرها بولاية ولا بوكالة، </a:t>
            </a:r>
          </a:p>
          <a:p>
            <a:pPr algn="justLow"/>
            <a:r>
              <a:rPr lang="ar-SA" sz="3200" dirty="0"/>
              <a:t>ولا تقبل النكاح بولاية ولا </a:t>
            </a:r>
            <a:r>
              <a:rPr lang="ar-SA" sz="3200" dirty="0" smtClean="0"/>
              <a:t>وكالة</a:t>
            </a:r>
            <a:r>
              <a:rPr lang="en-US" sz="3200" dirty="0" smtClean="0"/>
              <a:t>.</a:t>
            </a:r>
            <a:endParaRPr lang="en-US" sz="3200" dirty="0"/>
          </a:p>
          <a:p>
            <a:pPr algn="justLow"/>
            <a:r>
              <a:rPr lang="ar-SA" sz="3200" dirty="0"/>
              <a:t>وقال مالك: يشترط في حق الشريفة لا الوضيعة فلها أن تُزوِّج نفسها</a:t>
            </a:r>
            <a:r>
              <a:rPr lang="en-US" sz="3200" dirty="0"/>
              <a:t>.</a:t>
            </a:r>
          </a:p>
          <a:p>
            <a:pPr algn="justLow"/>
            <a:r>
              <a:rPr lang="ar-SA" sz="3200" b="1" dirty="0"/>
              <a:t>ب- وذهبت الحنفية إلى أنه لا يشترط </a:t>
            </a:r>
            <a:r>
              <a:rPr lang="ar-SA" sz="3200" b="1" dirty="0" smtClean="0"/>
              <a:t>مطلقًا 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dirty="0" smtClean="0"/>
              <a:t>فيجوز للعاقلة </a:t>
            </a:r>
            <a:r>
              <a:rPr lang="ar-SA" sz="3200" dirty="0"/>
              <a:t>البالغة </a:t>
            </a:r>
            <a:r>
              <a:rPr lang="ar-SA" sz="3200" dirty="0" smtClean="0"/>
              <a:t>تزويج نفسها </a:t>
            </a:r>
            <a:r>
              <a:rPr lang="ar-SA" sz="3200" dirty="0"/>
              <a:t>وابنتها </a:t>
            </a:r>
            <a:r>
              <a:rPr lang="ar-SA" sz="3200" dirty="0" smtClean="0"/>
              <a:t>الصغيرة، </a:t>
            </a:r>
          </a:p>
          <a:p>
            <a:pPr algn="justLow"/>
            <a:r>
              <a:rPr lang="ar-SA" sz="3200" dirty="0" smtClean="0"/>
              <a:t>وتتوكل </a:t>
            </a:r>
            <a:r>
              <a:rPr lang="ar-SA" sz="3200" dirty="0"/>
              <a:t>عن </a:t>
            </a:r>
            <a:r>
              <a:rPr lang="ar-SA" sz="3200" dirty="0" smtClean="0"/>
              <a:t>الغير. </a:t>
            </a:r>
          </a:p>
          <a:p>
            <a:pPr algn="justLow"/>
            <a:r>
              <a:rPr lang="ar-SA" sz="3200" dirty="0" smtClean="0"/>
              <a:t>لكن </a:t>
            </a:r>
            <a:r>
              <a:rPr lang="ar-SA" sz="3200" dirty="0"/>
              <a:t>لو وضعت نفسها عند غير كفء؛ فلأوليائها الاعتراض</a:t>
            </a:r>
            <a:r>
              <a:rPr lang="en-US" sz="3200" dirty="0" smtClean="0"/>
              <a:t>.</a:t>
            </a:r>
            <a:endParaRPr lang="ar-SA" sz="3200" dirty="0" smtClean="0"/>
          </a:p>
        </p:txBody>
      </p:sp>
    </p:spTree>
    <p:extLst>
      <p:ext uri="{BB962C8B-B14F-4D97-AF65-F5344CB8AC3E}">
        <p14:creationId xmlns:p14="http://schemas.microsoft.com/office/powerpoint/2010/main" val="753325459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836712"/>
            <a:ext cx="79208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ج- وقالت </a:t>
            </a:r>
            <a:r>
              <a:rPr lang="ar-SA" sz="3200" b="1" dirty="0"/>
              <a:t>الظاهرية: يعتبر الولي في حق </a:t>
            </a:r>
            <a:r>
              <a:rPr lang="ar-SA" sz="3200" b="1" dirty="0" smtClean="0"/>
              <a:t>البكر؛ </a:t>
            </a:r>
          </a:p>
          <a:p>
            <a:pPr algn="justLow"/>
            <a:r>
              <a:rPr lang="ar-SA" sz="3200" dirty="0" smtClean="0"/>
              <a:t>لحديث: «الثيب </a:t>
            </a:r>
            <a:r>
              <a:rPr lang="ar-SA" sz="3200" dirty="0"/>
              <a:t>أولى </a:t>
            </a:r>
            <a:r>
              <a:rPr lang="ar-SA" sz="3200" dirty="0" smtClean="0"/>
              <a:t>بنفسها»، </a:t>
            </a:r>
          </a:p>
          <a:p>
            <a:pPr algn="justLow"/>
            <a:r>
              <a:rPr lang="ar-SA" sz="3200" dirty="0" smtClean="0"/>
              <a:t>لكن الصحيح </a:t>
            </a:r>
            <a:r>
              <a:rPr lang="ar-SA" sz="3200" dirty="0"/>
              <a:t>أن المراد منه اعتبار رضاها </a:t>
            </a:r>
            <a:r>
              <a:rPr lang="ar-SA" sz="3200" dirty="0" smtClean="0"/>
              <a:t>جمعًا </a:t>
            </a:r>
            <a:r>
              <a:rPr lang="ar-SA" sz="3200" dirty="0"/>
              <a:t>بينه وبين أحاديث اعتبار الولي</a:t>
            </a:r>
            <a:r>
              <a:rPr lang="en-US" sz="3200" dirty="0"/>
              <a:t>.</a:t>
            </a:r>
          </a:p>
          <a:p>
            <a:pPr algn="justLow"/>
            <a:r>
              <a:rPr lang="ar-SA" sz="3200" b="1" dirty="0" smtClean="0"/>
              <a:t>د- وقال </a:t>
            </a:r>
            <a:r>
              <a:rPr lang="ar-SA" sz="3200" b="1" dirty="0"/>
              <a:t>أبو ثور: للمرأة أن تنكح نفسها بإذن </a:t>
            </a:r>
            <a:r>
              <a:rPr lang="ar-SA" sz="3200" b="1" dirty="0" smtClean="0"/>
              <a:t>وليها؛ </a:t>
            </a:r>
          </a:p>
          <a:p>
            <a:pPr algn="justLow"/>
            <a:r>
              <a:rPr lang="ar-SA" sz="3200" dirty="0" smtClean="0"/>
              <a:t>لمفهوم حديث عائشةَ </a:t>
            </a:r>
            <a:r>
              <a:rPr lang="ar-SA" sz="3200" dirty="0"/>
              <a:t>قالتْ: قالَ رسولُ الله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/>
              <a:t>: «أَيُّمَا </a:t>
            </a:r>
            <a:r>
              <a:rPr lang="ar-SA" sz="3200" dirty="0"/>
              <a:t>امرَأَةٍ نَكَحَتْ بغَيْر إذنِ وَلِيِّهَا فَنِكاحُهَا </a:t>
            </a:r>
            <a:r>
              <a:rPr lang="ar-SA" sz="3200" dirty="0" smtClean="0"/>
              <a:t>باطل».</a:t>
            </a:r>
          </a:p>
          <a:p>
            <a:pPr algn="justLow"/>
            <a:r>
              <a:rPr lang="ar-SA" sz="3200" dirty="0" smtClean="0"/>
              <a:t>قال: فقوله</a:t>
            </a:r>
            <a:r>
              <a:rPr lang="ar-SA" sz="3200" dirty="0"/>
              <a:t>: </a:t>
            </a:r>
            <a:r>
              <a:rPr lang="ar-SA" sz="3200" dirty="0" smtClean="0"/>
              <a:t>«بغير </a:t>
            </a:r>
            <a:r>
              <a:rPr lang="ar-SA" sz="3200" dirty="0"/>
              <a:t>إذن </a:t>
            </a:r>
            <a:r>
              <a:rPr lang="ar-SA" sz="3200" dirty="0" smtClean="0"/>
              <a:t>وليها» يفهم منه: </a:t>
            </a:r>
            <a:r>
              <a:rPr lang="ar-SA" sz="3200" dirty="0"/>
              <a:t>أنه إذا أذن لها جاز لها أن تعقد لنفسها</a:t>
            </a:r>
            <a:r>
              <a:rPr lang="en-US" sz="3200" dirty="0"/>
              <a:t>.</a:t>
            </a:r>
          </a:p>
          <a:p>
            <a:pPr algn="justLow"/>
            <a:r>
              <a:rPr lang="ar-SA" sz="3200" dirty="0"/>
              <a:t>وأجيب بأنه مفهوم لا يقوى على معارضة المنطوق باشتراطه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62590730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764704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- أدلة الجمهور:</a:t>
            </a:r>
          </a:p>
          <a:p>
            <a:pPr algn="justLow"/>
            <a:r>
              <a:rPr lang="ar-SA" sz="3200" dirty="0"/>
              <a:t>ي</a:t>
            </a:r>
            <a:r>
              <a:rPr lang="ar-SA" sz="3200" dirty="0" smtClean="0"/>
              <a:t>ستدل </a:t>
            </a:r>
            <a:r>
              <a:rPr lang="ar-SA" sz="3200" dirty="0"/>
              <a:t>ل</a:t>
            </a:r>
            <a:r>
              <a:rPr lang="ar-SA" sz="3200" dirty="0" smtClean="0"/>
              <a:t>لجمهور بأدلة، منها: </a:t>
            </a:r>
          </a:p>
          <a:p>
            <a:pPr algn="justLow"/>
            <a:r>
              <a:rPr lang="ar-SA" sz="3200" dirty="0" smtClean="0"/>
              <a:t>1- منها: هذا الحديث.</a:t>
            </a:r>
          </a:p>
          <a:p>
            <a:pPr algn="justLow"/>
            <a:r>
              <a:rPr lang="ar-SA" sz="3200" dirty="0" smtClean="0"/>
              <a:t>2- ومنها: حديث أَبي </a:t>
            </a:r>
            <a:r>
              <a:rPr lang="ar-SA" sz="3200" dirty="0"/>
              <a:t>هُرَيْرةَ رضيَ اللَّهُ تَعَالَى عَنْهُ قالَ: قالَ </a:t>
            </a:r>
            <a:r>
              <a:rPr lang="ar-SA" sz="3200" dirty="0" smtClean="0"/>
              <a:t>رسولُ الله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/>
              <a:t>: «لا </a:t>
            </a:r>
            <a:r>
              <a:rPr lang="ar-SA" sz="3200" dirty="0"/>
              <a:t>تُزَوِّجُ المَرْأَةُ </a:t>
            </a:r>
            <a:r>
              <a:rPr lang="ar-SA" sz="3200" dirty="0" err="1" smtClean="0"/>
              <a:t>المَرْأَةَ</a:t>
            </a:r>
            <a:r>
              <a:rPr lang="ar-SA" sz="3200" dirty="0"/>
              <a:t>،</a:t>
            </a:r>
            <a:r>
              <a:rPr lang="ar-SA" sz="3200" dirty="0" smtClean="0"/>
              <a:t> </a:t>
            </a:r>
            <a:r>
              <a:rPr lang="ar-SA" sz="3200" dirty="0"/>
              <a:t>ولا تَزَوِّجُ المَرْأَةُ </a:t>
            </a:r>
            <a:r>
              <a:rPr lang="ar-SA" sz="3200" dirty="0" smtClean="0"/>
              <a:t>نَفْسَهَا» - رَوَاهُ </a:t>
            </a:r>
            <a:r>
              <a:rPr lang="ar-SA" sz="3200" dirty="0"/>
              <a:t>ابنُ ماجَهْ </a:t>
            </a:r>
            <a:r>
              <a:rPr lang="ar-SA" sz="3200" dirty="0" err="1" smtClean="0"/>
              <a:t>والدارَقُطْنيُّ</a:t>
            </a:r>
            <a:r>
              <a:rPr lang="ar-SA" sz="3200" dirty="0" smtClean="0"/>
              <a:t>، </a:t>
            </a:r>
            <a:r>
              <a:rPr lang="ar-SA" sz="3200" dirty="0"/>
              <a:t>وَرجالُهُ </a:t>
            </a:r>
            <a:r>
              <a:rPr lang="ar-SA" sz="3200" dirty="0" smtClean="0"/>
              <a:t>ثِقاتٌ.</a:t>
            </a:r>
          </a:p>
          <a:p>
            <a:pPr algn="justLow"/>
            <a:r>
              <a:rPr lang="ar-SA" sz="3200" dirty="0" smtClean="0"/>
              <a:t>3- ومنها: قوله </a:t>
            </a:r>
            <a:r>
              <a:rPr lang="ar-SA" sz="3200" dirty="0"/>
              <a:t>تعالى: </a:t>
            </a:r>
            <a:r>
              <a:rPr lang="ar-SA" sz="3200" dirty="0" smtClean="0">
                <a:sym typeface="AGA Arabesque"/>
              </a:rPr>
              <a:t></a:t>
            </a:r>
            <a:r>
              <a:rPr lang="ar-SA" sz="3200" dirty="0" smtClean="0"/>
              <a:t>فلا </a:t>
            </a:r>
            <a:r>
              <a:rPr lang="ar-SA" sz="3200" dirty="0"/>
              <a:t>تعضلوهن أن ينكحن </a:t>
            </a:r>
            <a:r>
              <a:rPr lang="ar-SA" sz="3200" dirty="0" smtClean="0"/>
              <a:t>أزواجهن</a:t>
            </a:r>
            <a:r>
              <a:rPr lang="ar-SA" sz="3200" dirty="0" smtClean="0">
                <a:sym typeface="AGA Arabesque"/>
              </a:rPr>
              <a:t></a:t>
            </a:r>
            <a:r>
              <a:rPr lang="ar-SA" sz="3200" dirty="0" smtClean="0"/>
              <a:t> :</a:t>
            </a:r>
          </a:p>
          <a:p>
            <a:pPr algn="justLow"/>
            <a:r>
              <a:rPr lang="ar-SA" sz="3200" dirty="0" smtClean="0"/>
              <a:t>قال </a:t>
            </a:r>
            <a:r>
              <a:rPr lang="ar-SA" sz="3200" dirty="0"/>
              <a:t>الشافعي: هي أصرح آية في اعتبار </a:t>
            </a:r>
            <a:r>
              <a:rPr lang="ar-SA" sz="3200" dirty="0" smtClean="0"/>
              <a:t>الولي، </a:t>
            </a:r>
            <a:r>
              <a:rPr lang="ar-SA" sz="3200" dirty="0"/>
              <a:t>وإلا لما كان لعضله </a:t>
            </a:r>
            <a:r>
              <a:rPr lang="ar-SA" sz="3200" dirty="0" smtClean="0"/>
              <a:t>معنى. </a:t>
            </a:r>
          </a:p>
        </p:txBody>
      </p:sp>
    </p:spTree>
    <p:extLst>
      <p:ext uri="{BB962C8B-B14F-4D97-AF65-F5344CB8AC3E}">
        <p14:creationId xmlns:p14="http://schemas.microsoft.com/office/powerpoint/2010/main" val="351667853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764704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وسبب </a:t>
            </a:r>
            <a:r>
              <a:rPr lang="ar-SA" sz="3200" dirty="0"/>
              <a:t>نزولها في معقل بن يسار: زوّج </a:t>
            </a:r>
            <a:r>
              <a:rPr lang="ar-SA" sz="3200" dirty="0" smtClean="0"/>
              <a:t>أخته، </a:t>
            </a:r>
            <a:r>
              <a:rPr lang="ar-SA" sz="3200" dirty="0"/>
              <a:t>فطلقها زوجها طلقة </a:t>
            </a:r>
            <a:r>
              <a:rPr lang="ar-SA" sz="3200" dirty="0" smtClean="0"/>
              <a:t>رجعية، </a:t>
            </a:r>
            <a:r>
              <a:rPr lang="ar-SA" sz="3200" dirty="0"/>
              <a:t>وتركها حتى انقضت </a:t>
            </a:r>
            <a:r>
              <a:rPr lang="ar-SA" sz="3200" dirty="0" smtClean="0"/>
              <a:t>عدتها، </a:t>
            </a:r>
            <a:r>
              <a:rPr lang="ar-SA" sz="3200" dirty="0"/>
              <a:t>ورام </a:t>
            </a:r>
            <a:r>
              <a:rPr lang="ar-SA" sz="3200" dirty="0" smtClean="0"/>
              <a:t>رجعتها، فحلف – أي: أخوها معقل - </a:t>
            </a:r>
            <a:r>
              <a:rPr lang="ar-SA" sz="3200" dirty="0"/>
              <a:t>أن لا </a:t>
            </a:r>
            <a:r>
              <a:rPr lang="ar-SA" sz="3200" dirty="0" smtClean="0"/>
              <a:t>يزوجها. </a:t>
            </a:r>
          </a:p>
          <a:p>
            <a:pPr algn="justLow"/>
            <a:r>
              <a:rPr lang="ar-SA" sz="3200" dirty="0" smtClean="0"/>
              <a:t>قال: </a:t>
            </a:r>
            <a:r>
              <a:rPr lang="ar-SA" sz="3200" dirty="0"/>
              <a:t>ففيه نزلت هذه الآية. </a:t>
            </a:r>
            <a:endParaRPr lang="ar-SA" sz="3200" dirty="0" smtClean="0"/>
          </a:p>
          <a:p>
            <a:pPr algn="justLow"/>
            <a:r>
              <a:rPr lang="ar-SA" sz="3200" dirty="0" smtClean="0"/>
              <a:t>رواه البخاري. </a:t>
            </a:r>
          </a:p>
          <a:p>
            <a:pPr algn="justLow"/>
            <a:r>
              <a:rPr lang="ar-SA" sz="3200" dirty="0" smtClean="0"/>
              <a:t>زاد </a:t>
            </a:r>
            <a:r>
              <a:rPr lang="ar-SA" sz="3200" dirty="0"/>
              <a:t>أبو داود: فكفرت عن يميني وأنكحتها إياه</a:t>
            </a:r>
            <a:r>
              <a:rPr lang="en-US" sz="3200" dirty="0" smtClean="0"/>
              <a:t>.</a:t>
            </a:r>
            <a:endParaRPr lang="ar-SA" sz="3200" dirty="0" smtClean="0"/>
          </a:p>
          <a:p>
            <a:pPr algn="justLow"/>
            <a:r>
              <a:rPr lang="ar-SA" sz="3200" dirty="0"/>
              <a:t>فلو كان لها تزويج نفسها لم يعاتب أخاها على </a:t>
            </a:r>
            <a:r>
              <a:rPr lang="ar-SA" sz="3200" dirty="0" smtClean="0"/>
              <a:t>الامتناع، </a:t>
            </a:r>
            <a:r>
              <a:rPr lang="ar-SA" sz="3200" dirty="0"/>
              <a:t>ولكان نزول الآية لبيان أنها تزوّج نفسها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898210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764704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/>
              <a:t>و</a:t>
            </a:r>
            <a:r>
              <a:rPr lang="ar-SA" sz="3200" dirty="0" smtClean="0"/>
              <a:t>قد </a:t>
            </a:r>
            <a:r>
              <a:rPr lang="ar-SA" sz="3200" dirty="0"/>
              <a:t>فهم السلف شرط إذنهم في عصره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/>
              <a:t>وبادر </a:t>
            </a:r>
            <a:r>
              <a:rPr lang="ar-SA" sz="3200" dirty="0"/>
              <a:t>من نزلت فيه إلى التكفير عن يمينه </a:t>
            </a:r>
            <a:r>
              <a:rPr lang="ar-SA" sz="3200" dirty="0" smtClean="0"/>
              <a:t>والعقد، </a:t>
            </a:r>
          </a:p>
          <a:p>
            <a:pPr algn="justLow"/>
            <a:r>
              <a:rPr lang="ar-SA" sz="3200" dirty="0" smtClean="0"/>
              <a:t>ولو </a:t>
            </a:r>
            <a:r>
              <a:rPr lang="ar-SA" sz="3200" dirty="0"/>
              <a:t>كان لا سبيل للأولياء لأبان الله تعالى غاية </a:t>
            </a:r>
            <a:r>
              <a:rPr lang="ar-SA" sz="3200" dirty="0" smtClean="0"/>
              <a:t>البيان، </a:t>
            </a:r>
          </a:p>
          <a:p>
            <a:pPr algn="justLow"/>
            <a:r>
              <a:rPr lang="ar-SA" sz="3200" dirty="0" smtClean="0"/>
              <a:t>بل </a:t>
            </a:r>
            <a:r>
              <a:rPr lang="ar-SA" sz="3200" dirty="0"/>
              <a:t>كرر تعالى كون </a:t>
            </a:r>
            <a:r>
              <a:rPr lang="ar-SA" sz="3200" dirty="0"/>
              <a:t>أ</a:t>
            </a:r>
            <a:r>
              <a:rPr lang="ar-SA" sz="3200" dirty="0" smtClean="0"/>
              <a:t>مر النكاح إلى </a:t>
            </a:r>
            <a:r>
              <a:rPr lang="ar-SA" sz="3200" dirty="0"/>
              <a:t>الأولياء في عدة </a:t>
            </a:r>
            <a:r>
              <a:rPr lang="ar-SA" sz="3200" dirty="0" smtClean="0"/>
              <a:t>آيات، </a:t>
            </a:r>
          </a:p>
          <a:p>
            <a:pPr algn="justLow"/>
            <a:r>
              <a:rPr lang="ar-SA" sz="3200" dirty="0" smtClean="0"/>
              <a:t>ولم </a:t>
            </a:r>
            <a:r>
              <a:rPr lang="ar-SA" sz="3200" dirty="0"/>
              <a:t>يأت حرف واحد أن للمرأة إنكاح نفسها</a:t>
            </a:r>
            <a:r>
              <a:rPr lang="en-US" sz="3200" dirty="0"/>
              <a:t>.</a:t>
            </a:r>
          </a:p>
          <a:p>
            <a:pPr algn="justLow"/>
            <a:r>
              <a:rPr lang="ar-SA" sz="3200" dirty="0" smtClean="0"/>
              <a:t>وقد دل </a:t>
            </a:r>
            <a:r>
              <a:rPr lang="ar-SA" sz="3200" dirty="0" smtClean="0"/>
              <a:t>هذا على أن </a:t>
            </a:r>
            <a:r>
              <a:rPr lang="ar-SA" sz="3200" dirty="0"/>
              <a:t>نسبة النكاح إليهن في الآيات </a:t>
            </a:r>
            <a:r>
              <a:rPr lang="ar-SA" sz="3200" dirty="0" smtClean="0"/>
              <a:t>مثل قوله تعالى: </a:t>
            </a:r>
            <a:r>
              <a:rPr lang="ar-SA" sz="3200" dirty="0" smtClean="0">
                <a:sym typeface="AGA Arabesque"/>
              </a:rPr>
              <a:t></a:t>
            </a:r>
            <a:r>
              <a:rPr lang="ar-SA" sz="3200" dirty="0" smtClean="0"/>
              <a:t>حتى </a:t>
            </a:r>
            <a:r>
              <a:rPr lang="ar-SA" sz="3200" dirty="0"/>
              <a:t>تنكح زوجاً </a:t>
            </a:r>
            <a:r>
              <a:rPr lang="ar-SA" sz="3200" dirty="0" smtClean="0"/>
              <a:t>غيره</a:t>
            </a:r>
            <a:r>
              <a:rPr lang="ar-SA" sz="3200" dirty="0">
                <a:sym typeface="AGA Arabesque"/>
              </a:rPr>
              <a:t></a:t>
            </a:r>
            <a:r>
              <a:rPr lang="ar-SA" sz="3200" dirty="0" smtClean="0"/>
              <a:t> مراد به: </a:t>
            </a:r>
            <a:r>
              <a:rPr lang="ar-SA" sz="3200" dirty="0" err="1"/>
              <a:t>الإنكاح</a:t>
            </a:r>
            <a:r>
              <a:rPr lang="ar-SA" sz="3200" dirty="0"/>
              <a:t> بعقد </a:t>
            </a:r>
            <a:r>
              <a:rPr lang="ar-SA" sz="3200" dirty="0" smtClean="0"/>
              <a:t>الولي؛ </a:t>
            </a:r>
          </a:p>
          <a:p>
            <a:pPr algn="justLow"/>
            <a:r>
              <a:rPr lang="ar-SA" sz="3200" dirty="0" smtClean="0"/>
              <a:t>إذ </a:t>
            </a:r>
            <a:r>
              <a:rPr lang="ar-SA" sz="3200" dirty="0"/>
              <a:t>لو </a:t>
            </a:r>
            <a:r>
              <a:rPr lang="ar-SA" sz="3200" dirty="0" smtClean="0"/>
              <a:t>كان المراد أنها </a:t>
            </a:r>
            <a:r>
              <a:rPr lang="ar-SA" sz="3200" dirty="0"/>
              <a:t>تنكح نفسها لأمرها </a:t>
            </a:r>
            <a:r>
              <a:rPr lang="ar-SA" sz="3200" dirty="0" smtClean="0"/>
              <a:t>النبي </a:t>
            </a:r>
            <a:r>
              <a:rPr lang="ar-SA" sz="3200" dirty="0" smtClean="0">
                <a:sym typeface="AGA Arabesque"/>
              </a:rPr>
              <a:t> </a:t>
            </a:r>
            <a:r>
              <a:rPr lang="ar-SA" sz="3200" dirty="0" smtClean="0"/>
              <a:t>بعد </a:t>
            </a:r>
            <a:r>
              <a:rPr lang="ar-SA" sz="3200" dirty="0"/>
              <a:t>نزول الآية </a:t>
            </a:r>
            <a:r>
              <a:rPr lang="ar-SA" sz="3200" dirty="0" smtClean="0"/>
              <a:t>بذلك، </a:t>
            </a:r>
            <a:r>
              <a:rPr lang="ar-SA" sz="3200" dirty="0"/>
              <a:t>ولأبان لأخيها أنه لا ولاية </a:t>
            </a:r>
            <a:r>
              <a:rPr lang="ar-SA" sz="3200" dirty="0" smtClean="0"/>
              <a:t>له، </a:t>
            </a:r>
            <a:r>
              <a:rPr lang="ar-SA" sz="3200" dirty="0"/>
              <a:t>ولم يبح له الحنث في يمينه والتكفير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874647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3945" y="888526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4- ويدل </a:t>
            </a:r>
            <a:r>
              <a:rPr lang="ar-SA" sz="3200" dirty="0"/>
              <a:t>لاشتراط الولي ما أخرجه البخاري وأبو داود من حديث عروة عن عائشة أنها أخبرته: </a:t>
            </a:r>
            <a:endParaRPr lang="ar-SA" sz="3200" dirty="0" smtClean="0"/>
          </a:p>
          <a:p>
            <a:pPr algn="justLow"/>
            <a:r>
              <a:rPr lang="ar-SA" sz="3200" dirty="0" smtClean="0"/>
              <a:t>أن </a:t>
            </a:r>
            <a:r>
              <a:rPr lang="ar-SA" sz="3200" dirty="0"/>
              <a:t>النكاح في الجاهلية كان على أربعة </a:t>
            </a:r>
            <a:r>
              <a:rPr lang="ar-SA" sz="3200" smtClean="0"/>
              <a:t>أنحاء -فذكرت </a:t>
            </a:r>
            <a:r>
              <a:rPr lang="ar-SA" sz="3200" dirty="0" smtClean="0"/>
              <a:t>منها-: </a:t>
            </a:r>
            <a:r>
              <a:rPr lang="ar-SA" sz="3200" dirty="0"/>
              <a:t>نكاح الناس اليوم يخطب الرجل إلى الرجل وليته أو ابنته فيصدقها ثم </a:t>
            </a:r>
            <a:r>
              <a:rPr lang="ar-SA" sz="3200" dirty="0" smtClean="0"/>
              <a:t>ينكحها، </a:t>
            </a:r>
          </a:p>
          <a:p>
            <a:pPr algn="justLow"/>
            <a:r>
              <a:rPr lang="ar-SA" sz="3200" dirty="0" smtClean="0"/>
              <a:t>ثم </a:t>
            </a:r>
            <a:r>
              <a:rPr lang="ar-SA" sz="3200" dirty="0"/>
              <a:t>قالت في آخره: فلما بعث </a:t>
            </a:r>
            <a:r>
              <a:rPr lang="ar-SA" sz="3200" dirty="0" smtClean="0"/>
              <a:t>محمد </a:t>
            </a:r>
            <a:r>
              <a:rPr lang="ar-SA" sz="3200" dirty="0">
                <a:sym typeface="AGA Arabesque"/>
              </a:rPr>
              <a:t></a:t>
            </a:r>
            <a:r>
              <a:rPr lang="ar-SA" sz="3200" dirty="0" smtClean="0"/>
              <a:t> </a:t>
            </a:r>
            <a:r>
              <a:rPr lang="ar-SA" sz="3200" dirty="0"/>
              <a:t>بالحق هدم نكاح الجاهلية </a:t>
            </a:r>
            <a:r>
              <a:rPr lang="ar-SA" sz="3200" dirty="0" smtClean="0"/>
              <a:t>كله، </a:t>
            </a:r>
            <a:r>
              <a:rPr lang="ar-SA" sz="3200" dirty="0"/>
              <a:t>إلا نكاح الناس اليوم</a:t>
            </a:r>
            <a:r>
              <a:rPr lang="en-US" sz="3200" dirty="0"/>
              <a:t>.</a:t>
            </a:r>
          </a:p>
          <a:p>
            <a:pPr algn="justLow"/>
            <a:r>
              <a:rPr lang="ar-SA" sz="3200" dirty="0"/>
              <a:t>فهذا دال أنه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/>
              <a:t>قرر </a:t>
            </a:r>
            <a:r>
              <a:rPr lang="ar-SA" sz="3200" dirty="0"/>
              <a:t>ذلك النكاح المعتبر فيه </a:t>
            </a:r>
            <a:r>
              <a:rPr lang="ar-SA" sz="3200" dirty="0" smtClean="0"/>
              <a:t>الولي، </a:t>
            </a:r>
          </a:p>
          <a:p>
            <a:pPr algn="justLow"/>
            <a:r>
              <a:rPr lang="ar-SA" sz="3200" dirty="0" smtClean="0"/>
              <a:t>وزاده </a:t>
            </a:r>
            <a:r>
              <a:rPr lang="ar-SA" sz="3200" dirty="0"/>
              <a:t>تأكيداً بما قد سمعت من </a:t>
            </a:r>
            <a:r>
              <a:rPr lang="ar-SA" sz="3200" dirty="0" smtClean="0"/>
              <a:t>الأحاديث. </a:t>
            </a:r>
          </a:p>
        </p:txBody>
      </p:sp>
    </p:spTree>
    <p:extLst>
      <p:ext uri="{BB962C8B-B14F-4D97-AF65-F5344CB8AC3E}">
        <p14:creationId xmlns:p14="http://schemas.microsoft.com/office/powerpoint/2010/main" val="412099841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3945" y="888526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5- ويدل عليه أيضا: </a:t>
            </a:r>
            <a:r>
              <a:rPr lang="ar-SA" sz="3200" dirty="0"/>
              <a:t>نكاحه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/>
              <a:t>لأم سلمة، وقولها: إنه </a:t>
            </a:r>
            <a:r>
              <a:rPr lang="ar-SA" sz="3200" dirty="0"/>
              <a:t>ليس أحد من أوليائها </a:t>
            </a:r>
            <a:r>
              <a:rPr lang="ar-SA" sz="3200" dirty="0" smtClean="0"/>
              <a:t>حاضرًا، </a:t>
            </a:r>
            <a:r>
              <a:rPr lang="ar-SA" sz="3200" dirty="0" smtClean="0"/>
              <a:t>فلم </a:t>
            </a:r>
            <a:r>
              <a:rPr lang="ar-SA" sz="3200" dirty="0"/>
              <a:t>يقل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 smtClean="0">
                <a:sym typeface="AGA Arabesque"/>
              </a:rPr>
              <a:t>: </a:t>
            </a:r>
            <a:r>
              <a:rPr lang="ar-SA" sz="3200" dirty="0" smtClean="0"/>
              <a:t>أنكحي نفسك، </a:t>
            </a:r>
            <a:r>
              <a:rPr lang="ar-SA" sz="3200" dirty="0"/>
              <a:t>مع أنه مقام </a:t>
            </a:r>
            <a:r>
              <a:rPr lang="ar-SA" sz="3200" dirty="0" smtClean="0"/>
              <a:t>البيان.</a:t>
            </a:r>
          </a:p>
          <a:p>
            <a:pPr algn="justLow"/>
            <a:r>
              <a:rPr lang="ar-SA" sz="3200" dirty="0" smtClean="0"/>
              <a:t>6- ويدل </a:t>
            </a:r>
            <a:r>
              <a:rPr lang="ar-SA" sz="3200" dirty="0"/>
              <a:t>له قوله تعالى: </a:t>
            </a:r>
            <a:r>
              <a:rPr lang="ar-SA" sz="3200" dirty="0" smtClean="0">
                <a:sym typeface="AGA Arabesque"/>
              </a:rPr>
              <a:t></a:t>
            </a:r>
            <a:r>
              <a:rPr lang="ar-SA" sz="3200" dirty="0" smtClean="0"/>
              <a:t>ولا تُنكحوا المشركين</a:t>
            </a:r>
            <a:r>
              <a:rPr lang="ar-SA" sz="3200" dirty="0" smtClean="0">
                <a:sym typeface="AGA Arabesque"/>
              </a:rPr>
              <a:t></a:t>
            </a:r>
            <a:r>
              <a:rPr lang="ar-SA" sz="3200" dirty="0" smtClean="0"/>
              <a:t> ،</a:t>
            </a:r>
          </a:p>
          <a:p>
            <a:pPr algn="justLow"/>
            <a:r>
              <a:rPr lang="ar-SA" sz="3200" dirty="0" smtClean="0"/>
              <a:t>فإنه </a:t>
            </a:r>
            <a:r>
              <a:rPr lang="ar-SA" sz="3200" dirty="0"/>
              <a:t>خطاب للأولياء بأن لا </a:t>
            </a:r>
            <a:r>
              <a:rPr lang="ar-SA" sz="3200" dirty="0" smtClean="0"/>
              <a:t>يُنكحوا المشركين </a:t>
            </a:r>
            <a:r>
              <a:rPr lang="ar-SA" sz="3200" dirty="0"/>
              <a:t>المسلمات </a:t>
            </a:r>
            <a:r>
              <a:rPr lang="en-US" sz="3200" dirty="0" smtClean="0"/>
              <a:t>.</a:t>
            </a:r>
            <a:endParaRPr lang="ar-SA" sz="3200" dirty="0" smtClean="0"/>
          </a:p>
          <a:p>
            <a:pPr algn="justLow"/>
            <a:r>
              <a:rPr lang="ar-SA" sz="3200" dirty="0" smtClean="0"/>
              <a:t>7- ويدل </a:t>
            </a:r>
            <a:r>
              <a:rPr lang="ar-SA" sz="3200" dirty="0"/>
              <a:t>عليه أيضا </a:t>
            </a:r>
            <a:r>
              <a:rPr lang="ar-SA" sz="3200" dirty="0" smtClean="0"/>
              <a:t>حديث عائشةَ </a:t>
            </a:r>
            <a:r>
              <a:rPr lang="ar-SA" sz="3200" dirty="0"/>
              <a:t>قالتْ: قالَ رسولُ الله </a:t>
            </a:r>
            <a:r>
              <a:rPr lang="ar-SA" sz="3200" dirty="0">
                <a:sym typeface="AGA Arabesque"/>
              </a:rPr>
              <a:t> </a:t>
            </a:r>
            <a:r>
              <a:rPr lang="ar-SA" sz="3200" dirty="0"/>
              <a:t>: </a:t>
            </a:r>
            <a:r>
              <a:rPr lang="ar-SA" sz="3200" dirty="0" smtClean="0"/>
              <a:t>«أَيُّمَا </a:t>
            </a:r>
            <a:r>
              <a:rPr lang="ar-SA" sz="3200" dirty="0"/>
              <a:t>امرَأَةٍ نَكَحَتْ بغَيْر إذنِ وَلِيِّهَا فَنِكاحُهَا </a:t>
            </a:r>
            <a:r>
              <a:rPr lang="ar-SA" sz="3200" dirty="0" smtClean="0"/>
              <a:t>باطل» -</a:t>
            </a:r>
            <a:r>
              <a:rPr lang="en-US" sz="3200" dirty="0" smtClean="0"/>
              <a:t> </a:t>
            </a:r>
            <a:r>
              <a:rPr lang="ar-SA" sz="3200" dirty="0" smtClean="0"/>
              <a:t>أَخْرجَهُ أصحاب السنن الأربَعَةُ </a:t>
            </a:r>
            <a:r>
              <a:rPr lang="ar-SA" sz="3200" dirty="0"/>
              <a:t>إلا </a:t>
            </a:r>
            <a:r>
              <a:rPr lang="ar-SA" sz="3200" dirty="0" smtClean="0"/>
              <a:t>النسائيّ، </a:t>
            </a:r>
          </a:p>
          <a:p>
            <a:pPr algn="justLow"/>
            <a:r>
              <a:rPr lang="ar-SA" sz="3200" dirty="0" smtClean="0"/>
              <a:t>وَصَحّحَهُ </a:t>
            </a:r>
            <a:r>
              <a:rPr lang="ar-SA" sz="3200" dirty="0"/>
              <a:t>يحيى بن معين </a:t>
            </a:r>
            <a:r>
              <a:rPr lang="ar-SA" sz="3200" dirty="0" smtClean="0"/>
              <a:t>وأَبُو </a:t>
            </a:r>
            <a:r>
              <a:rPr lang="ar-SA" sz="3200" dirty="0"/>
              <a:t>عَوَانةَ وابنُ حِبّانَ </a:t>
            </a:r>
            <a:r>
              <a:rPr lang="ar-SA" sz="3200" dirty="0" smtClean="0"/>
              <a:t>والحاكِمُ.</a:t>
            </a:r>
          </a:p>
          <a:p>
            <a:pPr algn="justLow"/>
            <a:r>
              <a:rPr lang="ar-SA" sz="3200" dirty="0"/>
              <a:t>وفي </a:t>
            </a:r>
            <a:r>
              <a:rPr lang="ar-SA" sz="3200" dirty="0" smtClean="0"/>
              <a:t>هذا الحديث </a:t>
            </a:r>
            <a:r>
              <a:rPr lang="ar-SA" sz="3200" dirty="0"/>
              <a:t>دليل على اعتبار إذن الولي في </a:t>
            </a:r>
            <a:r>
              <a:rPr lang="ar-SA" sz="3200" dirty="0" smtClean="0"/>
              <a:t>النكاح؛</a:t>
            </a:r>
          </a:p>
          <a:p>
            <a:pPr algn="justLow"/>
            <a:r>
              <a:rPr lang="ar-SA" sz="3200" dirty="0" smtClean="0"/>
              <a:t>سواء </a:t>
            </a:r>
            <a:r>
              <a:rPr lang="ar-SA" sz="3200" dirty="0"/>
              <a:t>بعقده لها أو عقد وكيله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3473800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59430" y="780345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2- هل الولي ركن من أركان النكاح أو شرط من شروطه؟</a:t>
            </a:r>
          </a:p>
          <a:p>
            <a:pPr algn="justLow"/>
            <a:r>
              <a:rPr lang="ar-SA" sz="3200" dirty="0" smtClean="0"/>
              <a:t>اختلف </a:t>
            </a:r>
            <a:r>
              <a:rPr lang="ar-SA" sz="3200" dirty="0"/>
              <a:t>الفقهاء في كون الولي ركنا من أركان النكاح أو شرطا في صحته أو شرطا في جوازه </a:t>
            </a:r>
            <a:r>
              <a:rPr lang="ar-SA" sz="3200" dirty="0" err="1"/>
              <a:t>ونفاذه</a:t>
            </a:r>
            <a:r>
              <a:rPr lang="ar-SA" sz="3200" dirty="0"/>
              <a:t> . </a:t>
            </a:r>
          </a:p>
          <a:p>
            <a:pPr algn="justLow"/>
            <a:r>
              <a:rPr lang="ar-SA" sz="3200" b="1" dirty="0" smtClean="0"/>
              <a:t>أ- فقال </a:t>
            </a:r>
            <a:r>
              <a:rPr lang="ar-SA" sz="3200" b="1" dirty="0"/>
              <a:t>المالكية والشافعية : الولي ركن من أركان عقد </a:t>
            </a:r>
            <a:r>
              <a:rPr lang="ar-SA" sz="3200" b="1" dirty="0" smtClean="0"/>
              <a:t>النكاح</a:t>
            </a:r>
            <a:r>
              <a:rPr lang="ar-SA" sz="3200" dirty="0" smtClean="0"/>
              <a:t>، </a:t>
            </a:r>
          </a:p>
          <a:p>
            <a:pPr algn="justLow"/>
            <a:r>
              <a:rPr lang="ar-SA" sz="3200" dirty="0" smtClean="0"/>
              <a:t>فلا </a:t>
            </a:r>
            <a:r>
              <a:rPr lang="ar-SA" sz="3200" dirty="0"/>
              <a:t>يصح النكاح بدون ولي بشروطه ، لأنه من أركان العقد التي لا يتحقق وجوده إلا </a:t>
            </a:r>
            <a:r>
              <a:rPr lang="ar-SA" sz="3200" dirty="0" smtClean="0"/>
              <a:t>بها.</a:t>
            </a:r>
            <a:endParaRPr lang="ar-SA" sz="3200" dirty="0"/>
          </a:p>
          <a:p>
            <a:pPr algn="justLow"/>
            <a:r>
              <a:rPr lang="ar-SA" sz="3200" dirty="0"/>
              <a:t>ولا يصح عند المالكية والشافعية تولي عقد النكاح من </a:t>
            </a:r>
            <a:r>
              <a:rPr lang="ar-SA" sz="3200" dirty="0" smtClean="0"/>
              <a:t>أنثى. </a:t>
            </a:r>
            <a:endParaRPr lang="ar-SA" sz="3200" dirty="0"/>
          </a:p>
          <a:p>
            <a:pPr algn="justLow"/>
            <a:r>
              <a:rPr lang="ar-SA" sz="3200" dirty="0"/>
              <a:t>فلا تصح عبارة المرأة في النكاح إيجابا وقبولا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فلا </a:t>
            </a:r>
            <a:r>
              <a:rPr lang="ar-SA" sz="3200" dirty="0"/>
              <a:t>تزوج نفسها بإذن الولي ولا بغير إذنه ، ولا غيرها لا بولاية ولا بوكالة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ولا </a:t>
            </a:r>
            <a:r>
              <a:rPr lang="ar-SA" sz="3200" dirty="0"/>
              <a:t>تقبل النكاح لا بولاية ولا بوكالة .</a:t>
            </a:r>
          </a:p>
        </p:txBody>
      </p:sp>
    </p:spTree>
    <p:extLst>
      <p:ext uri="{BB962C8B-B14F-4D97-AF65-F5344CB8AC3E}">
        <p14:creationId xmlns:p14="http://schemas.microsoft.com/office/powerpoint/2010/main" val="190519777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ب- وقال </a:t>
            </a:r>
            <a:r>
              <a:rPr lang="ar-SA" sz="3200" b="1" dirty="0"/>
              <a:t>الحنابلة : الولي شرط في صحة النكاح ، </a:t>
            </a:r>
            <a:r>
              <a:rPr lang="ar-SA" sz="3200" dirty="0" smtClean="0"/>
              <a:t>فلا </a:t>
            </a:r>
            <a:r>
              <a:rPr lang="ar-SA" sz="3200" dirty="0"/>
              <a:t>يصح نكاح إلا </a:t>
            </a:r>
            <a:r>
              <a:rPr lang="ar-SA" sz="3200" dirty="0" smtClean="0"/>
              <a:t>بولي. </a:t>
            </a:r>
          </a:p>
          <a:p>
            <a:pPr algn="justLow"/>
            <a:r>
              <a:rPr lang="ar-SA" sz="3200" dirty="0" smtClean="0"/>
              <a:t>قال </a:t>
            </a:r>
            <a:r>
              <a:rPr lang="ar-SA" sz="3200" dirty="0" err="1"/>
              <a:t>المرداوي</a:t>
            </a:r>
            <a:r>
              <a:rPr lang="ar-SA" sz="3200" dirty="0"/>
              <a:t> : هذا المذهب وعليه الأصحاب ونص </a:t>
            </a:r>
            <a:r>
              <a:rPr lang="ar-SA" sz="3200" dirty="0" smtClean="0"/>
              <a:t>عليه.</a:t>
            </a:r>
          </a:p>
          <a:p>
            <a:pPr algn="justLow"/>
            <a:r>
              <a:rPr lang="ar-SA" sz="3200" dirty="0" smtClean="0"/>
              <a:t>قال </a:t>
            </a:r>
            <a:r>
              <a:rPr lang="ar-SA" sz="3200" dirty="0"/>
              <a:t>الزركشي : لا يختلف الأصحاب في </a:t>
            </a:r>
            <a:r>
              <a:rPr lang="ar-SA" sz="3200" dirty="0" smtClean="0"/>
              <a:t>ذلك.</a:t>
            </a:r>
          </a:p>
          <a:p>
            <a:pPr algn="justLow"/>
            <a:r>
              <a:rPr lang="ar-SA" sz="3200" dirty="0" smtClean="0"/>
              <a:t>وعلى </a:t>
            </a:r>
            <a:r>
              <a:rPr lang="ar-SA" sz="3200" dirty="0"/>
              <a:t>المذهب </a:t>
            </a:r>
            <a:r>
              <a:rPr lang="ar-SA" sz="3200" dirty="0" smtClean="0"/>
              <a:t>عندهم: </a:t>
            </a:r>
          </a:p>
          <a:p>
            <a:pPr algn="justLow"/>
            <a:r>
              <a:rPr lang="ar-SA" sz="3200" dirty="0" smtClean="0"/>
              <a:t>لو </a:t>
            </a:r>
            <a:r>
              <a:rPr lang="ar-SA" sz="3200" dirty="0"/>
              <a:t>زوجت امرأة نفسها ، </a:t>
            </a:r>
            <a:endParaRPr lang="ar-SA" sz="3200" dirty="0" smtClean="0"/>
          </a:p>
          <a:p>
            <a:pPr algn="justLow"/>
            <a:r>
              <a:rPr lang="ar-SA" sz="3200" dirty="0" smtClean="0"/>
              <a:t>أو </a:t>
            </a:r>
            <a:r>
              <a:rPr lang="ar-SA" sz="3200" dirty="0"/>
              <a:t>زوجت غيرها كبنتها وأختها ، </a:t>
            </a:r>
            <a:endParaRPr lang="ar-SA" sz="3200" dirty="0" smtClean="0"/>
          </a:p>
          <a:p>
            <a:pPr algn="justLow"/>
            <a:r>
              <a:rPr lang="ar-SA" sz="3200" dirty="0" smtClean="0"/>
              <a:t>أو </a:t>
            </a:r>
            <a:r>
              <a:rPr lang="ar-SA" sz="3200" dirty="0"/>
              <a:t>وكلت غير وليها في تزويجها ولو بإذن وليها </a:t>
            </a:r>
            <a:r>
              <a:rPr lang="ar-SA" sz="3200" dirty="0" smtClean="0"/>
              <a:t>: </a:t>
            </a:r>
          </a:p>
          <a:p>
            <a:pPr algn="justLow"/>
            <a:r>
              <a:rPr lang="ar-SA" sz="3200" dirty="0" smtClean="0"/>
              <a:t>لم </a:t>
            </a:r>
            <a:r>
              <a:rPr lang="ar-SA" sz="3200" dirty="0"/>
              <a:t>يصح النكاح في الصور </a:t>
            </a:r>
            <a:r>
              <a:rPr lang="ar-SA" sz="3200" dirty="0" smtClean="0"/>
              <a:t>الثلاث.</a:t>
            </a:r>
          </a:p>
        </p:txBody>
      </p:sp>
    </p:spTree>
    <p:extLst>
      <p:ext uri="{BB962C8B-B14F-4D97-AF65-F5344CB8AC3E}">
        <p14:creationId xmlns:p14="http://schemas.microsoft.com/office/powerpoint/2010/main" val="229344227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836712"/>
            <a:ext cx="79208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3- المقدم من أولياء القرابة في ولاية العقد:</a:t>
            </a:r>
            <a:endParaRPr lang="ar-SA" sz="3200" b="1" dirty="0">
              <a:solidFill>
                <a:srgbClr val="FF0000"/>
              </a:solidFill>
            </a:endParaRPr>
          </a:p>
          <a:p>
            <a:pPr algn="justLow"/>
            <a:r>
              <a:rPr lang="ar-SA" sz="3200" dirty="0" smtClean="0"/>
              <a:t>أ- قال </a:t>
            </a:r>
            <a:r>
              <a:rPr lang="ar-SA" sz="3200" dirty="0"/>
              <a:t>الحنفية : الولي في النكاح العصبة بنفسه وهو من يتصل بالميت </a:t>
            </a:r>
            <a:r>
              <a:rPr lang="ar-SA" sz="3200" dirty="0" smtClean="0"/>
              <a:t>بلا </a:t>
            </a:r>
            <a:r>
              <a:rPr lang="ar-SA" sz="3200" dirty="0"/>
              <a:t>توسط أنثى على ترتيب الإرث </a:t>
            </a:r>
            <a:r>
              <a:rPr lang="ar-SA" sz="3200" dirty="0" smtClean="0"/>
              <a:t>والحجب،</a:t>
            </a:r>
          </a:p>
          <a:p>
            <a:pPr algn="justLow"/>
            <a:r>
              <a:rPr lang="ar-SA" sz="3200" dirty="0" smtClean="0"/>
              <a:t>فيقدم </a:t>
            </a:r>
            <a:r>
              <a:rPr lang="ar-SA" sz="3200" dirty="0"/>
              <a:t>الابن على الأب عند أبي حنيفة وأبي </a:t>
            </a:r>
            <a:r>
              <a:rPr lang="ar-SA" sz="3200" dirty="0" smtClean="0"/>
              <a:t>يوسف، </a:t>
            </a:r>
            <a:r>
              <a:rPr lang="ar-SA" sz="3200" dirty="0"/>
              <a:t>خلافا لمحمد حيث قدم </a:t>
            </a:r>
            <a:r>
              <a:rPr lang="ar-SA" sz="3200" dirty="0" smtClean="0"/>
              <a:t>الأب. </a:t>
            </a:r>
          </a:p>
          <a:p>
            <a:pPr algn="justLow"/>
            <a:r>
              <a:rPr lang="ar-SA" sz="3200" dirty="0" smtClean="0"/>
              <a:t>ب- وقال </a:t>
            </a:r>
            <a:r>
              <a:rPr lang="ar-SA" sz="3200" dirty="0"/>
              <a:t>المالكية : يقدم عند وجود متعدد من </a:t>
            </a:r>
            <a:r>
              <a:rPr lang="ar-SA" sz="3200" dirty="0" smtClean="0"/>
              <a:t>الأولياء</a:t>
            </a:r>
            <a:r>
              <a:rPr lang="ar-SA" sz="3200" dirty="0"/>
              <a:t> في العقد عليها </a:t>
            </a:r>
            <a:r>
              <a:rPr lang="ar-SA" sz="3200" dirty="0" smtClean="0"/>
              <a:t>: </a:t>
            </a:r>
            <a:r>
              <a:rPr lang="ar-SA" sz="3200" dirty="0"/>
              <a:t>ابن ا</a:t>
            </a:r>
            <a:r>
              <a:rPr lang="ar-SA" sz="3200" dirty="0" smtClean="0"/>
              <a:t>لمرأة، حيث يقدم </a:t>
            </a:r>
            <a:r>
              <a:rPr lang="ar-SA" sz="3200" dirty="0"/>
              <a:t>على </a:t>
            </a:r>
            <a:r>
              <a:rPr lang="ar-SA" sz="3200" dirty="0" smtClean="0"/>
              <a:t>الأب.</a:t>
            </a:r>
          </a:p>
          <a:p>
            <a:pPr algn="justLow"/>
            <a:r>
              <a:rPr lang="ar-SA" sz="3200" dirty="0" smtClean="0"/>
              <a:t>ج- وقال الشافعية والحنابلة : أحق </a:t>
            </a:r>
            <a:r>
              <a:rPr lang="ar-SA" sz="3200" dirty="0"/>
              <a:t>الأولياء بالتزويج </a:t>
            </a:r>
            <a:r>
              <a:rPr lang="ar-SA" sz="3200" dirty="0" smtClean="0"/>
              <a:t>الأب.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والسلام 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0261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4668</TotalTime>
  <Words>1628</Words>
  <Application>Microsoft Office PowerPoint</Application>
  <PresentationFormat>عرض على الشاشة (3:4)‏</PresentationFormat>
  <Paragraphs>144</Paragraphs>
  <Slides>23</Slides>
  <Notes>8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user</cp:lastModifiedBy>
  <cp:revision>299</cp:revision>
  <dcterms:created xsi:type="dcterms:W3CDTF">2013-03-29T21:45:20Z</dcterms:created>
  <dcterms:modified xsi:type="dcterms:W3CDTF">2015-02-21T00:45:59Z</dcterms:modified>
</cp:coreProperties>
</file>