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60" r:id="rId1"/>
  </p:sldMasterIdLst>
  <p:notesMasterIdLst>
    <p:notesMasterId r:id="rId35"/>
  </p:notesMasterIdLst>
  <p:sldIdLst>
    <p:sldId id="413" r:id="rId2"/>
    <p:sldId id="414" r:id="rId3"/>
    <p:sldId id="415" r:id="rId4"/>
    <p:sldId id="416" r:id="rId5"/>
    <p:sldId id="417" r:id="rId6"/>
    <p:sldId id="427" r:id="rId7"/>
    <p:sldId id="426" r:id="rId8"/>
    <p:sldId id="425" r:id="rId9"/>
    <p:sldId id="289" r:id="rId10"/>
    <p:sldId id="389" r:id="rId11"/>
    <p:sldId id="388" r:id="rId12"/>
    <p:sldId id="428" r:id="rId13"/>
    <p:sldId id="434" r:id="rId14"/>
    <p:sldId id="429" r:id="rId15"/>
    <p:sldId id="432" r:id="rId16"/>
    <p:sldId id="433" r:id="rId17"/>
    <p:sldId id="340" r:id="rId18"/>
    <p:sldId id="341" r:id="rId19"/>
    <p:sldId id="437" r:id="rId20"/>
    <p:sldId id="419" r:id="rId21"/>
    <p:sldId id="342" r:id="rId22"/>
    <p:sldId id="420" r:id="rId23"/>
    <p:sldId id="435" r:id="rId24"/>
    <p:sldId id="343" r:id="rId25"/>
    <p:sldId id="422" r:id="rId26"/>
    <p:sldId id="344" r:id="rId27"/>
    <p:sldId id="436" r:id="rId28"/>
    <p:sldId id="397" r:id="rId29"/>
    <p:sldId id="376" r:id="rId30"/>
    <p:sldId id="424" r:id="rId31"/>
    <p:sldId id="430" r:id="rId32"/>
    <p:sldId id="431" r:id="rId33"/>
    <p:sldId id="412" r:id="rId34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7463" autoAdjust="0"/>
    <p:restoredTop sz="94660"/>
  </p:normalViewPr>
  <p:slideViewPr>
    <p:cSldViewPr>
      <p:cViewPr>
        <p:scale>
          <a:sx n="70" d="100"/>
          <a:sy n="70" d="100"/>
        </p:scale>
        <p:origin x="-1506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رأس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02544A09-5E1B-49C5-A9DE-ED7FDCFA2E90}" type="datetimeFigureOut">
              <a:rPr lang="ar-SA" smtClean="0"/>
              <a:t>05/09/1436</a:t>
            </a:fld>
            <a:endParaRPr lang="ar-SA"/>
          </a:p>
        </p:txBody>
      </p:sp>
      <p:sp>
        <p:nvSpPr>
          <p:cNvPr id="4" name="عنصر نائب لصورة الشريحة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ar-SA"/>
          </a:p>
        </p:txBody>
      </p:sp>
      <p:sp>
        <p:nvSpPr>
          <p:cNvPr id="5" name="عنصر نائب للملاحظات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1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F444618A-FF7F-4DE0-9F0B-9500FC8BE514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5560769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7689F6-FAE5-4200-BB58-72F14D460013}" type="slidenum">
              <a:rPr lang="ar-SA" smtClean="0"/>
              <a:t>1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9916849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عنوان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17" name="عنوان فرعي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ar-SA" smtClean="0"/>
              <a:t>انقر لتحرير نمط العنوان الثانوي الرئيسي</a:t>
            </a:r>
            <a:endParaRPr kumimoji="0" lang="en-US"/>
          </a:p>
        </p:txBody>
      </p:sp>
      <p:sp>
        <p:nvSpPr>
          <p:cNvPr id="30" name="عنصر نائب للتاريخ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5E50F5-1CAD-4483-932B-10C5AD0527F0}" type="datetimeFigureOut">
              <a:rPr lang="ar-SA" smtClean="0"/>
              <a:pPr/>
              <a:t>05/09/1436</a:t>
            </a:fld>
            <a:endParaRPr lang="ar-SA"/>
          </a:p>
        </p:txBody>
      </p:sp>
      <p:sp>
        <p:nvSpPr>
          <p:cNvPr id="19" name="عنصر نائب للتذييل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27" name="عنصر نائب لرقم الشريحة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E6DBD8-DD59-42B0-B5EB-8B8CECD86422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5E50F5-1CAD-4483-932B-10C5AD0527F0}" type="datetimeFigureOut">
              <a:rPr lang="ar-SA" smtClean="0"/>
              <a:pPr/>
              <a:t>05/09/1436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E6DBD8-DD59-42B0-B5EB-8B8CECD86422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5E50F5-1CAD-4483-932B-10C5AD0527F0}" type="datetimeFigureOut">
              <a:rPr lang="ar-SA" smtClean="0"/>
              <a:pPr/>
              <a:t>05/09/1436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E6DBD8-DD59-42B0-B5EB-8B8CECD86422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5E50F5-1CAD-4483-932B-10C5AD0527F0}" type="datetimeFigureOut">
              <a:rPr lang="ar-SA" smtClean="0"/>
              <a:pPr/>
              <a:t>05/09/1436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E6DBD8-DD59-42B0-B5EB-8B8CECD86422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5" name="عنصر نائب للمحتوى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5E50F5-1CAD-4483-932B-10C5AD0527F0}" type="datetimeFigureOut">
              <a:rPr lang="ar-SA" smtClean="0"/>
              <a:pPr/>
              <a:t>05/09/1436</a:t>
            </a:fld>
            <a:endParaRPr lang="ar-SA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E6DBD8-DD59-42B0-B5EB-8B8CECD86422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5E50F5-1CAD-4483-932B-10C5AD0527F0}" type="datetimeFigureOut">
              <a:rPr lang="ar-SA" smtClean="0"/>
              <a:pPr/>
              <a:t>05/09/1436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E6DBD8-DD59-42B0-B5EB-8B8CECD86422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5E50F5-1CAD-4483-932B-10C5AD0527F0}" type="datetimeFigureOut">
              <a:rPr lang="ar-SA" smtClean="0"/>
              <a:pPr/>
              <a:t>05/09/1436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E6DBD8-DD59-42B0-B5EB-8B8CECD86422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5E50F5-1CAD-4483-932B-10C5AD0527F0}" type="datetimeFigureOut">
              <a:rPr lang="ar-SA" smtClean="0"/>
              <a:pPr/>
              <a:t>05/09/1436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E6DBD8-DD59-42B0-B5EB-8B8CECD86422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مستطيل ذو زاوية واحدة مخدوشة ودائرية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مثلث قائم الزاوية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5E50F5-1CAD-4483-932B-10C5AD0527F0}" type="datetimeFigureOut">
              <a:rPr lang="ar-SA" smtClean="0"/>
              <a:pPr/>
              <a:t>05/09/1436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1CE6DBD8-DD59-42B0-B5EB-8B8CECD86422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ar-SA" smtClean="0"/>
              <a:t>انقر فوق الرمز لإضافة صورة</a:t>
            </a:r>
            <a:endParaRPr kumimoji="0" lang="en-US" dirty="0"/>
          </a:p>
        </p:txBody>
      </p:sp>
      <p:sp>
        <p:nvSpPr>
          <p:cNvPr id="10" name="شكل حر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شكل حر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5E50F5-1CAD-4483-932B-10C5AD0527F0}" type="datetimeFigureOut">
              <a:rPr lang="ar-SA" smtClean="0"/>
              <a:pPr/>
              <a:t>05/09/1436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E6DBD8-DD59-42B0-B5EB-8B8CECD86422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5E50F5-1CAD-4483-932B-10C5AD0527F0}" type="datetimeFigureOut">
              <a:rPr lang="ar-SA" smtClean="0"/>
              <a:pPr/>
              <a:t>05/09/1436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E6DBD8-DD59-42B0-B5EB-8B8CECD86422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شكل حر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شكل حر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عنصر نائب للعنوان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0" name="عنصر نائب للنص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  <a:p>
            <a:pPr lvl="1" eaLnBrk="1" latinLnBrk="0" hangingPunct="1"/>
            <a:r>
              <a:rPr kumimoji="0" lang="ar-SA" smtClean="0"/>
              <a:t>المستوى الثاني</a:t>
            </a:r>
          </a:p>
          <a:p>
            <a:pPr lvl="2" eaLnBrk="1" latinLnBrk="0" hangingPunct="1"/>
            <a:r>
              <a:rPr kumimoji="0" lang="ar-SA" smtClean="0"/>
              <a:t>المستوى الثالث</a:t>
            </a:r>
          </a:p>
          <a:p>
            <a:pPr lvl="3" eaLnBrk="1" latinLnBrk="0" hangingPunct="1"/>
            <a:r>
              <a:rPr kumimoji="0" lang="ar-SA" smtClean="0"/>
              <a:t>المستوى الرابع</a:t>
            </a:r>
          </a:p>
          <a:p>
            <a:pPr lvl="4" eaLnBrk="1" latinLnBrk="0" hangingPunct="1"/>
            <a:r>
              <a:rPr kumimoji="0" lang="ar-SA" smtClean="0"/>
              <a:t>المستوى الخامس</a:t>
            </a:r>
            <a:endParaRPr kumimoji="0" lang="en-US"/>
          </a:p>
        </p:txBody>
      </p:sp>
      <p:sp>
        <p:nvSpPr>
          <p:cNvPr id="10" name="عنصر نائب للتاريخ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6C5E50F5-1CAD-4483-932B-10C5AD0527F0}" type="datetimeFigureOut">
              <a:rPr lang="ar-SA" smtClean="0"/>
              <a:pPr/>
              <a:t>05/09/1436</a:t>
            </a:fld>
            <a:endParaRPr lang="ar-SA"/>
          </a:p>
        </p:txBody>
      </p:sp>
      <p:sp>
        <p:nvSpPr>
          <p:cNvPr id="22" name="عنصر نائب للتذييل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18" name="عنصر نائب لرقم الشريحة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1CE6DBD8-DD59-42B0-B5EB-8B8CECD86422}" type="slidenum">
              <a:rPr lang="ar-SA" smtClean="0"/>
              <a:pPr/>
              <a:t>‹#›</a:t>
            </a:fld>
            <a:endParaRPr lang="ar-SA"/>
          </a:p>
        </p:txBody>
      </p:sp>
      <p:grpSp>
        <p:nvGrpSpPr>
          <p:cNvPr id="2" name="مجموعة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شكل حر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شكل حر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1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r" rtl="1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r" rtl="1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r" rtl="1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r" rtl="1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r" rtl="1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r" rtl="1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r" rtl="1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r" rtl="1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r" rtl="1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533400" y="1268760"/>
            <a:ext cx="7854696" cy="5472608"/>
          </a:xfrm>
        </p:spPr>
        <p:txBody>
          <a:bodyPr>
            <a:normAutofit/>
          </a:bodyPr>
          <a:lstStyle/>
          <a:p>
            <a:pPr algn="ctr"/>
            <a:r>
              <a:rPr lang="en-US" dirty="0" smtClean="0"/>
              <a:t> </a:t>
            </a:r>
          </a:p>
          <a:p>
            <a:pPr algn="ctr"/>
            <a:endParaRPr lang="en-US" dirty="0"/>
          </a:p>
          <a:p>
            <a:pPr algn="ctr"/>
            <a:r>
              <a:rPr lang="ar-SA" sz="4000" b="1" dirty="0">
                <a:solidFill>
                  <a:srgbClr val="FF0000"/>
                </a:solidFill>
              </a:rPr>
              <a:t>مادة : </a:t>
            </a:r>
            <a:r>
              <a:rPr lang="ar-SA" sz="4000" b="1" dirty="0" smtClean="0">
                <a:solidFill>
                  <a:srgbClr val="FF0000"/>
                </a:solidFill>
              </a:rPr>
              <a:t>الحديث (2)</a:t>
            </a:r>
            <a:endParaRPr lang="ar-SA" sz="4000" b="1" dirty="0">
              <a:solidFill>
                <a:srgbClr val="FF0000"/>
              </a:solidFill>
            </a:endParaRPr>
          </a:p>
          <a:p>
            <a:pPr algn="ctr"/>
            <a:r>
              <a:rPr lang="ar-SA" sz="4000" b="1" dirty="0" smtClean="0"/>
              <a:t>أستاذ </a:t>
            </a:r>
            <a:r>
              <a:rPr lang="ar-SA" sz="4000" b="1" dirty="0"/>
              <a:t>المادة : </a:t>
            </a:r>
            <a:r>
              <a:rPr lang="ar-SA" sz="4000" b="1" dirty="0" err="1"/>
              <a:t>د.عادل</a:t>
            </a:r>
            <a:r>
              <a:rPr lang="ar-SA" sz="4000" b="1" dirty="0"/>
              <a:t> حسن</a:t>
            </a:r>
          </a:p>
          <a:p>
            <a:pPr algn="ctr"/>
            <a:r>
              <a:rPr lang="ar-SA" sz="4000" b="1" dirty="0" smtClean="0">
                <a:solidFill>
                  <a:schemeClr val="bg1"/>
                </a:solidFill>
              </a:rPr>
              <a:t>المحاضرة الخامسة</a:t>
            </a:r>
          </a:p>
          <a:p>
            <a:pPr algn="ctr"/>
            <a:endParaRPr lang="ar-SA" sz="5400" b="1" dirty="0" smtClean="0">
              <a:solidFill>
                <a:srgbClr val="FF0000"/>
              </a:solidFill>
            </a:endParaRPr>
          </a:p>
        </p:txBody>
      </p:sp>
      <p:pic>
        <p:nvPicPr>
          <p:cNvPr id="4" name="صورة 3" descr="http://www.feqhweb.com/vb/images/Basmala.pn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88640"/>
            <a:ext cx="7488831" cy="129614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058117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533400" y="1268760"/>
            <a:ext cx="7854696" cy="5472608"/>
          </a:xfrm>
        </p:spPr>
        <p:txBody>
          <a:bodyPr>
            <a:normAutofit/>
          </a:bodyPr>
          <a:lstStyle/>
          <a:p>
            <a:pPr algn="ctr"/>
            <a:r>
              <a:rPr lang="en-US" dirty="0" smtClean="0"/>
              <a:t> </a:t>
            </a:r>
          </a:p>
          <a:p>
            <a:pPr algn="ctr"/>
            <a:endParaRPr lang="ar-SA" sz="4400" b="1" dirty="0" smtClean="0">
              <a:solidFill>
                <a:srgbClr val="FF0000"/>
              </a:solidFill>
            </a:endParaRPr>
          </a:p>
          <a:p>
            <a:pPr algn="ctr"/>
            <a:r>
              <a:rPr lang="ar-SA" sz="4400" b="1" smtClean="0">
                <a:solidFill>
                  <a:srgbClr val="FF0000"/>
                </a:solidFill>
              </a:rPr>
              <a:t>السلام </a:t>
            </a:r>
            <a:r>
              <a:rPr lang="ar-SA" sz="4400" b="1" dirty="0" smtClean="0">
                <a:solidFill>
                  <a:srgbClr val="FF0000"/>
                </a:solidFill>
              </a:rPr>
              <a:t>عليكم ورحمة الله وبركاته</a:t>
            </a:r>
            <a:endParaRPr lang="en-US" sz="4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1022580"/>
      </p:ext>
    </p:extLst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533400" y="1268760"/>
            <a:ext cx="7854696" cy="5472608"/>
          </a:xfrm>
        </p:spPr>
        <p:txBody>
          <a:bodyPr>
            <a:normAutofit/>
          </a:bodyPr>
          <a:lstStyle/>
          <a:p>
            <a:pPr algn="ctr"/>
            <a:r>
              <a:rPr lang="en-US" dirty="0" smtClean="0"/>
              <a:t> </a:t>
            </a:r>
            <a:endParaRPr lang="ar-SA" sz="4400" b="1" dirty="0" smtClean="0">
              <a:solidFill>
                <a:srgbClr val="FF0000"/>
              </a:solidFill>
            </a:endParaRPr>
          </a:p>
          <a:p>
            <a:pPr algn="ctr"/>
            <a:r>
              <a:rPr lang="ar-SA" sz="4400" b="1" dirty="0" smtClean="0"/>
              <a:t>عنوان هذه المحاضرة :</a:t>
            </a:r>
          </a:p>
          <a:p>
            <a:pPr algn="ctr"/>
            <a:r>
              <a:rPr lang="ar-SA" sz="4400" b="1" dirty="0" smtClean="0">
                <a:solidFill>
                  <a:srgbClr val="FF0000"/>
                </a:solidFill>
              </a:rPr>
              <a:t> </a:t>
            </a:r>
            <a:r>
              <a:rPr lang="ar-SA" sz="4400" b="1" dirty="0">
                <a:solidFill>
                  <a:srgbClr val="FF0000"/>
                </a:solidFill>
              </a:rPr>
              <a:t>أ</a:t>
            </a:r>
            <a:r>
              <a:rPr lang="ar-SA" sz="4400" b="1" dirty="0" smtClean="0">
                <a:solidFill>
                  <a:srgbClr val="FF0000"/>
                </a:solidFill>
              </a:rPr>
              <a:t>حاديث مختارة </a:t>
            </a:r>
            <a:r>
              <a:rPr lang="ar-SA" sz="4400" b="1" dirty="0">
                <a:solidFill>
                  <a:srgbClr val="FF0000"/>
                </a:solidFill>
              </a:rPr>
              <a:t>من  كتاب </a:t>
            </a:r>
            <a:r>
              <a:rPr lang="ar-SA" sz="4400" b="1" dirty="0" smtClean="0">
                <a:solidFill>
                  <a:srgbClr val="FF0000"/>
                </a:solidFill>
              </a:rPr>
              <a:t>الطلاق</a:t>
            </a:r>
          </a:p>
          <a:p>
            <a:pPr algn="ctr"/>
            <a:r>
              <a:rPr lang="ar-SA" sz="4400" b="1" dirty="0" smtClean="0">
                <a:solidFill>
                  <a:srgbClr val="FF0000"/>
                </a:solidFill>
              </a:rPr>
              <a:t>(الحديث الأول)</a:t>
            </a:r>
            <a:endParaRPr lang="en-US" sz="4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2938757"/>
      </p:ext>
    </p:extLst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5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6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3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4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مستطيل 13"/>
          <p:cNvSpPr/>
          <p:nvPr/>
        </p:nvSpPr>
        <p:spPr>
          <a:xfrm>
            <a:off x="340224" y="620688"/>
            <a:ext cx="8352928" cy="55399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SA" sz="3400" b="1" dirty="0" smtClean="0">
                <a:solidFill>
                  <a:srgbClr val="FF0000"/>
                </a:solidFill>
              </a:rPr>
              <a:t>الطَّــلاق </a:t>
            </a:r>
            <a:endParaRPr lang="en-US" sz="3400" b="1" dirty="0">
              <a:solidFill>
                <a:srgbClr val="FF0000"/>
              </a:solidFill>
            </a:endParaRPr>
          </a:p>
          <a:p>
            <a:pPr algn="justLow"/>
            <a:r>
              <a:rPr lang="ar-SA" sz="3200" b="1" dirty="0" smtClean="0">
                <a:solidFill>
                  <a:srgbClr val="FF0000"/>
                </a:solidFill>
              </a:rPr>
              <a:t>1- تعريف </a:t>
            </a:r>
            <a:r>
              <a:rPr lang="ar-SA" sz="3200" b="1" dirty="0">
                <a:solidFill>
                  <a:srgbClr val="FF0000"/>
                </a:solidFill>
              </a:rPr>
              <a:t>الطلاق : </a:t>
            </a:r>
            <a:endParaRPr lang="en-US" sz="3200" b="1" dirty="0">
              <a:solidFill>
                <a:srgbClr val="FF0000"/>
              </a:solidFill>
            </a:endParaRPr>
          </a:p>
          <a:p>
            <a:pPr algn="justLow"/>
            <a:r>
              <a:rPr lang="ar-SA" sz="3200" b="1" dirty="0" smtClean="0">
                <a:solidFill>
                  <a:schemeClr val="accent1"/>
                </a:solidFill>
              </a:rPr>
              <a:t>أ- الطَّلاق </a:t>
            </a:r>
            <a:r>
              <a:rPr lang="ar-SA" sz="3200" b="1" dirty="0">
                <a:solidFill>
                  <a:schemeClr val="accent1"/>
                </a:solidFill>
              </a:rPr>
              <a:t>في اللغة </a:t>
            </a:r>
            <a:r>
              <a:rPr lang="ar-SA" sz="3200" dirty="0"/>
              <a:t>هو: حَلُّ الوِثاق، مُشتقُ من الإطلاق، وهو: الإرسال والترك، </a:t>
            </a:r>
            <a:endParaRPr lang="ar-SA" sz="3200" dirty="0" smtClean="0"/>
          </a:p>
          <a:p>
            <a:pPr algn="justLow"/>
            <a:r>
              <a:rPr lang="ar-SA" sz="3200" dirty="0" smtClean="0"/>
              <a:t>يُقال</a:t>
            </a:r>
            <a:r>
              <a:rPr lang="ar-SA" sz="3200" dirty="0"/>
              <a:t>: طَلِقُ اليد، أي: كثير البذل </a:t>
            </a:r>
            <a:r>
              <a:rPr lang="ar-SA" sz="3200" dirty="0" smtClean="0"/>
              <a:t>والعطاء. </a:t>
            </a:r>
          </a:p>
          <a:p>
            <a:pPr algn="justLow"/>
            <a:r>
              <a:rPr lang="ar-SA" sz="3200" dirty="0" smtClean="0"/>
              <a:t>قال </a:t>
            </a:r>
            <a:r>
              <a:rPr lang="ar-SA" sz="3200" dirty="0"/>
              <a:t>الراغب الأصفهاني: </a:t>
            </a:r>
            <a:endParaRPr lang="ar-SA" sz="3200" dirty="0" smtClean="0"/>
          </a:p>
          <a:p>
            <a:pPr algn="justLow"/>
            <a:r>
              <a:rPr lang="ar-SA" sz="3200" dirty="0" smtClean="0"/>
              <a:t>(أصلُ الطَّلاقِ: </a:t>
            </a:r>
            <a:r>
              <a:rPr lang="ar-SA" sz="3200" dirty="0"/>
              <a:t>التَّخليةُ من الوِثاق، </a:t>
            </a:r>
            <a:endParaRPr lang="ar-SA" sz="3200" dirty="0" smtClean="0"/>
          </a:p>
          <a:p>
            <a:pPr algn="justLow"/>
            <a:r>
              <a:rPr lang="ar-SA" sz="3200" dirty="0" smtClean="0"/>
              <a:t>يُقالُ</a:t>
            </a:r>
            <a:r>
              <a:rPr lang="ar-SA" sz="3200" dirty="0"/>
              <a:t>: أطلقتُ البعير من عِقالِه، وطلَّقتُهُ، </a:t>
            </a:r>
            <a:endParaRPr lang="ar-SA" sz="3200" dirty="0" smtClean="0"/>
          </a:p>
          <a:p>
            <a:pPr algn="justLow"/>
            <a:r>
              <a:rPr lang="ar-SA" sz="3200" dirty="0" smtClean="0"/>
              <a:t>وهو </a:t>
            </a:r>
            <a:r>
              <a:rPr lang="ar-SA" sz="3200" dirty="0"/>
              <a:t>طالِقٌ وطَلْقٌ بلا قيدٍ ، </a:t>
            </a:r>
            <a:endParaRPr lang="ar-SA" sz="3200" dirty="0" smtClean="0"/>
          </a:p>
          <a:p>
            <a:pPr algn="justLow"/>
            <a:r>
              <a:rPr lang="ar-SA" sz="3200" dirty="0" smtClean="0"/>
              <a:t>ومنه </a:t>
            </a:r>
            <a:r>
              <a:rPr lang="ar-SA" sz="3200" dirty="0"/>
              <a:t>استعير : طلَّقتُ المرأة، </a:t>
            </a:r>
            <a:r>
              <a:rPr lang="ar-SA" sz="3200" dirty="0" smtClean="0"/>
              <a:t>أي: خلَّيتها، </a:t>
            </a:r>
            <a:r>
              <a:rPr lang="ar-SA" sz="3200" dirty="0"/>
              <a:t>فهي : طالق، أي </a:t>
            </a:r>
            <a:r>
              <a:rPr lang="ar-SA" sz="3200" dirty="0" smtClean="0"/>
              <a:t>مُخَلاةُ </a:t>
            </a:r>
            <a:r>
              <a:rPr lang="ar-SA" sz="3200" dirty="0"/>
              <a:t>عن حِبالة </a:t>
            </a:r>
            <a:r>
              <a:rPr lang="ar-SA" sz="3200" dirty="0" smtClean="0"/>
              <a:t>النِّكاح) </a:t>
            </a:r>
            <a:r>
              <a:rPr lang="ar-SA" sz="3200" baseline="30000" dirty="0"/>
              <a:t>.</a:t>
            </a:r>
            <a:r>
              <a:rPr lang="ar-SA" sz="3200" dirty="0" smtClean="0"/>
              <a:t> 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005039244"/>
      </p:ext>
    </p:extLst>
  </p:cSld>
  <p:clrMapOvr>
    <a:masterClrMapping/>
  </p:clrMapOvr>
  <p:transition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مستطيل 13"/>
          <p:cNvSpPr/>
          <p:nvPr/>
        </p:nvSpPr>
        <p:spPr>
          <a:xfrm>
            <a:off x="340224" y="836712"/>
            <a:ext cx="8352928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Low"/>
            <a:r>
              <a:rPr lang="ar-SA" sz="3200" b="1" dirty="0" smtClean="0">
                <a:solidFill>
                  <a:schemeClr val="accent1"/>
                </a:solidFill>
              </a:rPr>
              <a:t>2- </a:t>
            </a:r>
            <a:r>
              <a:rPr lang="ar-SA" sz="3200" b="1" dirty="0">
                <a:solidFill>
                  <a:schemeClr val="accent1"/>
                </a:solidFill>
              </a:rPr>
              <a:t>الطَّلاق </a:t>
            </a:r>
            <a:r>
              <a:rPr lang="ar-SA" sz="3200" b="1" dirty="0" smtClean="0">
                <a:solidFill>
                  <a:schemeClr val="accent1"/>
                </a:solidFill>
              </a:rPr>
              <a:t>في </a:t>
            </a:r>
            <a:r>
              <a:rPr lang="ar-SA" sz="3200" b="1" dirty="0">
                <a:solidFill>
                  <a:schemeClr val="accent1"/>
                </a:solidFill>
              </a:rPr>
              <a:t>اصطلاح الفقهاء:</a:t>
            </a:r>
            <a:endParaRPr lang="en-US" sz="3200" b="1" dirty="0">
              <a:solidFill>
                <a:schemeClr val="accent1"/>
              </a:solidFill>
            </a:endParaRPr>
          </a:p>
          <a:p>
            <a:pPr algn="justLow"/>
            <a:r>
              <a:rPr lang="ar-SA" sz="3200" dirty="0"/>
              <a:t>هنالك عدة تعريفات للطلاق عند الفقهاء، يختلفون في تعريفه على حسب مذاهبهم الفقهية، وإن كان المؤدى واحداً </a:t>
            </a:r>
            <a:r>
              <a:rPr lang="ar-SA" sz="3200" dirty="0" smtClean="0"/>
              <a:t>، </a:t>
            </a:r>
          </a:p>
          <a:p>
            <a:pPr algn="justLow"/>
            <a:r>
              <a:rPr lang="ar-SA" sz="3200" dirty="0" smtClean="0"/>
              <a:t>فمن </a:t>
            </a:r>
            <a:r>
              <a:rPr lang="ar-SA" sz="3200" dirty="0"/>
              <a:t>ذلك </a:t>
            </a:r>
            <a:r>
              <a:rPr lang="ar-SA" sz="3200" dirty="0" smtClean="0"/>
              <a:t>:</a:t>
            </a:r>
          </a:p>
          <a:p>
            <a:pPr algn="justLow"/>
            <a:r>
              <a:rPr lang="ar-SA" sz="3200" dirty="0" smtClean="0"/>
              <a:t>أ- ما </a:t>
            </a:r>
            <a:r>
              <a:rPr lang="ar-SA" sz="3200" dirty="0"/>
              <a:t>عرفه الفقيه الحنبلي ابن قدامة حيث قال: "حَلُّ قيْدِ النِّكاح" </a:t>
            </a:r>
            <a:r>
              <a:rPr lang="ar-SA" sz="3200" dirty="0" smtClean="0"/>
              <a:t>،</a:t>
            </a:r>
            <a:endParaRPr lang="en-US" sz="3200" dirty="0"/>
          </a:p>
          <a:p>
            <a:pPr algn="justLow"/>
            <a:r>
              <a:rPr lang="ar-SA" sz="3200" dirty="0" smtClean="0"/>
              <a:t>ب- وقال </a:t>
            </a:r>
            <a:r>
              <a:rPr lang="ar-SA" sz="3200" dirty="0"/>
              <a:t>القرطبي  </a:t>
            </a:r>
            <a:r>
              <a:rPr lang="ar-SA" sz="3200" dirty="0" smtClean="0"/>
              <a:t>المالكي: </a:t>
            </a:r>
            <a:r>
              <a:rPr lang="ar-SA" sz="3200" dirty="0"/>
              <a:t>"هو حَلُّ العِصمة المنعقدةِ بين الزوجين بألفاظ </a:t>
            </a:r>
            <a:r>
              <a:rPr lang="ar-SA" sz="3200" dirty="0" smtClean="0"/>
              <a:t>مخصوصة"</a:t>
            </a:r>
            <a:r>
              <a:rPr lang="ar-SA" sz="3200" baseline="30000" dirty="0" smtClean="0"/>
              <a:t> </a:t>
            </a:r>
            <a:r>
              <a:rPr lang="ar-SA" sz="3200" dirty="0" smtClean="0"/>
              <a:t>، </a:t>
            </a:r>
          </a:p>
          <a:p>
            <a:pPr algn="justLow"/>
            <a:r>
              <a:rPr lang="ar-SA" sz="3200" dirty="0" smtClean="0"/>
              <a:t>ج- وقال </a:t>
            </a:r>
            <a:r>
              <a:rPr lang="ar-SA" sz="3200" dirty="0"/>
              <a:t>الحافظ ابن </a:t>
            </a:r>
            <a:r>
              <a:rPr lang="ar-SA" sz="3200" dirty="0" smtClean="0"/>
              <a:t>حجر الشافعي: </a:t>
            </a:r>
            <a:r>
              <a:rPr lang="ar-SA" sz="3200" dirty="0"/>
              <a:t>" حَلُّ عقد </a:t>
            </a:r>
            <a:r>
              <a:rPr lang="ar-SA" sz="3200" dirty="0" smtClean="0"/>
              <a:t>التزويج" . 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206955529"/>
      </p:ext>
    </p:extLst>
  </p:cSld>
  <p:clrMapOvr>
    <a:masterClrMapping/>
  </p:clrMapOvr>
  <p:transition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مستطيل 13"/>
          <p:cNvSpPr/>
          <p:nvPr/>
        </p:nvSpPr>
        <p:spPr>
          <a:xfrm>
            <a:off x="340224" y="620688"/>
            <a:ext cx="8352928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Low"/>
            <a:r>
              <a:rPr lang="ar-SA" sz="3200" b="1" dirty="0" smtClean="0">
                <a:solidFill>
                  <a:srgbClr val="FF0000"/>
                </a:solidFill>
              </a:rPr>
              <a:t>2- الْحُكْمُ </a:t>
            </a:r>
            <a:r>
              <a:rPr lang="ar-SA" sz="3200" b="1" dirty="0">
                <a:solidFill>
                  <a:srgbClr val="FF0000"/>
                </a:solidFill>
              </a:rPr>
              <a:t>التَّكْلِيفِيُّ لِلطَّلاقِ : </a:t>
            </a:r>
          </a:p>
          <a:p>
            <a:pPr algn="justLow"/>
            <a:r>
              <a:rPr lang="ar-SA" sz="3200" dirty="0" smtClean="0"/>
              <a:t>اتَّفَقَ </a:t>
            </a:r>
            <a:r>
              <a:rPr lang="ar-SA" sz="3200" dirty="0"/>
              <a:t>الْفُقَهَاءُ عَلَى أَصْلِ مَشْرُوعِيَّةِ الطَّلاقِ ، وَاسْتَدَلُّوا عَلَى ذَلِكَ بِأَدِلَّةٍ ، مِنْهَا : </a:t>
            </a:r>
          </a:p>
          <a:p>
            <a:pPr algn="justLow"/>
            <a:r>
              <a:rPr lang="ar-SA" sz="3200" dirty="0" smtClean="0"/>
              <a:t>1- قَوْله </a:t>
            </a:r>
            <a:r>
              <a:rPr lang="ar-SA" sz="3200" dirty="0"/>
              <a:t>تَعَالَى </a:t>
            </a:r>
            <a:r>
              <a:rPr lang="ar-SA" sz="3200" dirty="0" smtClean="0"/>
              <a:t>: </a:t>
            </a:r>
            <a:r>
              <a:rPr lang="ar-SA" sz="3200" dirty="0" smtClean="0">
                <a:sym typeface="AGA Arabesque"/>
              </a:rPr>
              <a:t></a:t>
            </a:r>
            <a:r>
              <a:rPr lang="ar-SA" sz="3200" dirty="0" smtClean="0"/>
              <a:t>الطَّلاقُ </a:t>
            </a:r>
            <a:r>
              <a:rPr lang="ar-SA" sz="3200" dirty="0"/>
              <a:t>مَرَّتَانِ فَإِمْسَاكٌ بِمَعْرُوفٍ أَوْ تَسْرِيحٌ </a:t>
            </a:r>
            <a:r>
              <a:rPr lang="ar-SA" sz="3200" dirty="0" smtClean="0"/>
              <a:t>بِإِحْسَانٍ</a:t>
            </a:r>
            <a:r>
              <a:rPr lang="ar-SA" sz="3200" dirty="0" smtClean="0">
                <a:sym typeface="AGA Arabesque"/>
              </a:rPr>
              <a:t></a:t>
            </a:r>
            <a:r>
              <a:rPr lang="ar-SA" sz="3200" dirty="0" smtClean="0"/>
              <a:t> . </a:t>
            </a:r>
            <a:endParaRPr lang="ar-SA" sz="3200" dirty="0"/>
          </a:p>
          <a:p>
            <a:pPr algn="justLow"/>
            <a:r>
              <a:rPr lang="ar-SA" sz="3200" dirty="0"/>
              <a:t>2</a:t>
            </a:r>
            <a:r>
              <a:rPr lang="ar-SA" sz="3200" dirty="0" smtClean="0"/>
              <a:t>- </a:t>
            </a:r>
            <a:r>
              <a:rPr lang="ar-SA" sz="3200" dirty="0"/>
              <a:t>قَوْله تَعَالَى : </a:t>
            </a:r>
            <a:r>
              <a:rPr lang="ar-SA" sz="3200" dirty="0">
                <a:sym typeface="AGA Arabesque"/>
              </a:rPr>
              <a:t> </a:t>
            </a:r>
            <a:r>
              <a:rPr lang="ar-SA" sz="3200" dirty="0" smtClean="0"/>
              <a:t>يَا </a:t>
            </a:r>
            <a:r>
              <a:rPr lang="ar-SA" sz="3200" dirty="0"/>
              <a:t>أَيُّهَا النَّبِيُّ إِذَا طَلَّقْتُمْ النِّسَاءَ فَطَلِّقُوهُنَّ </a:t>
            </a:r>
            <a:r>
              <a:rPr lang="ar-SA" sz="3200" dirty="0" smtClean="0"/>
              <a:t>لِعِدَّتِهِنَّ</a:t>
            </a:r>
            <a:r>
              <a:rPr lang="ar-SA" sz="3200" dirty="0" smtClean="0">
                <a:sym typeface="AGA Arabesque"/>
              </a:rPr>
              <a:t></a:t>
            </a:r>
            <a:r>
              <a:rPr lang="ar-SA" sz="3200" dirty="0" smtClean="0"/>
              <a:t>. </a:t>
            </a:r>
            <a:endParaRPr lang="ar-SA" sz="3200" dirty="0"/>
          </a:p>
          <a:p>
            <a:pPr algn="justLow"/>
            <a:r>
              <a:rPr lang="ar-SA" sz="3200" dirty="0"/>
              <a:t>3 - قَوْلُ الرَّسُولِ </a:t>
            </a:r>
            <a:r>
              <a:rPr lang="en-US" sz="3200" dirty="0">
                <a:sym typeface="AGA Arabesque"/>
              </a:rPr>
              <a:t></a:t>
            </a:r>
            <a:r>
              <a:rPr lang="ar-SA" sz="3200" dirty="0">
                <a:sym typeface="AGA Arabesque"/>
              </a:rPr>
              <a:t> </a:t>
            </a:r>
            <a:r>
              <a:rPr lang="ar-SA" sz="3200" dirty="0" smtClean="0"/>
              <a:t>: «مَا </a:t>
            </a:r>
            <a:r>
              <a:rPr lang="ar-SA" sz="3200" dirty="0"/>
              <a:t>أَحَلَّ </a:t>
            </a:r>
            <a:r>
              <a:rPr lang="ar-SA" sz="3200" dirty="0" smtClean="0"/>
              <a:t>الله </a:t>
            </a:r>
            <a:r>
              <a:rPr lang="ar-SA" sz="3200" dirty="0"/>
              <a:t>شَيْئًا أَبْغَضَ إِلَيْهِ مِنَ </a:t>
            </a:r>
            <a:r>
              <a:rPr lang="ar-SA" sz="3200" dirty="0" smtClean="0"/>
              <a:t>الطَّلاقِ». </a:t>
            </a:r>
            <a:endParaRPr lang="ar-SA" sz="3200" dirty="0"/>
          </a:p>
          <a:p>
            <a:pPr algn="justLow"/>
            <a:r>
              <a:rPr lang="ar-SA" sz="3200" dirty="0"/>
              <a:t>4 - حَدِيثُ عُمَرَ </a:t>
            </a:r>
            <a:r>
              <a:rPr lang="ar-SA" sz="3200" dirty="0" smtClean="0"/>
              <a:t>أَنَّ </a:t>
            </a:r>
            <a:r>
              <a:rPr lang="ar-SA" sz="3200" dirty="0"/>
              <a:t>رَسُولَ </a:t>
            </a:r>
            <a:r>
              <a:rPr lang="ar-SA" sz="3200" dirty="0"/>
              <a:t>الله </a:t>
            </a:r>
            <a:r>
              <a:rPr lang="en-US" sz="3200" dirty="0" smtClean="0">
                <a:sym typeface="AGA Arabesque"/>
              </a:rPr>
              <a:t></a:t>
            </a:r>
            <a:r>
              <a:rPr lang="ar-SA" sz="3200" dirty="0" smtClean="0">
                <a:sym typeface="AGA Arabesque"/>
              </a:rPr>
              <a:t> </a:t>
            </a:r>
            <a:r>
              <a:rPr lang="ar-SA" sz="3200" dirty="0" smtClean="0"/>
              <a:t>طَلَّقَ حَفْصَةَ، </a:t>
            </a:r>
            <a:r>
              <a:rPr lang="ar-SA" sz="3200" dirty="0"/>
              <a:t>ثُمَّ رَاجَعَهَا </a:t>
            </a:r>
            <a:r>
              <a:rPr lang="ar-SA" sz="3200" dirty="0" smtClean="0"/>
              <a:t>. </a:t>
            </a:r>
            <a:endParaRPr lang="ar-SA" sz="3200" dirty="0"/>
          </a:p>
          <a:p>
            <a:pPr algn="justLow"/>
            <a:r>
              <a:rPr lang="ar-SA" sz="3200" dirty="0"/>
              <a:t>5 - </a:t>
            </a:r>
            <a:r>
              <a:rPr lang="ar-SA" sz="3200" dirty="0" smtClean="0"/>
              <a:t>إِجْمَاعُ </a:t>
            </a:r>
            <a:r>
              <a:rPr lang="ar-SA" sz="3200" dirty="0"/>
              <a:t>الْمُسْلِمِينَ مِنْ زَمَنِ النَّبِيِّ </a:t>
            </a:r>
            <a:r>
              <a:rPr lang="en-US" sz="3200" dirty="0">
                <a:sym typeface="AGA Arabesque"/>
              </a:rPr>
              <a:t></a:t>
            </a:r>
            <a:r>
              <a:rPr lang="ar-SA" sz="3200" dirty="0">
                <a:sym typeface="AGA Arabesque"/>
              </a:rPr>
              <a:t> </a:t>
            </a:r>
            <a:r>
              <a:rPr lang="ar-SA" sz="3200" dirty="0" smtClean="0"/>
              <a:t>عَلَى مَشْرُوعِيَّتِهِ.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255536375"/>
      </p:ext>
    </p:extLst>
  </p:cSld>
  <p:clrMapOvr>
    <a:masterClrMapping/>
  </p:clrMapOvr>
  <p:transition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مستطيل 13"/>
          <p:cNvSpPr/>
          <p:nvPr/>
        </p:nvSpPr>
        <p:spPr>
          <a:xfrm>
            <a:off x="340224" y="836712"/>
            <a:ext cx="8352928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Low"/>
            <a:r>
              <a:rPr lang="ar-SA" sz="3200" dirty="0" smtClean="0"/>
              <a:t>- لَكِنَّ </a:t>
            </a:r>
            <a:r>
              <a:rPr lang="ar-SA" sz="3200" dirty="0"/>
              <a:t>الْفُقَهَاءَ اخْتَلَفُوا فِي </a:t>
            </a:r>
            <a:r>
              <a:rPr lang="ar-SA" sz="3200" b="1" dirty="0">
                <a:solidFill>
                  <a:schemeClr val="accent1"/>
                </a:solidFill>
              </a:rPr>
              <a:t>الْحُكْمِ الأَصْلِيِّ لِلطَّلاقِ : </a:t>
            </a:r>
            <a:endParaRPr lang="ar-SA" sz="3200" b="1" dirty="0" smtClean="0">
              <a:solidFill>
                <a:schemeClr val="accent1"/>
              </a:solidFill>
            </a:endParaRPr>
          </a:p>
          <a:p>
            <a:pPr algn="justLow"/>
            <a:r>
              <a:rPr lang="ar-SA" sz="3200" b="1" dirty="0" smtClean="0"/>
              <a:t>1- فَذَهَبَ </a:t>
            </a:r>
            <a:r>
              <a:rPr lang="ar-SA" sz="3200" b="1" dirty="0"/>
              <a:t>الْجُمْهُورُ </a:t>
            </a:r>
            <a:r>
              <a:rPr lang="ar-SA" sz="3200" dirty="0"/>
              <a:t>إِلَى أَنَّ الأَصْلَ فِي الطَّلاقِ الإِبَاحَةُ ، وَقَدْ يَخْرُجُ عَنْهَا فِي </a:t>
            </a:r>
            <a:r>
              <a:rPr lang="ar-SA" sz="3200" dirty="0" smtClean="0"/>
              <a:t>أَحْوَالٍ.</a:t>
            </a:r>
            <a:endParaRPr lang="ar-SA" sz="3200" dirty="0"/>
          </a:p>
          <a:p>
            <a:pPr algn="justLow"/>
            <a:r>
              <a:rPr lang="ar-SA" sz="3200" b="1" dirty="0" smtClean="0"/>
              <a:t>2- وَذَهَبَ </a:t>
            </a:r>
            <a:r>
              <a:rPr lang="ar-SA" sz="3200" b="1" dirty="0"/>
              <a:t>آخَرُونَ </a:t>
            </a:r>
            <a:r>
              <a:rPr lang="ar-SA" sz="3200" dirty="0"/>
              <a:t>إِلَى أَنَّ الأَصْلَ فِيهِ الْحَظْرُ ، وَيَخْرُجُ عَنِ الْحَظْرِ فِي أَحْوَالٍ . </a:t>
            </a:r>
            <a:endParaRPr lang="ar-SA" sz="3200" dirty="0" smtClean="0"/>
          </a:p>
          <a:p>
            <a:pPr algn="justLow"/>
            <a:r>
              <a:rPr lang="ar-SA" sz="3200" dirty="0" smtClean="0"/>
              <a:t>- وَعَلَى </a:t>
            </a:r>
            <a:r>
              <a:rPr lang="ar-SA" sz="3200" dirty="0"/>
              <a:t>كُلٍّ فَالْفُقَهَاءُ مُتَّفِقُونَ فِي النِّهَايَةِ عَلَى أَنَّهُ تَعْتَرِيهِ الأَحْكَامُ ؛ فَيَكُونُ مُبَاحًا أَوْ مَنْدُوبًا أَوْ وَاجِبًا ، كَمَا يَكُون مَكْرُوهًا أَوْ </a:t>
            </a:r>
            <a:r>
              <a:rPr lang="ar-SA" sz="3200" dirty="0" smtClean="0"/>
              <a:t>حَرَامًا، </a:t>
            </a:r>
            <a:r>
              <a:rPr lang="ar-SA" sz="3200" dirty="0"/>
              <a:t>وَذَلِكَ بِحَسَبِ الظُّرُوفِ وَالأَحْوَالِ الَّتِي تُرَافِقُهُ ، </a:t>
            </a:r>
            <a:endParaRPr lang="ar-SA" sz="3200" dirty="0" smtClean="0"/>
          </a:p>
          <a:p>
            <a:pPr algn="justLow"/>
            <a:r>
              <a:rPr lang="ar-SA" sz="3200" dirty="0" smtClean="0"/>
              <a:t>وذلك  كمَا </a:t>
            </a:r>
            <a:r>
              <a:rPr lang="ar-SA" sz="3200" dirty="0"/>
              <a:t>يَلِي </a:t>
            </a:r>
            <a:r>
              <a:rPr lang="ar-SA" sz="3200" dirty="0" smtClean="0"/>
              <a:t>:</a:t>
            </a:r>
            <a:endParaRPr lang="ar-SA" sz="3200" dirty="0"/>
          </a:p>
        </p:txBody>
      </p:sp>
    </p:spTree>
    <p:extLst>
      <p:ext uri="{BB962C8B-B14F-4D97-AF65-F5344CB8AC3E}">
        <p14:creationId xmlns:p14="http://schemas.microsoft.com/office/powerpoint/2010/main" val="2588808273"/>
      </p:ext>
    </p:extLst>
  </p:cSld>
  <p:clrMapOvr>
    <a:masterClrMapping/>
  </p:clrMapOvr>
  <p:transition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مستطيل 13"/>
          <p:cNvSpPr/>
          <p:nvPr/>
        </p:nvSpPr>
        <p:spPr>
          <a:xfrm>
            <a:off x="340224" y="764704"/>
            <a:ext cx="8352928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Low"/>
            <a:r>
              <a:rPr lang="ar-SA" sz="3200" b="1" dirty="0" smtClean="0">
                <a:solidFill>
                  <a:schemeClr val="accent1"/>
                </a:solidFill>
              </a:rPr>
              <a:t>1- </a:t>
            </a:r>
            <a:r>
              <a:rPr lang="ar-SA" sz="3200" b="1" dirty="0">
                <a:solidFill>
                  <a:schemeClr val="accent1"/>
                </a:solidFill>
              </a:rPr>
              <a:t>فَيَكُونُ وَاجِبًا </a:t>
            </a:r>
            <a:r>
              <a:rPr lang="ar-SA" sz="3200" b="1" dirty="0" smtClean="0">
                <a:solidFill>
                  <a:schemeClr val="accent1"/>
                </a:solidFill>
              </a:rPr>
              <a:t>: </a:t>
            </a:r>
            <a:r>
              <a:rPr lang="ar-SA" sz="3200" dirty="0" smtClean="0"/>
              <a:t>كَالْمُولِي </a:t>
            </a:r>
            <a:r>
              <a:rPr lang="ar-SA" sz="3200" dirty="0"/>
              <a:t>إِذَا أَبَى الْفَيْئَةَ إِلَى زَوْجَتِهِ بَعْدَ التَّرَبُّصِ ، عَلَى مَذْهَبِ </a:t>
            </a:r>
            <a:r>
              <a:rPr lang="ar-SA" sz="3200" dirty="0" smtClean="0"/>
              <a:t>الْجُمْهُورِ. </a:t>
            </a:r>
          </a:p>
          <a:p>
            <a:pPr algn="justLow"/>
            <a:r>
              <a:rPr lang="ar-SA" sz="3200" b="1" dirty="0">
                <a:solidFill>
                  <a:schemeClr val="accent1"/>
                </a:solidFill>
              </a:rPr>
              <a:t>2</a:t>
            </a:r>
            <a:r>
              <a:rPr lang="ar-SA" sz="3200" b="1" dirty="0" smtClean="0">
                <a:solidFill>
                  <a:schemeClr val="accent1"/>
                </a:solidFill>
              </a:rPr>
              <a:t>- </a:t>
            </a:r>
            <a:r>
              <a:rPr lang="ar-SA" sz="3200" b="1" dirty="0">
                <a:solidFill>
                  <a:schemeClr val="accent1"/>
                </a:solidFill>
              </a:rPr>
              <a:t>وَيَكُونُ مَنْدُوبًا </a:t>
            </a:r>
            <a:r>
              <a:rPr lang="ar-SA" sz="3200" b="1" dirty="0" smtClean="0">
                <a:solidFill>
                  <a:schemeClr val="accent1"/>
                </a:solidFill>
              </a:rPr>
              <a:t>إِلَيْهِ : </a:t>
            </a:r>
            <a:r>
              <a:rPr lang="ar-SA" sz="3200" dirty="0"/>
              <a:t>إِذَا فَرَّطَتِ الزَّوْجَةُ فِي حُقُوقِ اللَّهِ الْوَاجِبَةِ عَلَيْهَا - مِثْلِ الصَّلاةِ وَنَحْوِهَا -</a:t>
            </a:r>
            <a:r>
              <a:rPr lang="ar-SA" sz="3200" dirty="0" smtClean="0"/>
              <a:t> ،</a:t>
            </a:r>
          </a:p>
          <a:p>
            <a:pPr algn="justLow"/>
            <a:r>
              <a:rPr lang="ar-SA" sz="3200" dirty="0" smtClean="0"/>
              <a:t>وَكَذَلِكَ </a:t>
            </a:r>
            <a:r>
              <a:rPr lang="ar-SA" sz="3200" dirty="0"/>
              <a:t>يُنْدَبُ الطَّلاقُ لِلزَّوْجِ إِذَا طَلَبَتْ زَوْجَتُهُ ذَلِكَ لِلشِّقَاقِ . </a:t>
            </a:r>
          </a:p>
          <a:p>
            <a:pPr algn="justLow"/>
            <a:r>
              <a:rPr lang="ar-SA" sz="3200" b="1" dirty="0" smtClean="0">
                <a:solidFill>
                  <a:schemeClr val="accent1"/>
                </a:solidFill>
              </a:rPr>
              <a:t>3- </a:t>
            </a:r>
            <a:r>
              <a:rPr lang="ar-SA" sz="3200" b="1" dirty="0">
                <a:solidFill>
                  <a:schemeClr val="accent1"/>
                </a:solidFill>
              </a:rPr>
              <a:t>وَيَكُونُ مُبَاحًا </a:t>
            </a:r>
            <a:r>
              <a:rPr lang="ar-SA" sz="3200" b="1" dirty="0" smtClean="0">
                <a:solidFill>
                  <a:schemeClr val="accent1"/>
                </a:solidFill>
              </a:rPr>
              <a:t>: </a:t>
            </a:r>
            <a:r>
              <a:rPr lang="ar-SA" sz="3200" dirty="0" smtClean="0"/>
              <a:t>عِنْدَ </a:t>
            </a:r>
            <a:r>
              <a:rPr lang="ar-SA" sz="3200" dirty="0"/>
              <a:t>الْحَاجَةِ إِلَيْهِ لِدَفْعِ سُوءِ خُلُقِ الْمَرْأَةِ وَسُوءِ عِشْرَتِهَا ، أَوْ لأَنَّهُ لا يُحِبُّهَا </a:t>
            </a:r>
            <a:r>
              <a:rPr lang="ar-SA" sz="3200" dirty="0" smtClean="0"/>
              <a:t>.</a:t>
            </a:r>
          </a:p>
          <a:p>
            <a:pPr algn="justLow"/>
            <a:r>
              <a:rPr lang="ar-SA" sz="3200" b="1" dirty="0">
                <a:solidFill>
                  <a:schemeClr val="accent1"/>
                </a:solidFill>
              </a:rPr>
              <a:t>4- وَيَكُونُ مَكْرُوهًا : </a:t>
            </a:r>
            <a:r>
              <a:rPr lang="ar-SA" sz="3200" dirty="0"/>
              <a:t>إِذَا لَمْ يَكُنْ هناك دَاعٍ إِلَيْهِ مِمَّا تَقَدَّمَ ، </a:t>
            </a:r>
          </a:p>
          <a:p>
            <a:pPr algn="justLow"/>
            <a:r>
              <a:rPr lang="ar-SA" sz="3200" dirty="0"/>
              <a:t>وَقِيلَ : هُوَ حَرَامٌ فِي هَذِهِ الْحَالِ ، لِمَا فِيهِ مِنَ الإِضْرَارِ بِالزَّوْجَةِ مِنْ غَيْرِ دَاعٍ إِلَيْهِ . </a:t>
            </a:r>
          </a:p>
          <a:p>
            <a:pPr algn="justLow"/>
            <a:r>
              <a:rPr lang="ar-SA" sz="3200" b="1" dirty="0">
                <a:solidFill>
                  <a:schemeClr val="accent1"/>
                </a:solidFill>
              </a:rPr>
              <a:t>5 - وَيَكُونُ حَرَامًا : </a:t>
            </a:r>
            <a:r>
              <a:rPr lang="ar-SA" sz="3200" dirty="0"/>
              <a:t>وَهُوَ الطَّلاقُ فِي الْحَيْضِ ، أَوْ فِي طُهْرٍ جَامَعَهَا فِيهِ ، وَهُوَ ما يسمى: الطَّلاقُ الْبِدْعِيُّ </a:t>
            </a:r>
            <a:r>
              <a:rPr lang="ar-SA" sz="3200" dirty="0" smtClean="0"/>
              <a:t>.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019731088"/>
      </p:ext>
    </p:extLst>
  </p:cSld>
  <p:clrMapOvr>
    <a:masterClrMapping/>
  </p:clrMapOvr>
  <p:transition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مستطيل 13"/>
          <p:cNvSpPr/>
          <p:nvPr/>
        </p:nvSpPr>
        <p:spPr>
          <a:xfrm>
            <a:off x="525262" y="908720"/>
            <a:ext cx="8136904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SA" sz="3600" b="1" dirty="0">
                <a:solidFill>
                  <a:srgbClr val="FF0000"/>
                </a:solidFill>
              </a:rPr>
              <a:t>الحديث الأول</a:t>
            </a:r>
            <a:endParaRPr lang="en-US" sz="3600" dirty="0">
              <a:solidFill>
                <a:srgbClr val="FF0000"/>
              </a:solidFill>
            </a:endParaRPr>
          </a:p>
          <a:p>
            <a:pPr algn="ctr"/>
            <a:r>
              <a:rPr lang="ar-SA" sz="3600" b="1" dirty="0" smtClean="0">
                <a:solidFill>
                  <a:srgbClr val="FF0000"/>
                </a:solidFill>
              </a:rPr>
              <a:t>من </a:t>
            </a:r>
            <a:r>
              <a:rPr lang="ar-SA" sz="3600" b="1" dirty="0">
                <a:solidFill>
                  <a:srgbClr val="FF0000"/>
                </a:solidFill>
              </a:rPr>
              <a:t>أجاز </a:t>
            </a:r>
            <a:r>
              <a:rPr lang="ar-SA" sz="3600" b="1" dirty="0" smtClean="0">
                <a:solidFill>
                  <a:srgbClr val="FF0000"/>
                </a:solidFill>
              </a:rPr>
              <a:t>طلاق الثلاث</a:t>
            </a:r>
          </a:p>
          <a:p>
            <a:pPr algn="just"/>
            <a:r>
              <a:rPr lang="ar-SA" sz="3600" b="1" dirty="0"/>
              <a:t>-عَنْ عَائِشَةَ - رضي الله عنها - :</a:t>
            </a:r>
          </a:p>
          <a:p>
            <a:pPr algn="just"/>
            <a:r>
              <a:rPr lang="ar-SA" sz="3600" b="1" dirty="0"/>
              <a:t>أَنَّ رَجُلاً طَلَّقَ امْرَأَتَهُ ثَلاَثًا، فَتَزَوَّجَتْ, فَطَلَّقَ, فَسُئِلَ النَّبِيُّ - صلى الله عليه وسلم -: أَتَحِلُّ لِلأَوَّلِ؟ </a:t>
            </a:r>
          </a:p>
          <a:p>
            <a:pPr algn="just"/>
            <a:r>
              <a:rPr lang="ar-SA" sz="3600" b="1" dirty="0"/>
              <a:t>قَالَ: «لاَ، حَتَّى يَذُوقَ عُسَيْلَتَهَا كَمَا ذَاقَ الأَوَّلُ</a:t>
            </a:r>
            <a:r>
              <a:rPr lang="ar-SA" sz="3600" b="1" dirty="0" smtClean="0"/>
              <a:t>»</a:t>
            </a:r>
            <a:r>
              <a:rPr lang="ar-SA" sz="3600" dirty="0"/>
              <a:t>.</a:t>
            </a:r>
            <a:endParaRPr lang="ar-SA" sz="3200" b="1" dirty="0">
              <a:ea typeface="Times New Roman" pitchFamily="18" charset="0"/>
            </a:endParaRPr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مستطيل 13"/>
          <p:cNvSpPr/>
          <p:nvPr/>
        </p:nvSpPr>
        <p:spPr>
          <a:xfrm>
            <a:off x="539552" y="671691"/>
            <a:ext cx="8136904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Low"/>
            <a:r>
              <a:rPr lang="ar-SA" sz="3600" b="1" dirty="0">
                <a:solidFill>
                  <a:srgbClr val="FF0000"/>
                </a:solidFill>
              </a:rPr>
              <a:t>أولًا: تخريج الحديث:</a:t>
            </a:r>
          </a:p>
          <a:p>
            <a:pPr algn="justLow"/>
            <a:r>
              <a:rPr lang="ar-SA" sz="3600" b="1" dirty="0"/>
              <a:t>هذا الحديث متفق عليه.</a:t>
            </a:r>
          </a:p>
          <a:p>
            <a:pPr algn="justLow"/>
            <a:r>
              <a:rPr lang="ar-SA" sz="3600" dirty="0"/>
              <a:t>أي: أخرجه البخاري ومسلم في «صحيحيهما» ، من حديث </a:t>
            </a:r>
            <a:r>
              <a:rPr lang="ar-SA" sz="3600" dirty="0" smtClean="0"/>
              <a:t>عائشة - رضي الله عنها -.</a:t>
            </a:r>
          </a:p>
          <a:p>
            <a:pPr algn="justLow"/>
            <a:endParaRPr lang="ar-SA" sz="3600" dirty="0"/>
          </a:p>
        </p:txBody>
      </p:sp>
    </p:spTree>
    <p:extLst>
      <p:ext uri="{BB962C8B-B14F-4D97-AF65-F5344CB8AC3E}">
        <p14:creationId xmlns:p14="http://schemas.microsoft.com/office/powerpoint/2010/main" val="1211396305"/>
      </p:ext>
    </p:extLst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مستطيل 13"/>
          <p:cNvSpPr/>
          <p:nvPr/>
        </p:nvSpPr>
        <p:spPr>
          <a:xfrm>
            <a:off x="539552" y="733246"/>
            <a:ext cx="8136904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Low">
              <a:defRPr/>
            </a:pPr>
            <a:r>
              <a:rPr lang="ar-SA" sz="3600" b="1" dirty="0">
                <a:solidFill>
                  <a:srgbClr val="FF0000"/>
                </a:solidFill>
              </a:rPr>
              <a:t>ثانيًا: </a:t>
            </a:r>
            <a:r>
              <a:rPr lang="ar-SA" sz="3600" b="1" dirty="0" smtClean="0">
                <a:solidFill>
                  <a:srgbClr val="FF0000"/>
                </a:solidFill>
              </a:rPr>
              <a:t>التعريف بأم المؤمنين السيدة عائشة - رضي الله عنها -:</a:t>
            </a:r>
          </a:p>
          <a:p>
            <a:pPr algn="justLow"/>
            <a:r>
              <a:rPr lang="ar-SA" sz="3200" b="1" dirty="0" smtClean="0"/>
              <a:t>هي:</a:t>
            </a:r>
            <a:r>
              <a:rPr lang="ar-SA" sz="3200" dirty="0" smtClean="0"/>
              <a:t> </a:t>
            </a:r>
            <a:r>
              <a:rPr lang="ar-SA" sz="3200" dirty="0"/>
              <a:t>الصديقة بنت الصديق </a:t>
            </a:r>
            <a:r>
              <a:rPr lang="ar-SA" sz="3200" dirty="0" smtClean="0"/>
              <a:t>عائشة بنت أبي </a:t>
            </a:r>
            <a:r>
              <a:rPr lang="ar-SA" sz="3200" dirty="0"/>
              <a:t>بكر عبد الله بن أبي قحافة </a:t>
            </a:r>
            <a:r>
              <a:rPr lang="ar-SA" sz="3200" dirty="0" smtClean="0"/>
              <a:t>عثمان، </a:t>
            </a:r>
            <a:r>
              <a:rPr lang="ar-SA" sz="3200" dirty="0"/>
              <a:t>أم المؤمنين. </a:t>
            </a:r>
            <a:endParaRPr lang="ar-SA" sz="3200" dirty="0" smtClean="0"/>
          </a:p>
          <a:p>
            <a:pPr algn="justLow"/>
            <a:r>
              <a:rPr lang="ar-SA" sz="3200" dirty="0" smtClean="0"/>
              <a:t>قال </a:t>
            </a:r>
            <a:r>
              <a:rPr lang="ar-SA" sz="3200" dirty="0"/>
              <a:t>ابن عبد البر: لم يختلف في اسم أبيها </a:t>
            </a:r>
            <a:r>
              <a:rPr lang="ar-SA" sz="3200" dirty="0" smtClean="0"/>
              <a:t>وجدها.</a:t>
            </a:r>
            <a:endParaRPr lang="ar-SA" sz="3200" dirty="0"/>
          </a:p>
          <a:p>
            <a:pPr algn="justLow"/>
            <a:r>
              <a:rPr lang="ar-SA" sz="3200" b="1" dirty="0"/>
              <a:t>كنيتها: </a:t>
            </a:r>
            <a:r>
              <a:rPr lang="ar-SA" sz="3200" dirty="0"/>
              <a:t>أم عبد الله، كنيت بابن أختها عبد الله بن </a:t>
            </a:r>
            <a:r>
              <a:rPr lang="ar-SA" sz="3200" dirty="0" smtClean="0"/>
              <a:t>الزبير.</a:t>
            </a:r>
          </a:p>
          <a:p>
            <a:pPr algn="justLow"/>
            <a:r>
              <a:rPr lang="ar-SA" sz="3200" b="1" dirty="0" smtClean="0"/>
              <a:t>وعائشة </a:t>
            </a:r>
            <a:r>
              <a:rPr lang="ar-SA" sz="3200" b="1" dirty="0"/>
              <a:t>وأبوها وجدها صحابة </a:t>
            </a:r>
            <a:r>
              <a:rPr lang="ar-SA" sz="3200" dirty="0"/>
              <a:t>وشاركها في ذلك جماعة من الصحابة لكنه </a:t>
            </a:r>
            <a:r>
              <a:rPr lang="ar-SA" sz="3200" dirty="0" smtClean="0"/>
              <a:t>قليل.</a:t>
            </a:r>
            <a:endParaRPr lang="ar-SA" sz="3200" dirty="0"/>
          </a:p>
          <a:p>
            <a:pPr algn="justLow"/>
            <a:r>
              <a:rPr lang="ar-SA" sz="3200" b="1" dirty="0"/>
              <a:t>وعائشة </a:t>
            </a:r>
            <a:r>
              <a:rPr lang="ar-SA" sz="3200" b="1" dirty="0" smtClean="0"/>
              <a:t>من </a:t>
            </a:r>
            <a:r>
              <a:rPr lang="ar-SA" sz="3200" b="1" dirty="0"/>
              <a:t>أكبر فقهاء الصحابة</a:t>
            </a:r>
            <a:r>
              <a:rPr lang="ar-SA" sz="3200" dirty="0"/>
              <a:t>، يرجعون </a:t>
            </a:r>
            <a:r>
              <a:rPr lang="ar-SA" sz="3200" dirty="0" smtClean="0"/>
              <a:t>إليها</a:t>
            </a:r>
            <a:r>
              <a:rPr lang="ar-SA" sz="3200" dirty="0"/>
              <a:t>.</a:t>
            </a:r>
            <a:endParaRPr lang="ar-SA" sz="3200" dirty="0" smtClean="0"/>
          </a:p>
          <a:p>
            <a:pPr algn="justLow"/>
            <a:r>
              <a:rPr lang="ar-SA" sz="3200" b="1" dirty="0" smtClean="0"/>
              <a:t>اشتغلت </a:t>
            </a:r>
            <a:r>
              <a:rPr lang="ar-SA" sz="3200" b="1" dirty="0"/>
              <a:t>بالفتوى </a:t>
            </a:r>
            <a:r>
              <a:rPr lang="ar-SA" sz="3200" dirty="0"/>
              <a:t>في </a:t>
            </a:r>
            <a:r>
              <a:rPr lang="ar-SA" sz="3200" dirty="0" smtClean="0"/>
              <a:t>خلافة أبي بكر </a:t>
            </a:r>
            <a:r>
              <a:rPr lang="ar-SA" sz="3200" dirty="0"/>
              <a:t>وعمر وعثمان </a:t>
            </a:r>
            <a:r>
              <a:rPr lang="ar-SA" sz="3200" dirty="0" smtClean="0"/>
              <a:t>، وهلم </a:t>
            </a:r>
            <a:r>
              <a:rPr lang="ar-SA" sz="3200" dirty="0"/>
              <a:t>جرا إلى أن ماتت</a:t>
            </a:r>
            <a:r>
              <a:rPr lang="ar-SA" sz="3200" dirty="0" smtClean="0"/>
              <a:t>.</a:t>
            </a:r>
            <a:endParaRPr lang="ar-SA" sz="3200" dirty="0"/>
          </a:p>
        </p:txBody>
      </p:sp>
    </p:spTree>
    <p:extLst>
      <p:ext uri="{BB962C8B-B14F-4D97-AF65-F5344CB8AC3E}">
        <p14:creationId xmlns:p14="http://schemas.microsoft.com/office/powerpoint/2010/main" val="2883933034"/>
      </p:ext>
    </p:extLst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مستطيل 13"/>
          <p:cNvSpPr/>
          <p:nvPr/>
        </p:nvSpPr>
        <p:spPr>
          <a:xfrm>
            <a:off x="539552" y="692696"/>
            <a:ext cx="8136904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Low"/>
            <a:r>
              <a:rPr lang="ar-SA" sz="3200" b="1" dirty="0" smtClean="0"/>
              <a:t>ولدت</a:t>
            </a:r>
            <a:r>
              <a:rPr lang="ar-SA" sz="3200" dirty="0" smtClean="0"/>
              <a:t> سنة </a:t>
            </a:r>
            <a:r>
              <a:rPr lang="ar-SA" sz="3200" dirty="0"/>
              <a:t>أربع من </a:t>
            </a:r>
            <a:r>
              <a:rPr lang="ar-SA" sz="3200" dirty="0" smtClean="0"/>
              <a:t>النبوة ، </a:t>
            </a:r>
            <a:r>
              <a:rPr lang="ar-SA" sz="3200" b="1" dirty="0" smtClean="0"/>
              <a:t>و</a:t>
            </a:r>
            <a:r>
              <a:rPr lang="ar-SA" sz="3200" b="1" dirty="0"/>
              <a:t>عاشت </a:t>
            </a:r>
            <a:r>
              <a:rPr lang="ar-SA" sz="3200" dirty="0"/>
              <a:t>خمسًا وستين سنة</a:t>
            </a:r>
            <a:r>
              <a:rPr lang="ar-SA" sz="3200" dirty="0" smtClean="0"/>
              <a:t>.</a:t>
            </a:r>
          </a:p>
          <a:p>
            <a:pPr algn="justLow"/>
            <a:r>
              <a:rPr lang="ar-SA" sz="3200" b="1" dirty="0"/>
              <a:t>تزوجها النبي </a:t>
            </a:r>
            <a:r>
              <a:rPr lang="en-US" sz="3200" b="1" dirty="0">
                <a:sym typeface="AGA Arabesque"/>
              </a:rPr>
              <a:t></a:t>
            </a:r>
            <a:r>
              <a:rPr lang="ar-SA" sz="3200" b="1" dirty="0">
                <a:sym typeface="AGA Arabesque"/>
              </a:rPr>
              <a:t> </a:t>
            </a:r>
            <a:r>
              <a:rPr lang="ar-SA" sz="3200" dirty="0"/>
              <a:t>قبل الهجرة بسنتين، وقيل: ثلاث، وقيل غير ذلك، وهي بنت ست، </a:t>
            </a:r>
          </a:p>
          <a:p>
            <a:pPr algn="justLow"/>
            <a:r>
              <a:rPr lang="ar-SA" sz="3200" dirty="0"/>
              <a:t>وبنى بها في شوال بعد وقعة بدر في السنة الثانية من الهجرة وهو الصحيح، </a:t>
            </a:r>
          </a:p>
          <a:p>
            <a:pPr algn="justLow"/>
            <a:r>
              <a:rPr lang="ar-SA" sz="3200" dirty="0"/>
              <a:t>فأقامت في صحبته </a:t>
            </a:r>
            <a:r>
              <a:rPr lang="en-US" sz="3200" dirty="0">
                <a:sym typeface="AGA Arabesque"/>
              </a:rPr>
              <a:t></a:t>
            </a:r>
            <a:r>
              <a:rPr lang="ar-SA" sz="3200" dirty="0">
                <a:sym typeface="AGA Arabesque"/>
              </a:rPr>
              <a:t> </a:t>
            </a:r>
            <a:r>
              <a:rPr lang="ar-SA" sz="3200" dirty="0"/>
              <a:t>ثمانية أعوام وخمسة أشهر ،</a:t>
            </a:r>
          </a:p>
          <a:p>
            <a:pPr algn="justLow"/>
            <a:r>
              <a:rPr lang="ar-SA" sz="3200" dirty="0"/>
              <a:t>وتوفي رسول الله </a:t>
            </a:r>
            <a:r>
              <a:rPr lang="en-US" sz="3200" dirty="0">
                <a:sym typeface="AGA Arabesque"/>
              </a:rPr>
              <a:t></a:t>
            </a:r>
            <a:r>
              <a:rPr lang="ar-SA" sz="3200" dirty="0">
                <a:sym typeface="AGA Arabesque"/>
              </a:rPr>
              <a:t> </a:t>
            </a:r>
            <a:r>
              <a:rPr lang="ar-SA" sz="3200" dirty="0"/>
              <a:t>وهي ابنة ثمان عشرة.</a:t>
            </a:r>
          </a:p>
          <a:p>
            <a:pPr algn="justLow"/>
            <a:r>
              <a:rPr lang="ar-SA" sz="3200" b="1" dirty="0"/>
              <a:t>نزلت براءتها من السماء</a:t>
            </a:r>
            <a:r>
              <a:rPr lang="ar-SA" sz="3200" dirty="0"/>
              <a:t>، </a:t>
            </a:r>
          </a:p>
          <a:p>
            <a:pPr algn="justLow"/>
            <a:r>
              <a:rPr lang="ar-SA" sz="3200" b="1" dirty="0"/>
              <a:t>ولها خصائص وفضائل كثيرة.</a:t>
            </a:r>
          </a:p>
          <a:p>
            <a:pPr algn="justLow"/>
            <a:r>
              <a:rPr lang="ar-SA" sz="3200" dirty="0" smtClean="0"/>
              <a:t>فمن </a:t>
            </a:r>
            <a:r>
              <a:rPr lang="ar-SA" sz="3200" dirty="0"/>
              <a:t>ذلك</a:t>
            </a:r>
            <a:r>
              <a:rPr lang="ar-SA" sz="3200" dirty="0" smtClean="0"/>
              <a:t>:</a:t>
            </a:r>
            <a:endParaRPr lang="ar-SA" sz="3200" dirty="0"/>
          </a:p>
        </p:txBody>
      </p:sp>
    </p:spTree>
    <p:extLst>
      <p:ext uri="{BB962C8B-B14F-4D97-AF65-F5344CB8AC3E}">
        <p14:creationId xmlns:p14="http://schemas.microsoft.com/office/powerpoint/2010/main" val="1427794063"/>
      </p:ext>
    </p:extLst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مستطيل 13"/>
          <p:cNvSpPr/>
          <p:nvPr/>
        </p:nvSpPr>
        <p:spPr>
          <a:xfrm>
            <a:off x="539552" y="692696"/>
            <a:ext cx="8136904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Low"/>
            <a:r>
              <a:rPr lang="ar-SA" sz="3200" dirty="0" smtClean="0"/>
              <a:t>1- روى </a:t>
            </a:r>
            <a:r>
              <a:rPr lang="ar-SA" sz="3200" dirty="0"/>
              <a:t>البخاري ومسلم أن عمرو بن العاص سأل النبي </a:t>
            </a:r>
            <a:r>
              <a:rPr lang="en-US" sz="3200" dirty="0">
                <a:sym typeface="AGA Arabesque"/>
              </a:rPr>
              <a:t></a:t>
            </a:r>
            <a:r>
              <a:rPr lang="ar-SA" sz="3200" dirty="0">
                <a:sym typeface="AGA Arabesque"/>
              </a:rPr>
              <a:t> </a:t>
            </a:r>
            <a:r>
              <a:rPr lang="ar-SA" sz="3200" dirty="0" smtClean="0"/>
              <a:t>: </a:t>
            </a:r>
            <a:r>
              <a:rPr lang="ar-SA" sz="3200" dirty="0" smtClean="0"/>
              <a:t>أيُّ </a:t>
            </a:r>
            <a:r>
              <a:rPr lang="ar-SA" sz="3200" dirty="0"/>
              <a:t>الناس أحبّ إليك يا رسول الله</a:t>
            </a:r>
            <a:r>
              <a:rPr lang="ar-SA" sz="3200" dirty="0" smtClean="0"/>
              <a:t>؟, </a:t>
            </a:r>
            <a:r>
              <a:rPr lang="ar-SA" sz="3200" dirty="0"/>
              <a:t>قال: </a:t>
            </a:r>
            <a:r>
              <a:rPr lang="ar-SA" sz="3200" dirty="0" smtClean="0"/>
              <a:t>«عائشة»، </a:t>
            </a:r>
            <a:r>
              <a:rPr lang="ar-SA" sz="3200" dirty="0"/>
              <a:t>قال: </a:t>
            </a:r>
            <a:r>
              <a:rPr lang="ar-SA" sz="3200" dirty="0" smtClean="0"/>
              <a:t>فمن </a:t>
            </a:r>
            <a:r>
              <a:rPr lang="ar-SA" sz="3200" dirty="0"/>
              <a:t>الرجال</a:t>
            </a:r>
            <a:r>
              <a:rPr lang="ar-SA" sz="3200" dirty="0" smtClean="0"/>
              <a:t>؟، </a:t>
            </a:r>
            <a:r>
              <a:rPr lang="ar-SA" sz="3200" dirty="0"/>
              <a:t>قال: </a:t>
            </a:r>
            <a:r>
              <a:rPr lang="ar-SA" sz="3200" dirty="0" smtClean="0"/>
              <a:t>«أبوها».</a:t>
            </a:r>
          </a:p>
          <a:p>
            <a:pPr algn="justLow"/>
            <a:r>
              <a:rPr lang="ar-SA" sz="3200" dirty="0"/>
              <a:t>2- </a:t>
            </a:r>
            <a:r>
              <a:rPr lang="ar-SA" sz="3200" dirty="0" smtClean="0"/>
              <a:t>ورويا عن </a:t>
            </a:r>
            <a:r>
              <a:rPr lang="ar-SA" sz="3200" dirty="0"/>
              <a:t>عائشة رضي الله عنها قالت: قال رسول الله </a:t>
            </a:r>
            <a:r>
              <a:rPr lang="en-US" sz="3200" dirty="0">
                <a:sym typeface="AGA Arabesque"/>
              </a:rPr>
              <a:t></a:t>
            </a:r>
            <a:r>
              <a:rPr lang="ar-SA" sz="3200" dirty="0">
                <a:sym typeface="AGA Arabesque"/>
              </a:rPr>
              <a:t> </a:t>
            </a:r>
            <a:r>
              <a:rPr lang="ar-SA" sz="3200" dirty="0" smtClean="0"/>
              <a:t>: </a:t>
            </a:r>
            <a:r>
              <a:rPr lang="ar-SA" sz="3200" dirty="0" smtClean="0"/>
              <a:t>«يا عائشُ، </a:t>
            </a:r>
            <a:r>
              <a:rPr lang="ar-SA" sz="3200" dirty="0"/>
              <a:t>هذا جبريل وهو يقرأ عليك </a:t>
            </a:r>
            <a:r>
              <a:rPr lang="ar-SA" sz="3200" dirty="0" smtClean="0"/>
              <a:t>السلام»، </a:t>
            </a:r>
            <a:r>
              <a:rPr lang="ar-SA" sz="3200" dirty="0"/>
              <a:t>قالت: </a:t>
            </a:r>
            <a:r>
              <a:rPr lang="ar-SA" sz="3200" dirty="0" smtClean="0"/>
              <a:t>وعليه </a:t>
            </a:r>
            <a:r>
              <a:rPr lang="ar-SA" sz="3200" dirty="0"/>
              <a:t>السلام ورحمة الله، ترى ما لا أرى يا رسول </a:t>
            </a:r>
            <a:r>
              <a:rPr lang="ar-SA" sz="3200" dirty="0" smtClean="0"/>
              <a:t>الله.</a:t>
            </a:r>
          </a:p>
          <a:p>
            <a:pPr algn="justLow"/>
            <a:r>
              <a:rPr lang="ar-SA" sz="3200" dirty="0"/>
              <a:t>3- </a:t>
            </a:r>
            <a:r>
              <a:rPr lang="ar-SA" sz="3200" dirty="0" smtClean="0"/>
              <a:t>قال أبو </a:t>
            </a:r>
            <a:r>
              <a:rPr lang="ar-SA" sz="3200" dirty="0"/>
              <a:t>موسى الأشعري </a:t>
            </a:r>
            <a:r>
              <a:rPr lang="ar-SA" sz="3200" dirty="0" smtClean="0"/>
              <a:t>: (ما </a:t>
            </a:r>
            <a:r>
              <a:rPr lang="ar-SA" sz="3200" dirty="0"/>
              <a:t>أشكل علينا أصحاب محمد </a:t>
            </a:r>
            <a:r>
              <a:rPr lang="en-US" sz="3200" dirty="0">
                <a:sym typeface="AGA Arabesque"/>
              </a:rPr>
              <a:t></a:t>
            </a:r>
            <a:r>
              <a:rPr lang="ar-SA" sz="3200" dirty="0">
                <a:sym typeface="AGA Arabesque"/>
              </a:rPr>
              <a:t> </a:t>
            </a:r>
            <a:r>
              <a:rPr lang="ar-SA" sz="3200" dirty="0" smtClean="0"/>
              <a:t>حديث </a:t>
            </a:r>
            <a:r>
              <a:rPr lang="ar-SA" sz="3200" dirty="0"/>
              <a:t>قط فسألنا عائشة إلا وجدنا عندها </a:t>
            </a:r>
            <a:r>
              <a:rPr lang="ar-SA" sz="3200" dirty="0" smtClean="0"/>
              <a:t>علما) </a:t>
            </a:r>
            <a:r>
              <a:rPr lang="ar-SA" sz="3200" dirty="0"/>
              <a:t>. </a:t>
            </a:r>
            <a:endParaRPr lang="ar-SA" sz="3200" dirty="0" smtClean="0"/>
          </a:p>
          <a:p>
            <a:pPr algn="justLow"/>
            <a:r>
              <a:rPr lang="ar-SA" sz="3200" dirty="0"/>
              <a:t>4- وقال مسروق بن الأجدع: </a:t>
            </a:r>
            <a:r>
              <a:rPr lang="ar-SA" sz="3200" dirty="0" smtClean="0"/>
              <a:t>(لقد </a:t>
            </a:r>
            <a:r>
              <a:rPr lang="ar-SA" sz="3200" dirty="0"/>
              <a:t>رأيت مشيخة أصحاب محمد الأكابر يسألونها عن </a:t>
            </a:r>
            <a:r>
              <a:rPr lang="ar-SA" sz="3200" dirty="0" smtClean="0"/>
              <a:t>الفرائض). </a:t>
            </a:r>
            <a:endParaRPr lang="ar-SA" sz="3200" dirty="0"/>
          </a:p>
        </p:txBody>
      </p:sp>
    </p:spTree>
    <p:extLst>
      <p:ext uri="{BB962C8B-B14F-4D97-AF65-F5344CB8AC3E}">
        <p14:creationId xmlns:p14="http://schemas.microsoft.com/office/powerpoint/2010/main" val="1389830292"/>
      </p:ext>
    </p:extLst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مستطيل 13"/>
          <p:cNvSpPr/>
          <p:nvPr/>
        </p:nvSpPr>
        <p:spPr>
          <a:xfrm>
            <a:off x="539552" y="908720"/>
            <a:ext cx="8136904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Low"/>
            <a:r>
              <a:rPr lang="ar-SA" sz="3200" b="1" dirty="0" smtClean="0"/>
              <a:t>روت </a:t>
            </a:r>
            <a:r>
              <a:rPr lang="ar-SA" sz="3200" b="1" dirty="0"/>
              <a:t>عن النبي </a:t>
            </a:r>
            <a:r>
              <a:rPr lang="en-US" sz="3200" b="1" dirty="0">
                <a:sym typeface="AGA Arabesque"/>
              </a:rPr>
              <a:t></a:t>
            </a:r>
            <a:r>
              <a:rPr lang="ar-SA" sz="3200" b="1" dirty="0">
                <a:sym typeface="AGA Arabesque"/>
              </a:rPr>
              <a:t> </a:t>
            </a:r>
            <a:r>
              <a:rPr lang="ar-SA" sz="3200" b="1" dirty="0" smtClean="0">
                <a:sym typeface="AGA Arabesque"/>
              </a:rPr>
              <a:t>: </a:t>
            </a:r>
            <a:r>
              <a:rPr lang="ar-SA" sz="3200" dirty="0" smtClean="0"/>
              <a:t>ألفي حديث </a:t>
            </a:r>
            <a:r>
              <a:rPr lang="ar-SA" sz="3200" dirty="0"/>
              <a:t>ومائتي حديث وعشرة </a:t>
            </a:r>
            <a:r>
              <a:rPr lang="ar-SA" sz="3200" dirty="0" smtClean="0"/>
              <a:t>أحاديث (2210) ، </a:t>
            </a:r>
          </a:p>
          <a:p>
            <a:pPr algn="justLow"/>
            <a:r>
              <a:rPr lang="ar-SA" sz="3200" dirty="0" smtClean="0"/>
              <a:t>اتفق البخاري ومسلم على </a:t>
            </a:r>
            <a:r>
              <a:rPr lang="ar-SA" sz="3200" dirty="0"/>
              <a:t>مائة وأربعة </a:t>
            </a:r>
            <a:r>
              <a:rPr lang="ar-SA" sz="3200" dirty="0" smtClean="0"/>
              <a:t>وسبعين حديثًا</a:t>
            </a:r>
            <a:r>
              <a:rPr lang="ar-SA" sz="3200" dirty="0"/>
              <a:t>، </a:t>
            </a:r>
            <a:endParaRPr lang="ar-SA" sz="3200" dirty="0" smtClean="0"/>
          </a:p>
          <a:p>
            <a:pPr algn="justLow"/>
            <a:r>
              <a:rPr lang="ar-SA" sz="3200" dirty="0" smtClean="0"/>
              <a:t>وانفرد </a:t>
            </a:r>
            <a:r>
              <a:rPr lang="ar-SA" sz="3200" dirty="0"/>
              <a:t>البخاري بأربعة وخمسين، </a:t>
            </a:r>
            <a:endParaRPr lang="ar-SA" sz="3200" dirty="0" smtClean="0"/>
          </a:p>
          <a:p>
            <a:pPr algn="justLow"/>
            <a:r>
              <a:rPr lang="ar-SA" sz="3200" dirty="0" smtClean="0"/>
              <a:t>ومسلم </a:t>
            </a:r>
            <a:r>
              <a:rPr lang="ar-SA" sz="3200" dirty="0"/>
              <a:t>بثمانية وستين، </a:t>
            </a:r>
            <a:r>
              <a:rPr lang="ar-SA" sz="3200" dirty="0" smtClean="0"/>
              <a:t>وقيل</a:t>
            </a:r>
            <a:r>
              <a:rPr lang="ar-SA" sz="3200" dirty="0"/>
              <a:t>: بتسعة </a:t>
            </a:r>
            <a:r>
              <a:rPr lang="ar-SA" sz="3200" dirty="0" smtClean="0"/>
              <a:t>وستين.</a:t>
            </a:r>
          </a:p>
          <a:p>
            <a:pPr algn="justLow"/>
            <a:r>
              <a:rPr lang="ar-SA" sz="3200" b="1" dirty="0" smtClean="0"/>
              <a:t>وروت </a:t>
            </a:r>
            <a:r>
              <a:rPr lang="ar-SA" sz="3200" b="1" dirty="0"/>
              <a:t>عن خلق من الصحابة، </a:t>
            </a:r>
            <a:endParaRPr lang="ar-SA" sz="3200" b="1" dirty="0" smtClean="0"/>
          </a:p>
          <a:p>
            <a:pPr algn="justLow"/>
            <a:r>
              <a:rPr lang="ar-SA" sz="3200" b="1" dirty="0" smtClean="0"/>
              <a:t>وروى </a:t>
            </a:r>
            <a:r>
              <a:rPr lang="ar-SA" sz="3200" b="1" dirty="0"/>
              <a:t>عنها جماعة من الصحابة </a:t>
            </a:r>
            <a:r>
              <a:rPr lang="ar-SA" sz="3200" b="1" dirty="0" smtClean="0"/>
              <a:t>والتابعين، </a:t>
            </a:r>
            <a:r>
              <a:rPr lang="ar-SA" sz="3200" dirty="0"/>
              <a:t>قريب من </a:t>
            </a:r>
            <a:r>
              <a:rPr lang="ar-SA" sz="3200" dirty="0" smtClean="0"/>
              <a:t>مائتين.</a:t>
            </a:r>
          </a:p>
          <a:p>
            <a:pPr algn="justLow"/>
            <a:r>
              <a:rPr lang="ar-SA" sz="3200" b="1" dirty="0"/>
              <a:t>ماتت </a:t>
            </a:r>
            <a:r>
              <a:rPr lang="ar-SA" sz="3200" b="1" dirty="0" smtClean="0"/>
              <a:t>- رضي </a:t>
            </a:r>
            <a:r>
              <a:rPr lang="ar-SA" sz="3200" b="1" dirty="0"/>
              <a:t>الله </a:t>
            </a:r>
            <a:r>
              <a:rPr lang="ar-SA" sz="3200" b="1" dirty="0" smtClean="0"/>
              <a:t>عنها - بعد سنة خمسين</a:t>
            </a:r>
            <a:r>
              <a:rPr lang="ar-SA" sz="3200" b="1" dirty="0"/>
              <a:t>، </a:t>
            </a:r>
            <a:endParaRPr lang="ar-SA" sz="3200" b="1" dirty="0" smtClean="0"/>
          </a:p>
          <a:p>
            <a:pPr algn="justLow"/>
            <a:r>
              <a:rPr lang="ar-SA" sz="3200" dirty="0" smtClean="0"/>
              <a:t>إما : سنة </a:t>
            </a:r>
            <a:r>
              <a:rPr lang="ar-SA" sz="3200" dirty="0"/>
              <a:t>خمس أو ست أو سبع أو ثمان، في </a:t>
            </a:r>
            <a:r>
              <a:rPr lang="ar-SA" sz="3200" dirty="0" smtClean="0"/>
              <a:t>رمضان</a:t>
            </a:r>
            <a:r>
              <a:rPr lang="ar-SA" sz="3200" dirty="0"/>
              <a:t>.</a:t>
            </a:r>
            <a:endParaRPr lang="ar-SA" sz="3200" dirty="0" smtClean="0"/>
          </a:p>
        </p:txBody>
      </p:sp>
    </p:spTree>
    <p:extLst>
      <p:ext uri="{BB962C8B-B14F-4D97-AF65-F5344CB8AC3E}">
        <p14:creationId xmlns:p14="http://schemas.microsoft.com/office/powerpoint/2010/main" val="196006643"/>
      </p:ext>
    </p:extLst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مستطيل 13"/>
          <p:cNvSpPr/>
          <p:nvPr/>
        </p:nvSpPr>
        <p:spPr>
          <a:xfrm>
            <a:off x="539552" y="908720"/>
            <a:ext cx="8136904" cy="55707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Low"/>
            <a:r>
              <a:rPr lang="ar-SA" sz="3600" b="1" dirty="0">
                <a:solidFill>
                  <a:srgbClr val="FF0000"/>
                </a:solidFill>
              </a:rPr>
              <a:t>ثالثًا: اللغة وشرح الألفاظ: </a:t>
            </a:r>
          </a:p>
          <a:p>
            <a:pPr algn="justLow"/>
            <a:r>
              <a:rPr lang="ar-SA" sz="3200" b="1" dirty="0">
                <a:solidFill>
                  <a:schemeClr val="accent1"/>
                </a:solidFill>
              </a:rPr>
              <a:t>قوله: «حَتَّى يَذُوقَ </a:t>
            </a:r>
            <a:r>
              <a:rPr lang="ar-SA" sz="3200" b="1" u="sng" dirty="0">
                <a:solidFill>
                  <a:schemeClr val="accent1"/>
                </a:solidFill>
              </a:rPr>
              <a:t>عُسَيْلَتَهَا</a:t>
            </a:r>
            <a:r>
              <a:rPr lang="ar-SA" sz="3200" b="1" dirty="0">
                <a:solidFill>
                  <a:schemeClr val="accent1"/>
                </a:solidFill>
              </a:rPr>
              <a:t>» :</a:t>
            </a:r>
          </a:p>
          <a:p>
            <a:pPr algn="justLow"/>
            <a:r>
              <a:rPr lang="ar-SA" sz="3200" dirty="0"/>
              <a:t>1- قِيلَ هِيَ تَصْغِيرُ الْعَسَلِ؛ لِأَن الْعَسَل مؤنث. </a:t>
            </a:r>
          </a:p>
          <a:p>
            <a:pPr algn="justLow"/>
            <a:r>
              <a:rPr lang="ar-SA" sz="3200" dirty="0"/>
              <a:t>وَقَالَ الْأَزْهَرِيُّ: يُذَكَّرُ وَيُؤَنَّثُ. </a:t>
            </a:r>
          </a:p>
          <a:p>
            <a:pPr algn="justLow"/>
            <a:r>
              <a:rPr lang="ar-SA" sz="3200" dirty="0"/>
              <a:t>2- وَقِيلَ: لِأَنَّ الْعَرَبَ إِذَا حَقرَتِ الشَّيْءِ أَدْخَلَتْ فِيهِ هَاءِ التَّأْنِيثِ،</a:t>
            </a:r>
          </a:p>
          <a:p>
            <a:pPr algn="justLow"/>
            <a:r>
              <a:rPr lang="ar-SA" sz="3200" dirty="0"/>
              <a:t>وَمِنْ ذَلِكَ قَوْلُهُمْ: دُرَيْهِمَاتٌ فَجَمَعُوا الدِّرْهَمَ جَمْعَ الْمُؤَنَّثِ عِنْدَ إِرَادَةِ التَّحْقِيرِ، وَقَالُوا أَيْضًا فِي تَصْغِيرِ هِنْدٍ: هُنَيْدَةُ.</a:t>
            </a:r>
          </a:p>
          <a:p>
            <a:pPr algn="justLow"/>
            <a:r>
              <a:rPr lang="ar-SA" sz="3200" dirty="0"/>
              <a:t>3- وَقِيلَ: التَّأْنِيثُ بِاعْتِبَارِ الْوَطْأَةِ؛ إِشَارَة إِلَى أَنَّهَا تَكْفِي فِي الْمَقْصُودِ مِنْ تَحْلِيلِهَا لِلزَّوْجِ الْأَوَّلِ. </a:t>
            </a:r>
          </a:p>
          <a:p>
            <a:pPr algn="justLow"/>
            <a:r>
              <a:rPr lang="ar-SA" sz="3200" dirty="0"/>
              <a:t>4- وَقِيلَ: الْمُرَادُ: قِطْعَةٌ مِنَ الْعَسَلِ، وَالتَّصْغِيرُ للتقليل إِشَارَة إِلَى أَنَّ الْقَدْرَ الْقَلِيلَ كَافٍ فِي تَحْصِيلِ الْحِلِّ. </a:t>
            </a:r>
          </a:p>
        </p:txBody>
      </p:sp>
    </p:spTree>
    <p:extLst>
      <p:ext uri="{BB962C8B-B14F-4D97-AF65-F5344CB8AC3E}">
        <p14:creationId xmlns:p14="http://schemas.microsoft.com/office/powerpoint/2010/main" val="2472411749"/>
      </p:ext>
    </p:extLst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مستطيل 13"/>
          <p:cNvSpPr/>
          <p:nvPr/>
        </p:nvSpPr>
        <p:spPr>
          <a:xfrm>
            <a:off x="539552" y="908720"/>
            <a:ext cx="8136904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Low"/>
            <a:r>
              <a:rPr lang="ar-SA" sz="3600" dirty="0"/>
              <a:t>5- قَالَ الْأَزْهَرِيُّ: الصَّوَابُ أَنَّ مَعْنَى الْعُسَيْلَةِ: حَلَاوَةُ الْجِمَاعِ الَّذِي يَحْصُلُ بِتَغْيِيبِ الْحَشَفَةِ فِي الْفَرْجِ،  </a:t>
            </a:r>
          </a:p>
          <a:p>
            <a:pPr algn="justLow"/>
            <a:r>
              <a:rPr lang="ar-SA" sz="3600" dirty="0"/>
              <a:t>وَأَنَّثَ تَشْبِيهًا بِقِطْعَةٍ مِنْ عَسَلٍ. </a:t>
            </a:r>
          </a:p>
          <a:p>
            <a:pPr algn="justLow"/>
            <a:r>
              <a:rPr lang="ar-SA" sz="3600" dirty="0"/>
              <a:t>6- قَالَ أَبُو عُبَيْدٍ: الْعُسَيْلَةُ لَذَّةُ الْجِمَاعِ، </a:t>
            </a:r>
          </a:p>
          <a:p>
            <a:pPr algn="justLow"/>
            <a:r>
              <a:rPr lang="ar-SA" sz="3600" dirty="0"/>
              <a:t>وَالْعَرَبُ تُسَمِّي كُلَّ شَيْءٍ تَسْتَلِذُّهُ عَسَلًا .</a:t>
            </a:r>
          </a:p>
          <a:p>
            <a:pPr algn="justLow"/>
            <a:r>
              <a:rPr lang="ar-SA" sz="3600" dirty="0"/>
              <a:t>وَقَالَ جُمْهُورُ الْعُلَمَاءِ: ذَوْقُ الْعُسَيْلَةِ كِنَايَةٌ عَنِ الْمُجَامَعَةِ.</a:t>
            </a:r>
          </a:p>
        </p:txBody>
      </p:sp>
    </p:spTree>
    <p:extLst>
      <p:ext uri="{BB962C8B-B14F-4D97-AF65-F5344CB8AC3E}">
        <p14:creationId xmlns:p14="http://schemas.microsoft.com/office/powerpoint/2010/main" val="1758955118"/>
      </p:ext>
    </p:extLst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مستطيل 13"/>
          <p:cNvSpPr/>
          <p:nvPr/>
        </p:nvSpPr>
        <p:spPr>
          <a:xfrm>
            <a:off x="539552" y="908720"/>
            <a:ext cx="8136904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Low"/>
            <a:r>
              <a:rPr lang="ar-SA" sz="3200" b="1" dirty="0">
                <a:solidFill>
                  <a:srgbClr val="FF0000"/>
                </a:solidFill>
              </a:rPr>
              <a:t>رابعًا: الشرح والمعنى العام</a:t>
            </a:r>
            <a:r>
              <a:rPr lang="ar-SA" sz="3200" b="1" dirty="0" smtClean="0">
                <a:solidFill>
                  <a:srgbClr val="FF0000"/>
                </a:solidFill>
              </a:rPr>
              <a:t>:</a:t>
            </a:r>
          </a:p>
          <a:p>
            <a:pPr algn="justLow"/>
            <a:r>
              <a:rPr lang="ar-SA" sz="3200" b="1" dirty="0">
                <a:solidFill>
                  <a:schemeClr val="accent1"/>
                </a:solidFill>
              </a:rPr>
              <a:t>(أن رجلًا طلّق </a:t>
            </a:r>
            <a:r>
              <a:rPr lang="ar-SA" sz="3200" b="1" dirty="0" smtClean="0">
                <a:solidFill>
                  <a:schemeClr val="accent1"/>
                </a:solidFill>
              </a:rPr>
              <a:t>امرأته ثلاثًا، </a:t>
            </a:r>
            <a:r>
              <a:rPr lang="ar-SA" sz="3200" b="1" dirty="0">
                <a:solidFill>
                  <a:schemeClr val="accent1"/>
                </a:solidFill>
              </a:rPr>
              <a:t>فتزوجت) </a:t>
            </a:r>
            <a:r>
              <a:rPr lang="ar-SA" sz="3200" b="1" dirty="0"/>
              <a:t>زوجًا غيره </a:t>
            </a:r>
            <a:r>
              <a:rPr lang="ar-SA" sz="3200" b="1" dirty="0" smtClean="0"/>
              <a:t>،</a:t>
            </a:r>
          </a:p>
          <a:p>
            <a:pPr algn="justLow"/>
            <a:r>
              <a:rPr lang="ar-SA" sz="3200" b="1" dirty="0" smtClean="0">
                <a:solidFill>
                  <a:schemeClr val="accent1"/>
                </a:solidFill>
              </a:rPr>
              <a:t>(فطلّقـ)</a:t>
            </a:r>
            <a:r>
              <a:rPr lang="ar-SA" sz="3200" b="1" dirty="0" smtClean="0"/>
              <a:t> </a:t>
            </a:r>
            <a:r>
              <a:rPr lang="ar-SA" sz="3200" b="1" dirty="0"/>
              <a:t>ـها</a:t>
            </a:r>
            <a:r>
              <a:rPr lang="ar-SA" sz="3200" b="1" dirty="0" smtClean="0">
                <a:solidFill>
                  <a:schemeClr val="accent1"/>
                </a:solidFill>
              </a:rPr>
              <a:t> </a:t>
            </a:r>
            <a:r>
              <a:rPr lang="ar-SA" sz="3200" b="1" dirty="0"/>
              <a:t>الزوج الثاني قبل أن يجامعها </a:t>
            </a:r>
            <a:r>
              <a:rPr lang="ar-SA" sz="3200" b="1" dirty="0" smtClean="0"/>
              <a:t>،</a:t>
            </a:r>
          </a:p>
          <a:p>
            <a:pPr algn="justLow"/>
            <a:r>
              <a:rPr lang="ar-SA" sz="3200" b="1" dirty="0" smtClean="0">
                <a:solidFill>
                  <a:schemeClr val="accent1"/>
                </a:solidFill>
              </a:rPr>
              <a:t>(</a:t>
            </a:r>
            <a:r>
              <a:rPr lang="ar-SA" sz="3200" b="1" dirty="0">
                <a:solidFill>
                  <a:schemeClr val="accent1"/>
                </a:solidFill>
              </a:rPr>
              <a:t>فسئل النبي </a:t>
            </a:r>
            <a:r>
              <a:rPr lang="ar-SA" sz="3200" b="1" dirty="0" smtClean="0">
                <a:solidFill>
                  <a:schemeClr val="accent1"/>
                </a:solidFill>
              </a:rPr>
              <a:t> </a:t>
            </a:r>
            <a:r>
              <a:rPr lang="ar-SA" sz="3200" b="1" dirty="0" smtClean="0">
                <a:solidFill>
                  <a:schemeClr val="accent1"/>
                </a:solidFill>
                <a:sym typeface="AGA Arabesque"/>
              </a:rPr>
              <a:t>) </a:t>
            </a:r>
            <a:r>
              <a:rPr lang="ar-SA" sz="3200" b="1" dirty="0">
                <a:solidFill>
                  <a:schemeClr val="accent1"/>
                </a:solidFill>
              </a:rPr>
              <a:t>سئل</a:t>
            </a:r>
            <a:r>
              <a:rPr lang="ar-SA" sz="3200" b="1" dirty="0" smtClean="0">
                <a:solidFill>
                  <a:schemeClr val="accent1"/>
                </a:solidFill>
                <a:sym typeface="AGA Arabesque"/>
              </a:rPr>
              <a:t> : </a:t>
            </a:r>
            <a:r>
              <a:rPr lang="ar-SA" sz="3200" b="1" dirty="0"/>
              <a:t>-</a:t>
            </a:r>
            <a:r>
              <a:rPr lang="ar-SA" sz="3200" b="1" dirty="0" smtClean="0">
                <a:solidFill>
                  <a:schemeClr val="accent1"/>
                </a:solidFill>
                <a:sym typeface="AGA Arabesque"/>
              </a:rPr>
              <a:t> </a:t>
            </a:r>
            <a:r>
              <a:rPr lang="ar-SA" sz="3200" b="1" dirty="0" smtClean="0"/>
              <a:t>بضم </a:t>
            </a:r>
            <a:r>
              <a:rPr lang="ar-SA" sz="3200" b="1" dirty="0"/>
              <a:t>السين مبنيًّا </a:t>
            </a:r>
            <a:r>
              <a:rPr lang="ar-SA" sz="3200" b="1" dirty="0" smtClean="0"/>
              <a:t>للمفعول - ،</a:t>
            </a:r>
          </a:p>
          <a:p>
            <a:pPr algn="justLow"/>
            <a:r>
              <a:rPr lang="ar-SA" sz="3200" b="1" dirty="0" smtClean="0">
                <a:solidFill>
                  <a:schemeClr val="accent1"/>
                </a:solidFill>
              </a:rPr>
              <a:t>(</a:t>
            </a:r>
            <a:r>
              <a:rPr lang="ar-SA" sz="3200" b="1" dirty="0">
                <a:solidFill>
                  <a:schemeClr val="accent1"/>
                </a:solidFill>
              </a:rPr>
              <a:t>أتحل للأول) </a:t>
            </a:r>
            <a:r>
              <a:rPr lang="ar-SA" sz="3200" b="1" dirty="0"/>
              <a:t>الذي طلّقها ثلاثًا </a:t>
            </a:r>
            <a:r>
              <a:rPr lang="ar-SA" sz="3200" b="1" dirty="0" smtClean="0"/>
              <a:t>،</a:t>
            </a:r>
          </a:p>
          <a:p>
            <a:pPr algn="justLow"/>
            <a:r>
              <a:rPr lang="ar-SA" sz="3200" b="1" dirty="0" smtClean="0">
                <a:solidFill>
                  <a:schemeClr val="accent1"/>
                </a:solidFill>
              </a:rPr>
              <a:t>(قال: لا</a:t>
            </a:r>
            <a:r>
              <a:rPr lang="ar-SA" sz="3200" b="1" dirty="0">
                <a:solidFill>
                  <a:schemeClr val="accent1"/>
                </a:solidFill>
              </a:rPr>
              <a:t>) </a:t>
            </a:r>
            <a:r>
              <a:rPr lang="ar-SA" sz="3200" b="1" dirty="0"/>
              <a:t>تحل له </a:t>
            </a:r>
            <a:r>
              <a:rPr lang="ar-SA" sz="3200" b="1" dirty="0" smtClean="0"/>
              <a:t>،</a:t>
            </a:r>
          </a:p>
          <a:p>
            <a:pPr algn="justLow"/>
            <a:r>
              <a:rPr lang="ar-SA" sz="3200" b="1" dirty="0" smtClean="0">
                <a:solidFill>
                  <a:schemeClr val="accent1"/>
                </a:solidFill>
              </a:rPr>
              <a:t>(</a:t>
            </a:r>
            <a:r>
              <a:rPr lang="ar-SA" sz="3200" b="1" dirty="0">
                <a:solidFill>
                  <a:schemeClr val="accent1"/>
                </a:solidFill>
              </a:rPr>
              <a:t>حتى يذوق) </a:t>
            </a:r>
            <a:r>
              <a:rPr lang="ar-SA" sz="3200" b="1" dirty="0"/>
              <a:t>الثاني </a:t>
            </a:r>
            <a:r>
              <a:rPr lang="ar-SA" sz="3200" b="1" dirty="0">
                <a:solidFill>
                  <a:schemeClr val="accent1"/>
                </a:solidFill>
              </a:rPr>
              <a:t>(عسيلتها كما ذاقـ) </a:t>
            </a:r>
            <a:r>
              <a:rPr lang="ar-SA" sz="3200" b="1" dirty="0"/>
              <a:t>ـها </a:t>
            </a:r>
            <a:r>
              <a:rPr lang="ar-SA" sz="3200" b="1" dirty="0">
                <a:solidFill>
                  <a:schemeClr val="accent1"/>
                </a:solidFill>
              </a:rPr>
              <a:t>(الأول</a:t>
            </a:r>
            <a:r>
              <a:rPr lang="ar-SA" sz="3200" b="1" dirty="0" smtClean="0">
                <a:solidFill>
                  <a:schemeClr val="accent1"/>
                </a:solidFill>
              </a:rPr>
              <a:t>).</a:t>
            </a:r>
            <a:endParaRPr lang="en-US" sz="3200" b="1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2173640"/>
      </p:ext>
    </p:extLst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مستطيل 13"/>
          <p:cNvSpPr/>
          <p:nvPr/>
        </p:nvSpPr>
        <p:spPr>
          <a:xfrm>
            <a:off x="571605" y="682336"/>
            <a:ext cx="7992888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Low"/>
            <a:r>
              <a:rPr lang="ar-SA" sz="3200" b="1" dirty="0">
                <a:solidFill>
                  <a:srgbClr val="FF0000"/>
                </a:solidFill>
              </a:rPr>
              <a:t>خامسًا: </a:t>
            </a:r>
            <a:r>
              <a:rPr lang="ar-SA" sz="3200" b="1" dirty="0" smtClean="0">
                <a:solidFill>
                  <a:srgbClr val="FF0000"/>
                </a:solidFill>
              </a:rPr>
              <a:t>الأحكام الفقهية</a:t>
            </a:r>
            <a:r>
              <a:rPr lang="ar-SA" sz="3200" b="1" dirty="0" smtClean="0">
                <a:solidFill>
                  <a:srgbClr val="FF0000"/>
                </a:solidFill>
              </a:rPr>
              <a:t>:</a:t>
            </a:r>
          </a:p>
          <a:p>
            <a:pPr algn="justLow"/>
            <a:r>
              <a:rPr lang="ar-SA" sz="3200" b="1" dirty="0" smtClean="0"/>
              <a:t>يتعلق بهذا الحديث حكمان:</a:t>
            </a:r>
            <a:endParaRPr lang="ar-SA" sz="3200" b="1" dirty="0" smtClean="0"/>
          </a:p>
          <a:p>
            <a:pPr algn="justLow"/>
            <a:r>
              <a:rPr lang="ar-SA" sz="3200" b="1" dirty="0" smtClean="0"/>
              <a:t>الأول</a:t>
            </a:r>
            <a:r>
              <a:rPr lang="ar-SA" sz="3200" b="1" dirty="0" smtClean="0"/>
              <a:t>: حكم الطلاق الثلاث بلفظ </a:t>
            </a:r>
            <a:r>
              <a:rPr lang="ar-SA" sz="3200" b="1" dirty="0" smtClean="0"/>
              <a:t>واحد</a:t>
            </a:r>
            <a:r>
              <a:rPr lang="ar-SA" sz="3200" b="1" dirty="0"/>
              <a:t>.</a:t>
            </a:r>
            <a:endParaRPr lang="ar-SA" sz="3200" b="1" dirty="0" smtClean="0"/>
          </a:p>
          <a:p>
            <a:pPr algn="justLow"/>
            <a:r>
              <a:rPr lang="ar-SA" sz="3200" b="1" smtClean="0"/>
              <a:t>الثاني</a:t>
            </a:r>
            <a:r>
              <a:rPr lang="ar-SA" sz="3200" b="1" dirty="0"/>
              <a:t>: اشتراط الجماع في نكاح </a:t>
            </a:r>
            <a:r>
              <a:rPr lang="ar-SA" sz="3200" b="1" dirty="0" smtClean="0"/>
              <a:t>التحليل</a:t>
            </a:r>
            <a:r>
              <a:rPr lang="ar-SA" sz="3200" b="1" dirty="0"/>
              <a:t>.</a:t>
            </a:r>
            <a:endParaRPr lang="ar-SA" sz="3200" b="1" dirty="0" smtClean="0"/>
          </a:p>
        </p:txBody>
      </p:sp>
    </p:spTree>
    <p:extLst>
      <p:ext uri="{BB962C8B-B14F-4D97-AF65-F5344CB8AC3E}">
        <p14:creationId xmlns:p14="http://schemas.microsoft.com/office/powerpoint/2010/main" val="186035725"/>
      </p:ext>
    </p:ext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مستطيل 13"/>
          <p:cNvSpPr/>
          <p:nvPr/>
        </p:nvSpPr>
        <p:spPr>
          <a:xfrm>
            <a:off x="600330" y="908720"/>
            <a:ext cx="7992888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Low"/>
            <a:r>
              <a:rPr lang="ar-SA" sz="3200" b="1" dirty="0" smtClean="0">
                <a:solidFill>
                  <a:srgbClr val="FF0000"/>
                </a:solidFill>
              </a:rPr>
              <a:t>الحكم </a:t>
            </a:r>
            <a:r>
              <a:rPr lang="ar-SA" sz="3200" b="1" dirty="0">
                <a:solidFill>
                  <a:srgbClr val="FF0000"/>
                </a:solidFill>
              </a:rPr>
              <a:t>الأول: حكم الطلاق الثلاث بلفظ واحد</a:t>
            </a:r>
            <a:r>
              <a:rPr lang="ar-SA" sz="3200" b="1" dirty="0" smtClean="0">
                <a:solidFill>
                  <a:srgbClr val="FF0000"/>
                </a:solidFill>
              </a:rPr>
              <a:t>:</a:t>
            </a:r>
            <a:endParaRPr lang="ar-SA" sz="3200" b="1" dirty="0" smtClean="0">
              <a:solidFill>
                <a:srgbClr val="FF0000"/>
              </a:solidFill>
            </a:endParaRPr>
          </a:p>
          <a:p>
            <a:pPr algn="justLow"/>
            <a:r>
              <a:rPr lang="ar-SA" sz="3200" dirty="0"/>
              <a:t>اختلف أهل العلم في وقوع الطلاق </a:t>
            </a:r>
            <a:r>
              <a:rPr lang="ar-SA" sz="3200" dirty="0" smtClean="0"/>
              <a:t>الثلاث: </a:t>
            </a:r>
            <a:r>
              <a:rPr lang="ar-SA" sz="3200" dirty="0"/>
              <a:t>ثلاثا </a:t>
            </a:r>
            <a:r>
              <a:rPr lang="ar-SA" sz="3200" dirty="0" smtClean="0"/>
              <a:t>، على </a:t>
            </a:r>
            <a:r>
              <a:rPr lang="ar-SA" sz="3200" dirty="0"/>
              <a:t>قولين:</a:t>
            </a:r>
          </a:p>
          <a:p>
            <a:pPr algn="justLow"/>
            <a:r>
              <a:rPr lang="ar-SA" sz="3200" b="1" dirty="0" smtClean="0">
                <a:solidFill>
                  <a:schemeClr val="accent1"/>
                </a:solidFill>
              </a:rPr>
              <a:t>القول </a:t>
            </a:r>
            <a:r>
              <a:rPr lang="ar-SA" sz="3200" b="1" dirty="0">
                <a:solidFill>
                  <a:schemeClr val="accent1"/>
                </a:solidFill>
              </a:rPr>
              <a:t>الأول : </a:t>
            </a:r>
            <a:r>
              <a:rPr lang="ar-SA" sz="3200" b="1" dirty="0" smtClean="0">
                <a:solidFill>
                  <a:schemeClr val="accent1"/>
                </a:solidFill>
              </a:rPr>
              <a:t>وقوع </a:t>
            </a:r>
            <a:r>
              <a:rPr lang="ar-SA" sz="3200" b="1" dirty="0">
                <a:solidFill>
                  <a:schemeClr val="accent1"/>
                </a:solidFill>
              </a:rPr>
              <a:t>الطلاق الثلاث بلفظ </a:t>
            </a:r>
            <a:r>
              <a:rPr lang="ar-SA" sz="3200" b="1" dirty="0" smtClean="0">
                <a:solidFill>
                  <a:schemeClr val="accent1"/>
                </a:solidFill>
              </a:rPr>
              <a:t>واحد: </a:t>
            </a:r>
            <a:r>
              <a:rPr lang="ar-SA" sz="3200" b="1" dirty="0" smtClean="0">
                <a:solidFill>
                  <a:schemeClr val="accent1"/>
                </a:solidFill>
              </a:rPr>
              <a:t>طلقات ثلاثاً</a:t>
            </a:r>
            <a:r>
              <a:rPr lang="ar-SA" sz="3200" b="1" dirty="0" smtClean="0">
                <a:solidFill>
                  <a:schemeClr val="accent1"/>
                </a:solidFill>
              </a:rPr>
              <a:t>:</a:t>
            </a:r>
            <a:endParaRPr lang="ar-SA" sz="3200" b="1" dirty="0">
              <a:solidFill>
                <a:schemeClr val="accent1"/>
              </a:solidFill>
            </a:endParaRPr>
          </a:p>
          <a:p>
            <a:pPr algn="justLow"/>
            <a:r>
              <a:rPr lang="ar-SA" sz="3200" dirty="0"/>
              <a:t>وبه قال الأئمة الأربعة: أبو </a:t>
            </a:r>
            <a:r>
              <a:rPr lang="ar-SA" sz="3200" dirty="0" smtClean="0"/>
              <a:t>حنيفة، ومالك، والشافعي، وأحمد. </a:t>
            </a:r>
          </a:p>
          <a:p>
            <a:pPr algn="justLow"/>
            <a:r>
              <a:rPr lang="ar-SA" sz="3200" dirty="0" smtClean="0"/>
              <a:t>وأخذ </a:t>
            </a:r>
            <a:r>
              <a:rPr lang="ar-SA" sz="3200" dirty="0"/>
              <a:t>به </a:t>
            </a:r>
            <a:r>
              <a:rPr lang="ar-SA" sz="3200" dirty="0" smtClean="0"/>
              <a:t>عمر، وعثمان، وعلي، وابن </a:t>
            </a:r>
            <a:r>
              <a:rPr lang="ar-SA" sz="3200" dirty="0"/>
              <a:t>عباس، وابن عمر، وابن عمرو، وابن مسعود، وغيرهم من أصحاب رسول </a:t>
            </a:r>
            <a:r>
              <a:rPr lang="ar-SA" sz="3200" dirty="0" smtClean="0"/>
              <a:t>الله </a:t>
            </a:r>
            <a:r>
              <a:rPr lang="en-US" sz="3200" dirty="0" smtClean="0">
                <a:sym typeface="AGA Arabesque"/>
              </a:rPr>
              <a:t></a:t>
            </a:r>
            <a:r>
              <a:rPr lang="ar-SA" sz="3200" dirty="0" smtClean="0">
                <a:sym typeface="AGA Arabesque"/>
              </a:rPr>
              <a:t> </a:t>
            </a:r>
            <a:r>
              <a:rPr lang="ar-SA" sz="3200" dirty="0" smtClean="0">
                <a:sym typeface="AGA Arabesque"/>
              </a:rPr>
              <a:t>.</a:t>
            </a:r>
            <a:r>
              <a:rPr lang="ar-SA" sz="3200" dirty="0"/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3669990447"/>
      </p:ext>
    </p:ext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000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20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20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مستطيل 13"/>
          <p:cNvSpPr/>
          <p:nvPr/>
        </p:nvSpPr>
        <p:spPr>
          <a:xfrm>
            <a:off x="571605" y="908720"/>
            <a:ext cx="7992888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Low"/>
            <a:r>
              <a:rPr lang="ar-SA" sz="3200" b="1" dirty="0" smtClean="0">
                <a:solidFill>
                  <a:schemeClr val="accent1"/>
                </a:solidFill>
              </a:rPr>
              <a:t>القول </a:t>
            </a:r>
            <a:r>
              <a:rPr lang="ar-SA" sz="3200" b="1" dirty="0">
                <a:solidFill>
                  <a:schemeClr val="accent1"/>
                </a:solidFill>
              </a:rPr>
              <a:t>الثاني : </a:t>
            </a:r>
            <a:r>
              <a:rPr lang="ar-SA" sz="3200" b="1" dirty="0" smtClean="0">
                <a:solidFill>
                  <a:schemeClr val="accent1"/>
                </a:solidFill>
              </a:rPr>
              <a:t>وقوع </a:t>
            </a:r>
            <a:r>
              <a:rPr lang="ar-SA" sz="3200" b="1" dirty="0">
                <a:solidFill>
                  <a:schemeClr val="accent1"/>
                </a:solidFill>
              </a:rPr>
              <a:t>الطلاق </a:t>
            </a:r>
            <a:r>
              <a:rPr lang="ar-SA" sz="3200" b="1" dirty="0" smtClean="0">
                <a:solidFill>
                  <a:schemeClr val="accent1"/>
                </a:solidFill>
              </a:rPr>
              <a:t>الثلاث: </a:t>
            </a:r>
            <a:r>
              <a:rPr lang="ar-SA" sz="3200" b="1" dirty="0">
                <a:solidFill>
                  <a:schemeClr val="accent1"/>
                </a:solidFill>
              </a:rPr>
              <a:t>طلقة </a:t>
            </a:r>
            <a:r>
              <a:rPr lang="ar-SA" sz="3200" b="1" dirty="0" smtClean="0">
                <a:solidFill>
                  <a:schemeClr val="accent1"/>
                </a:solidFill>
              </a:rPr>
              <a:t>واحدةً:</a:t>
            </a:r>
            <a:endParaRPr lang="ar-SA" sz="3200" b="1" dirty="0">
              <a:solidFill>
                <a:schemeClr val="accent1"/>
              </a:solidFill>
            </a:endParaRPr>
          </a:p>
          <a:p>
            <a:pPr algn="justLow"/>
            <a:r>
              <a:rPr lang="ar-SA" sz="3200" dirty="0" smtClean="0"/>
              <a:t>وبه قال </a:t>
            </a:r>
            <a:r>
              <a:rPr lang="ar-SA" sz="3200" dirty="0"/>
              <a:t>ابن عباس في رواية صحيحة ثابتة عنه، </a:t>
            </a:r>
            <a:endParaRPr lang="ar-SA" sz="3200" dirty="0" smtClean="0"/>
          </a:p>
          <a:p>
            <a:pPr algn="justLow"/>
            <a:r>
              <a:rPr lang="ar-SA" sz="3200" dirty="0" smtClean="0"/>
              <a:t>وأفتى </a:t>
            </a:r>
            <a:r>
              <a:rPr lang="ar-SA" sz="3200" dirty="0"/>
              <a:t>به: الزبير بن العوام ، وعبد الرحمن بن عوف ، وعلي بن أبي طالب ، وعبد الله بن مسعود من الصحابة في رواية عنهم، </a:t>
            </a:r>
            <a:r>
              <a:rPr lang="ar-SA" sz="3200" dirty="0" smtClean="0"/>
              <a:t>وبعض </a:t>
            </a:r>
            <a:r>
              <a:rPr lang="ar-SA" sz="3200" dirty="0" smtClean="0"/>
              <a:t>التابعين.</a:t>
            </a:r>
            <a:endParaRPr lang="ar-SA" sz="3200" dirty="0" smtClean="0"/>
          </a:p>
          <a:p>
            <a:pPr algn="justLow"/>
            <a:r>
              <a:rPr lang="ar-SA" sz="3200" dirty="0" smtClean="0"/>
              <a:t>وقد أفتى بهذا القول: </a:t>
            </a:r>
            <a:r>
              <a:rPr lang="ar-SA" sz="3200" dirty="0" smtClean="0"/>
              <a:t>شيخ </a:t>
            </a:r>
            <a:r>
              <a:rPr lang="ar-SA" sz="3200" dirty="0"/>
              <a:t>الإسلام ابن </a:t>
            </a:r>
            <a:r>
              <a:rPr lang="ar-SA" sz="3200" dirty="0" smtClean="0"/>
              <a:t>تيمية </a:t>
            </a:r>
            <a:r>
              <a:rPr lang="ar-SA" sz="3200" dirty="0"/>
              <a:t>، وتلميذه ابن </a:t>
            </a:r>
            <a:r>
              <a:rPr lang="ar-SA" sz="3200" dirty="0" smtClean="0"/>
              <a:t>القيم. </a:t>
            </a:r>
            <a:endParaRPr lang="ar-SA" sz="3200" dirty="0"/>
          </a:p>
        </p:txBody>
      </p:sp>
    </p:spTree>
    <p:extLst>
      <p:ext uri="{BB962C8B-B14F-4D97-AF65-F5344CB8AC3E}">
        <p14:creationId xmlns:p14="http://schemas.microsoft.com/office/powerpoint/2010/main" val="1520766183"/>
      </p:ext>
    </p:ext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مستطيل 13"/>
          <p:cNvSpPr/>
          <p:nvPr/>
        </p:nvSpPr>
        <p:spPr>
          <a:xfrm>
            <a:off x="573945" y="692696"/>
            <a:ext cx="7992888" cy="57708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Low"/>
            <a:r>
              <a:rPr lang="ar-SA" sz="3100" b="1" dirty="0" smtClean="0">
                <a:solidFill>
                  <a:schemeClr val="accent1"/>
                </a:solidFill>
              </a:rPr>
              <a:t>أدلة </a:t>
            </a:r>
            <a:r>
              <a:rPr lang="ar-SA" sz="3100" b="1" dirty="0">
                <a:solidFill>
                  <a:schemeClr val="accent1"/>
                </a:solidFill>
              </a:rPr>
              <a:t>القول الأول </a:t>
            </a:r>
            <a:r>
              <a:rPr lang="ar-SA" sz="3100" b="1" dirty="0" smtClean="0">
                <a:solidFill>
                  <a:schemeClr val="accent1"/>
                </a:solidFill>
              </a:rPr>
              <a:t>(وهو: </a:t>
            </a:r>
            <a:r>
              <a:rPr lang="ar-SA" sz="2800" b="1" dirty="0" smtClean="0">
                <a:solidFill>
                  <a:schemeClr val="accent1"/>
                </a:solidFill>
              </a:rPr>
              <a:t>وقوع </a:t>
            </a:r>
            <a:r>
              <a:rPr lang="ar-SA" sz="2800" b="1" dirty="0">
                <a:solidFill>
                  <a:schemeClr val="accent1"/>
                </a:solidFill>
              </a:rPr>
              <a:t>الطلاق الثلاث بلفظ واحد: طلقات </a:t>
            </a:r>
            <a:r>
              <a:rPr lang="ar-SA" sz="2800" b="1" dirty="0" smtClean="0">
                <a:solidFill>
                  <a:schemeClr val="accent1"/>
                </a:solidFill>
              </a:rPr>
              <a:t>ثلاثاً) :</a:t>
            </a:r>
            <a:endParaRPr lang="ar-SA" sz="3100" b="1" dirty="0">
              <a:solidFill>
                <a:schemeClr val="accent1"/>
              </a:solidFill>
            </a:endParaRPr>
          </a:p>
          <a:p>
            <a:pPr algn="justLow"/>
            <a:r>
              <a:rPr lang="ar-SA" sz="3100" b="1" dirty="0"/>
              <a:t>أولا: أدلة الكتاب:</a:t>
            </a:r>
          </a:p>
          <a:p>
            <a:pPr algn="justLow"/>
            <a:r>
              <a:rPr lang="ar-SA" sz="3100" dirty="0" smtClean="0"/>
              <a:t>1- قوله </a:t>
            </a:r>
            <a:r>
              <a:rPr lang="ar-SA" sz="3100" dirty="0"/>
              <a:t>تعالى : </a:t>
            </a:r>
            <a:r>
              <a:rPr lang="ar-SA" sz="3100" dirty="0" smtClean="0">
                <a:sym typeface="AGA Arabesque"/>
              </a:rPr>
              <a:t></a:t>
            </a:r>
            <a:r>
              <a:rPr lang="ar-SA" sz="3100" dirty="0" smtClean="0"/>
              <a:t>يَا </a:t>
            </a:r>
            <a:r>
              <a:rPr lang="ar-SA" sz="3100" dirty="0"/>
              <a:t>أَيُّهَا النَّبِيُّ إِذَا طَلَّقْتُمُ النِّسَاءَ فَطَلِّقُوهُنَّ لِعِدَّتِهِنَّ وَأَحْصُوا الْعِدَّةَ وَاتَّقُوا </a:t>
            </a:r>
            <a:r>
              <a:rPr lang="ar-SA" sz="2800" dirty="0"/>
              <a:t>الله </a:t>
            </a:r>
            <a:r>
              <a:rPr lang="ar-SA" sz="3100" dirty="0" smtClean="0"/>
              <a:t>رَبَّكُمْ </a:t>
            </a:r>
            <a:r>
              <a:rPr lang="ar-SA" sz="3100" dirty="0"/>
              <a:t>لا تُخْرِجُوهُنَّ مِنْ بُيُوتِهِنَّ وَلا يَخْرُجْنَ إِلَّا أَنْ يَأْتِينَ بِفَاحِشَةٍ مُبَيِّنَةٍ وَتِلْكَ حُدُودُ اللَّهِ وَمَنْ يَتَعَدَّ حُدُودَ اللَّهِ فَقَدْ ظَلَمَ نَفْسَهُ لا تَدْرِي لَعَلَّ </a:t>
            </a:r>
            <a:r>
              <a:rPr lang="ar-SA" sz="2800" dirty="0"/>
              <a:t>الله </a:t>
            </a:r>
            <a:r>
              <a:rPr lang="ar-SA" sz="3100" dirty="0" smtClean="0"/>
              <a:t>يُحْدِثُ </a:t>
            </a:r>
            <a:r>
              <a:rPr lang="ar-SA" sz="3100" dirty="0"/>
              <a:t>بَعْدَ ذَلِكَ </a:t>
            </a:r>
            <a:r>
              <a:rPr lang="ar-SA" sz="3100" dirty="0" smtClean="0"/>
              <a:t>أَمْراً</a:t>
            </a:r>
            <a:r>
              <a:rPr lang="ar-SA" sz="3100" dirty="0" smtClean="0">
                <a:sym typeface="AGA Arabesque"/>
              </a:rPr>
              <a:t> .</a:t>
            </a:r>
            <a:endParaRPr lang="ar-SA" sz="3100" dirty="0"/>
          </a:p>
          <a:p>
            <a:pPr algn="justLow"/>
            <a:r>
              <a:rPr lang="ar-SA" sz="3100" b="1" u="sng" dirty="0"/>
              <a:t>وجه الدلالة </a:t>
            </a:r>
            <a:r>
              <a:rPr lang="ar-SA" sz="3100" b="1" u="sng" dirty="0" smtClean="0"/>
              <a:t>:</a:t>
            </a:r>
            <a:r>
              <a:rPr lang="ar-SA" sz="3100" b="1" dirty="0" smtClean="0"/>
              <a:t> </a:t>
            </a:r>
            <a:r>
              <a:rPr lang="ar-SA" sz="3100" dirty="0" smtClean="0"/>
              <a:t>أن </a:t>
            </a:r>
            <a:r>
              <a:rPr lang="ar-SA" sz="3100" dirty="0"/>
              <a:t>الطلاق الذي شرعه الله هو ما يتعقبه </a:t>
            </a:r>
            <a:r>
              <a:rPr lang="ar-SA" sz="3100" dirty="0" smtClean="0"/>
              <a:t>عدة، </a:t>
            </a:r>
          </a:p>
          <a:p>
            <a:pPr algn="justLow"/>
            <a:r>
              <a:rPr lang="ar-SA" sz="3100" dirty="0" smtClean="0"/>
              <a:t>ولا </a:t>
            </a:r>
            <a:r>
              <a:rPr lang="ar-SA" sz="3100" dirty="0"/>
              <a:t>خلاف في أن من لم يطلق للعدة بأن طلق ثلاثاً </a:t>
            </a:r>
            <a:r>
              <a:rPr lang="ar-SA" sz="3100" dirty="0" smtClean="0"/>
              <a:t>مثلا </a:t>
            </a:r>
            <a:r>
              <a:rPr lang="ar-SA" sz="3100" dirty="0"/>
              <a:t>فقد ظلم </a:t>
            </a:r>
            <a:r>
              <a:rPr lang="ar-SA" sz="3100" dirty="0" smtClean="0"/>
              <a:t>نفسه.</a:t>
            </a:r>
            <a:endParaRPr lang="ar-SA" sz="3100" dirty="0" smtClean="0"/>
          </a:p>
          <a:p>
            <a:pPr algn="justLow"/>
            <a:r>
              <a:rPr lang="ar-SA" sz="3100" dirty="0" smtClean="0"/>
              <a:t>وعقوبة </a:t>
            </a:r>
            <a:r>
              <a:rPr lang="ar-SA" sz="3100" dirty="0"/>
              <a:t>هذا الظالم نفسه المتعدي لحدود الله أن الله </a:t>
            </a:r>
            <a:r>
              <a:rPr lang="ar-SA" sz="3100" dirty="0" smtClean="0"/>
              <a:t>عاقبه </a:t>
            </a:r>
            <a:r>
              <a:rPr lang="ar-SA" sz="3100" dirty="0" smtClean="0"/>
              <a:t>بإنفاذها </a:t>
            </a:r>
            <a:r>
              <a:rPr lang="ar-SA" sz="3100" dirty="0"/>
              <a:t>عليه وسد المخرج </a:t>
            </a:r>
            <a:r>
              <a:rPr lang="ar-SA" sz="3100" dirty="0" smtClean="0"/>
              <a:t>أمامه؛ </a:t>
            </a:r>
            <a:r>
              <a:rPr lang="ar-SA" sz="3100" dirty="0"/>
              <a:t>حيث </a:t>
            </a:r>
            <a:r>
              <a:rPr lang="ar-SA" sz="3100" dirty="0" smtClean="0"/>
              <a:t>ظلم </a:t>
            </a:r>
            <a:r>
              <a:rPr lang="ar-SA" sz="3100" dirty="0"/>
              <a:t>نفسه وتعدى حدود </a:t>
            </a:r>
            <a:r>
              <a:rPr lang="ar-SA" sz="3100" dirty="0" smtClean="0"/>
              <a:t>الله.</a:t>
            </a:r>
            <a:endParaRPr lang="ar-SA" sz="3100" dirty="0"/>
          </a:p>
        </p:txBody>
      </p:sp>
    </p:spTree>
    <p:extLst>
      <p:ext uri="{BB962C8B-B14F-4D97-AF65-F5344CB8AC3E}">
        <p14:creationId xmlns:p14="http://schemas.microsoft.com/office/powerpoint/2010/main" val="506535711"/>
      </p:ext>
    </p:ext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مستطيل 13"/>
          <p:cNvSpPr/>
          <p:nvPr/>
        </p:nvSpPr>
        <p:spPr>
          <a:xfrm>
            <a:off x="573945" y="908720"/>
            <a:ext cx="7992888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Low"/>
            <a:r>
              <a:rPr lang="ar-SA" sz="3200" b="1" dirty="0" smtClean="0"/>
              <a:t>ثانيا </a:t>
            </a:r>
            <a:r>
              <a:rPr lang="ar-SA" sz="3200" b="1" dirty="0"/>
              <a:t>: أدلة السنة :</a:t>
            </a:r>
          </a:p>
          <a:p>
            <a:pPr algn="justLow"/>
            <a:r>
              <a:rPr lang="ar-SA" sz="3200" dirty="0"/>
              <a:t>1- </a:t>
            </a:r>
            <a:r>
              <a:rPr lang="ar-SA" sz="3200" dirty="0" smtClean="0"/>
              <a:t>حديث الباب.</a:t>
            </a:r>
            <a:r>
              <a:rPr lang="ar-SA" sz="3200" dirty="0"/>
              <a:t> </a:t>
            </a:r>
            <a:endParaRPr lang="ar-SA" sz="3200" dirty="0" smtClean="0"/>
          </a:p>
          <a:p>
            <a:pPr algn="justLow"/>
            <a:r>
              <a:rPr lang="ar-SA" sz="3200" u="sng" dirty="0"/>
              <a:t>و</a:t>
            </a:r>
            <a:r>
              <a:rPr lang="ar-SA" sz="3200" u="sng" dirty="0" smtClean="0"/>
              <a:t>وجه </a:t>
            </a:r>
            <a:r>
              <a:rPr lang="ar-SA" sz="3200" u="sng" dirty="0"/>
              <a:t>الدلالة </a:t>
            </a:r>
            <a:r>
              <a:rPr lang="ar-SA" sz="3200" u="sng" dirty="0" smtClean="0"/>
              <a:t>فيه </a:t>
            </a:r>
            <a:r>
              <a:rPr lang="ar-SA" sz="3200" dirty="0" smtClean="0"/>
              <a:t>: من قوله: «</a:t>
            </a:r>
            <a:r>
              <a:rPr lang="ar-SA" sz="3200" b="1" dirty="0" smtClean="0"/>
              <a:t>أَنَّ </a:t>
            </a:r>
            <a:r>
              <a:rPr lang="ar-SA" sz="3200" b="1" dirty="0"/>
              <a:t>رَجُلاً طَلَّقَ امْرَأَتَهُ </a:t>
            </a:r>
            <a:r>
              <a:rPr lang="ar-SA" sz="3200" b="1" dirty="0" smtClean="0"/>
              <a:t>ثَلاَثًا»،</a:t>
            </a:r>
            <a:endParaRPr lang="ar-SA" sz="3200" u="sng" dirty="0" smtClean="0"/>
          </a:p>
          <a:p>
            <a:pPr algn="justLow"/>
            <a:r>
              <a:rPr lang="ar-SA" sz="3200" dirty="0" smtClean="0"/>
              <a:t>وهو </a:t>
            </a:r>
            <a:r>
              <a:rPr lang="ar-SA" sz="3200" dirty="0"/>
              <a:t>إيقاع طلاق </a:t>
            </a:r>
            <a:r>
              <a:rPr lang="ar-SA" sz="3200" dirty="0" smtClean="0"/>
              <a:t>الثلاث، </a:t>
            </a:r>
          </a:p>
          <a:p>
            <a:pPr algn="justLow"/>
            <a:r>
              <a:rPr lang="ar-SA" sz="3200" dirty="0" smtClean="0"/>
              <a:t>ولذلك </a:t>
            </a:r>
            <a:r>
              <a:rPr lang="ar-SA" sz="3200" dirty="0"/>
              <a:t>ذكره البخاري رحمه الله تحت ترجمة (باب من أجاز الطلاق ثلاثاً</a:t>
            </a:r>
            <a:r>
              <a:rPr lang="ar-SA" sz="3200" dirty="0" smtClean="0"/>
              <a:t>).</a:t>
            </a:r>
            <a:endParaRPr lang="ar-SA" sz="3200" dirty="0"/>
          </a:p>
          <a:p>
            <a:pPr algn="justLow"/>
            <a:r>
              <a:rPr lang="ar-SA" sz="3200" b="1" dirty="0" smtClean="0"/>
              <a:t>لكن اعترض </a:t>
            </a:r>
            <a:r>
              <a:rPr lang="ar-SA" sz="3200" b="1" dirty="0"/>
              <a:t>على الاستدلال به </a:t>
            </a:r>
            <a:r>
              <a:rPr lang="ar-SA" sz="3200" dirty="0"/>
              <a:t>بأنه مختصر </a:t>
            </a:r>
            <a:r>
              <a:rPr lang="ar-SA" sz="3200" dirty="0" smtClean="0"/>
              <a:t>من حديث أطول وهو </a:t>
            </a:r>
            <a:r>
              <a:rPr lang="ar-SA" sz="3200" dirty="0"/>
              <a:t>قصة رفاعة بن </a:t>
            </a:r>
            <a:r>
              <a:rPr lang="ar-SA" sz="3200" dirty="0" smtClean="0"/>
              <a:t>وهب، </a:t>
            </a:r>
          </a:p>
          <a:p>
            <a:pPr algn="justLow"/>
            <a:r>
              <a:rPr lang="ar-SA" sz="3200" dirty="0" smtClean="0"/>
              <a:t>وقد جاء </a:t>
            </a:r>
            <a:r>
              <a:rPr lang="ar-SA" sz="3200" dirty="0"/>
              <a:t>في بعض </a:t>
            </a:r>
            <a:r>
              <a:rPr lang="ar-SA" sz="3200" dirty="0" smtClean="0"/>
              <a:t>روايات هذه القصة </a:t>
            </a:r>
            <a:r>
              <a:rPr lang="ar-SA" sz="3200" dirty="0" smtClean="0"/>
              <a:t>في </a:t>
            </a:r>
            <a:r>
              <a:rPr lang="ar-SA" sz="3200" dirty="0" smtClean="0"/>
              <a:t>«الصحيحين» </a:t>
            </a:r>
            <a:r>
              <a:rPr lang="ar-SA" sz="3200" dirty="0"/>
              <a:t>أنه </a:t>
            </a:r>
            <a:r>
              <a:rPr lang="ar-SA" sz="3200" b="1" dirty="0"/>
              <a:t>طلقها زوجها آخر ثلاث </a:t>
            </a:r>
            <a:r>
              <a:rPr lang="ar-SA" sz="3200" b="1" dirty="0" smtClean="0"/>
              <a:t>تطليقات</a:t>
            </a:r>
            <a:r>
              <a:rPr lang="ar-SA" sz="3200" dirty="0" smtClean="0"/>
              <a:t>؛ </a:t>
            </a:r>
            <a:r>
              <a:rPr lang="ar-SA" sz="3200" dirty="0" smtClean="0"/>
              <a:t>وهي:</a:t>
            </a:r>
          </a:p>
        </p:txBody>
      </p:sp>
    </p:spTree>
    <p:extLst>
      <p:ext uri="{BB962C8B-B14F-4D97-AF65-F5344CB8AC3E}">
        <p14:creationId xmlns:p14="http://schemas.microsoft.com/office/powerpoint/2010/main" val="2458895171"/>
      </p:ext>
    </p:ext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مستطيل 13"/>
          <p:cNvSpPr/>
          <p:nvPr/>
        </p:nvSpPr>
        <p:spPr>
          <a:xfrm>
            <a:off x="573945" y="908720"/>
            <a:ext cx="7992888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Low"/>
            <a:r>
              <a:rPr lang="ar-SA" sz="3200" dirty="0" smtClean="0"/>
              <a:t>عن عَائِشَةَ </a:t>
            </a:r>
            <a:r>
              <a:rPr lang="ar-SA" sz="3200" dirty="0"/>
              <a:t>زَوْجَ النَّبِيِّ </a:t>
            </a:r>
            <a:r>
              <a:rPr lang="en-US" sz="3200" dirty="0">
                <a:sym typeface="AGA Arabesque"/>
              </a:rPr>
              <a:t></a:t>
            </a:r>
            <a:r>
              <a:rPr lang="ar-SA" sz="3200" dirty="0">
                <a:sym typeface="AGA Arabesque"/>
              </a:rPr>
              <a:t> </a:t>
            </a:r>
            <a:r>
              <a:rPr lang="ar-SA" sz="3200" dirty="0" smtClean="0"/>
              <a:t>، </a:t>
            </a:r>
            <a:r>
              <a:rPr lang="ar-SA" sz="3200" dirty="0"/>
              <a:t>أَنَّ رِفَاعَةَ الْقُرَظِيَّ طَلَّقَ امْرَأَتَهُ، فَبَتَّ طَلَاقَهَا، فَتَزَوَّجَتْ بَعْدَهُ عَبْدَ الرَّحْمَنِ بْنَ الزَّبِيرِ، فَجَاءَتِ النَّبِيَّ </a:t>
            </a:r>
            <a:r>
              <a:rPr lang="en-US" sz="3200" dirty="0">
                <a:sym typeface="AGA Arabesque"/>
              </a:rPr>
              <a:t></a:t>
            </a:r>
            <a:r>
              <a:rPr lang="ar-SA" sz="3200" dirty="0">
                <a:sym typeface="AGA Arabesque"/>
              </a:rPr>
              <a:t> </a:t>
            </a:r>
            <a:r>
              <a:rPr lang="ar-SA" sz="3200" dirty="0" smtClean="0"/>
              <a:t>فَقَالَتْ</a:t>
            </a:r>
            <a:r>
              <a:rPr lang="ar-SA" sz="3200" dirty="0"/>
              <a:t>: يَا رَسُولَ اللهِ، إِنَّهَا كَانَتْ تَحْتَ رِفَاعَةَ، </a:t>
            </a:r>
            <a:r>
              <a:rPr lang="ar-SA" sz="3200" b="1" dirty="0"/>
              <a:t>فَطَلَّقَهَا آخِرَ ثَلَاثِ </a:t>
            </a:r>
            <a:r>
              <a:rPr lang="ar-SA" sz="3200" b="1" dirty="0" smtClean="0"/>
              <a:t>تَطْلِيقَات </a:t>
            </a:r>
            <a:r>
              <a:rPr lang="ar-SA" sz="3200" dirty="0" smtClean="0"/>
              <a:t>.. الحديث.</a:t>
            </a:r>
            <a:endParaRPr lang="ar-SA" sz="3200" b="1" dirty="0" smtClean="0"/>
          </a:p>
          <a:p>
            <a:pPr algn="justLow"/>
            <a:r>
              <a:rPr lang="ar-SA" sz="3200" dirty="0" smtClean="0"/>
              <a:t>أي: </a:t>
            </a:r>
            <a:r>
              <a:rPr lang="ar-SA" sz="3200" dirty="0"/>
              <a:t>أن الطلاق لم يكن بلفظ </a:t>
            </a:r>
            <a:r>
              <a:rPr lang="ar-SA" sz="3200" dirty="0" smtClean="0"/>
              <a:t>واحد</a:t>
            </a:r>
            <a:r>
              <a:rPr lang="ar-SA" sz="3200" dirty="0" smtClean="0"/>
              <a:t>.</a:t>
            </a:r>
          </a:p>
          <a:p>
            <a:pPr algn="justLow"/>
            <a:r>
              <a:rPr lang="ar-SA" sz="3200" b="1" dirty="0"/>
              <a:t>وقد رد الحافظ ابن حجر رحمه الله هذا الاعتراض: </a:t>
            </a:r>
          </a:p>
          <a:p>
            <a:pPr algn="justLow"/>
            <a:r>
              <a:rPr lang="ar-SA" sz="3200" dirty="0"/>
              <a:t>بأن غير رفاعة وقع له مع امرأته نظير ما وقع لرفاعة ، فلا مانع من التعدد، فإن كلاً من رفاعة القرظي ورفاعة النضري وقع له مع زوجة له طلاق، فتزوج عبد الرحمن بن الزبير كلاً منهما ، فطلقها قبل أن يمسها ، </a:t>
            </a:r>
          </a:p>
          <a:p>
            <a:pPr algn="justLow"/>
            <a:r>
              <a:rPr lang="ar-SA" sz="3200" dirty="0"/>
              <a:t>ثم قال ابن حجر: وبهذا يتبين خطأ من وحد بينهما</a:t>
            </a:r>
            <a:r>
              <a:rPr lang="ar-SA" sz="3200" dirty="0" smtClean="0"/>
              <a:t>.</a:t>
            </a:r>
            <a:endParaRPr lang="ar-SA" sz="3200" dirty="0"/>
          </a:p>
        </p:txBody>
      </p:sp>
    </p:spTree>
    <p:extLst>
      <p:ext uri="{BB962C8B-B14F-4D97-AF65-F5344CB8AC3E}">
        <p14:creationId xmlns:p14="http://schemas.microsoft.com/office/powerpoint/2010/main" val="3321471709"/>
      </p:ext>
    </p:ext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مستطيل 13"/>
          <p:cNvSpPr/>
          <p:nvPr/>
        </p:nvSpPr>
        <p:spPr>
          <a:xfrm>
            <a:off x="546043" y="620688"/>
            <a:ext cx="7992888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Low"/>
            <a:r>
              <a:rPr lang="ar-SA" sz="3200" b="1" dirty="0"/>
              <a:t>ثالثاً : المعقول :</a:t>
            </a:r>
          </a:p>
          <a:p>
            <a:pPr algn="justLow"/>
            <a:r>
              <a:rPr lang="ar-SA" sz="3200" dirty="0" smtClean="0"/>
              <a:t>1- أن </a:t>
            </a:r>
            <a:r>
              <a:rPr lang="ar-SA" sz="3200" dirty="0"/>
              <a:t>النكاح </a:t>
            </a:r>
            <a:r>
              <a:rPr lang="ar-SA" sz="3200" dirty="0" smtClean="0"/>
              <a:t>ملك، يصح </a:t>
            </a:r>
            <a:r>
              <a:rPr lang="ar-SA" sz="3200" dirty="0"/>
              <a:t>إزالته </a:t>
            </a:r>
            <a:r>
              <a:rPr lang="ar-SA" sz="3200" dirty="0" smtClean="0"/>
              <a:t>متفرقاً؛ </a:t>
            </a:r>
            <a:r>
              <a:rPr lang="ar-SA" sz="3200" dirty="0"/>
              <a:t>فصح مجتمعاً كسائر </a:t>
            </a:r>
            <a:r>
              <a:rPr lang="ar-SA" sz="3200" dirty="0" smtClean="0"/>
              <a:t>الأملاك.</a:t>
            </a:r>
            <a:endParaRPr lang="ar-SA" sz="3200" dirty="0"/>
          </a:p>
          <a:p>
            <a:pPr algn="justLow"/>
            <a:r>
              <a:rPr lang="ar-SA" sz="3200" dirty="0"/>
              <a:t>2- </a:t>
            </a:r>
            <a:r>
              <a:rPr lang="ar-SA" sz="3200" dirty="0" smtClean="0"/>
              <a:t>أن </a:t>
            </a:r>
            <a:r>
              <a:rPr lang="ar-SA" sz="3200" dirty="0"/>
              <a:t>المطلقة ثلاثاً لا تحل للمطلق حتى تنكح زوجاً غيره </a:t>
            </a:r>
            <a:r>
              <a:rPr lang="ar-SA" sz="3200" dirty="0" smtClean="0"/>
              <a:t>،</a:t>
            </a:r>
          </a:p>
          <a:p>
            <a:pPr algn="justLow"/>
            <a:r>
              <a:rPr lang="ar-SA" sz="3200" dirty="0" smtClean="0"/>
              <a:t>ولا </a:t>
            </a:r>
            <a:r>
              <a:rPr lang="ar-SA" sz="3200" dirty="0"/>
              <a:t>فرق بين مجموعها ومفرقها لغة وشرعاً في النكاح </a:t>
            </a:r>
            <a:r>
              <a:rPr lang="ar-SA" sz="3200" dirty="0" smtClean="0"/>
              <a:t>والعتق </a:t>
            </a:r>
            <a:r>
              <a:rPr lang="ar-SA" sz="3200" dirty="0" err="1" smtClean="0"/>
              <a:t>والأقارير</a:t>
            </a:r>
            <a:r>
              <a:rPr lang="ar-SA" sz="3200" dirty="0" smtClean="0"/>
              <a:t> (جمع : إقرار) ، </a:t>
            </a:r>
          </a:p>
          <a:p>
            <a:pPr algn="justLow"/>
            <a:r>
              <a:rPr lang="ar-SA" sz="3200" dirty="0" smtClean="0"/>
              <a:t>فلو </a:t>
            </a:r>
            <a:r>
              <a:rPr lang="ar-SA" sz="3200" dirty="0"/>
              <a:t>قال الولي : أنكحتك هؤلاء الثلاث في كلمة واحدة </a:t>
            </a:r>
            <a:r>
              <a:rPr lang="ar-SA" sz="3200" dirty="0" smtClean="0"/>
              <a:t>: انعقد؛ </a:t>
            </a:r>
            <a:r>
              <a:rPr lang="ar-SA" sz="3200" dirty="0"/>
              <a:t>كما لو قال : أنكحتك هذه وهذه </a:t>
            </a:r>
            <a:r>
              <a:rPr lang="ar-SA" sz="3200" dirty="0" err="1"/>
              <a:t>وهذه</a:t>
            </a:r>
            <a:r>
              <a:rPr lang="ar-SA" sz="3200" dirty="0"/>
              <a:t>.</a:t>
            </a:r>
          </a:p>
          <a:p>
            <a:pPr algn="justLow"/>
            <a:r>
              <a:rPr lang="ar-SA" sz="3200" dirty="0"/>
              <a:t>3- </a:t>
            </a:r>
            <a:r>
              <a:rPr lang="ar-SA" sz="3200" dirty="0" smtClean="0"/>
              <a:t>إن </a:t>
            </a:r>
            <a:r>
              <a:rPr lang="ar-SA" sz="3200" dirty="0"/>
              <a:t>ما زاد على الواحدة لا يخرج عن مسمى </a:t>
            </a:r>
            <a:r>
              <a:rPr lang="ar-SA" sz="3200" dirty="0" smtClean="0"/>
              <a:t>الطلاق، </a:t>
            </a:r>
            <a:r>
              <a:rPr lang="ar-SA" sz="3200" dirty="0"/>
              <a:t>بل هو من </a:t>
            </a:r>
            <a:r>
              <a:rPr lang="ar-SA" sz="3200" dirty="0" smtClean="0"/>
              <a:t>صريحه </a:t>
            </a:r>
            <a:r>
              <a:rPr lang="ar-SA" sz="3200" dirty="0"/>
              <a:t>، </a:t>
            </a:r>
            <a:endParaRPr lang="ar-SA" sz="3200" dirty="0" smtClean="0"/>
          </a:p>
          <a:p>
            <a:pPr algn="justLow"/>
            <a:r>
              <a:rPr lang="ar-SA" sz="3200" dirty="0" smtClean="0"/>
              <a:t>واعتبار </a:t>
            </a:r>
            <a:r>
              <a:rPr lang="ar-SA" sz="3200" dirty="0"/>
              <a:t>الثلاث واحدة إعمال لبعض عدده دون باقيه بلا مسوغ </a:t>
            </a:r>
            <a:r>
              <a:rPr lang="ar-SA" sz="3200" dirty="0" smtClean="0"/>
              <a:t>.</a:t>
            </a:r>
            <a:endParaRPr lang="ar-SA" sz="3200" dirty="0"/>
          </a:p>
        </p:txBody>
      </p:sp>
    </p:spTree>
    <p:extLst>
      <p:ext uri="{BB962C8B-B14F-4D97-AF65-F5344CB8AC3E}">
        <p14:creationId xmlns:p14="http://schemas.microsoft.com/office/powerpoint/2010/main" val="3404612885"/>
      </p:ext>
    </p:ext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مستطيل 13"/>
          <p:cNvSpPr/>
          <p:nvPr/>
        </p:nvSpPr>
        <p:spPr>
          <a:xfrm>
            <a:off x="546043" y="764704"/>
            <a:ext cx="7992888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Low"/>
            <a:r>
              <a:rPr lang="ar-SA" sz="3200" b="1" dirty="0" smtClean="0"/>
              <a:t>رابعا </a:t>
            </a:r>
            <a:r>
              <a:rPr lang="ar-SA" sz="3200" b="1" dirty="0"/>
              <a:t>: أنه قول أكثر </a:t>
            </a:r>
            <a:r>
              <a:rPr lang="ar-SA" sz="3200" b="1" dirty="0" smtClean="0"/>
              <a:t>الصحابة:</a:t>
            </a:r>
            <a:endParaRPr lang="ar-SA" sz="3200" b="1" dirty="0"/>
          </a:p>
          <a:p>
            <a:pPr algn="justLow"/>
            <a:r>
              <a:rPr lang="ar-SA" sz="3200" dirty="0"/>
              <a:t>إن القول بوقوع الثلاث ثلاثاً قول أكثر  </a:t>
            </a:r>
            <a:r>
              <a:rPr lang="ar-SA" sz="3200" dirty="0" smtClean="0"/>
              <a:t>الصحابة، وقال </a:t>
            </a:r>
            <a:r>
              <a:rPr lang="ar-SA" sz="3200" dirty="0"/>
              <a:t>به الأئمة </a:t>
            </a:r>
            <a:r>
              <a:rPr lang="ar-SA" sz="3200" dirty="0" smtClean="0"/>
              <a:t>الأربعة؛ </a:t>
            </a:r>
            <a:r>
              <a:rPr lang="ar-SA" sz="3200" dirty="0"/>
              <a:t>كما </a:t>
            </a:r>
            <a:r>
              <a:rPr lang="ar-SA" sz="3200" dirty="0" smtClean="0"/>
              <a:t>سبق</a:t>
            </a:r>
            <a:r>
              <a:rPr lang="ar-SA" sz="3200" dirty="0"/>
              <a:t>.</a:t>
            </a:r>
          </a:p>
          <a:p>
            <a:pPr algn="justLow"/>
            <a:r>
              <a:rPr lang="ar-SA" sz="3200" dirty="0"/>
              <a:t>قال ابن </a:t>
            </a:r>
            <a:r>
              <a:rPr lang="ar-SA" sz="3200" dirty="0" smtClean="0"/>
              <a:t>رجب: لم </a:t>
            </a:r>
            <a:r>
              <a:rPr lang="ar-SA" sz="3200" dirty="0"/>
              <a:t>يثبت عن أحد من </a:t>
            </a:r>
            <a:r>
              <a:rPr lang="ar-SA" sz="3200" dirty="0" smtClean="0"/>
              <a:t>الصحابة، </a:t>
            </a:r>
            <a:r>
              <a:rPr lang="ar-SA" sz="3200" dirty="0"/>
              <a:t>ولا من </a:t>
            </a:r>
            <a:r>
              <a:rPr lang="ar-SA" sz="3200" dirty="0" smtClean="0"/>
              <a:t>التابعين، </a:t>
            </a:r>
            <a:r>
              <a:rPr lang="ar-SA" sz="3200" dirty="0"/>
              <a:t>ولا من أئمة السلف المعتد بقولهم في الفتاوى في الحلال </a:t>
            </a:r>
            <a:r>
              <a:rPr lang="ar-SA" sz="3200" dirty="0" smtClean="0"/>
              <a:t>والحرام: </a:t>
            </a:r>
            <a:r>
              <a:rPr lang="ar-SA" sz="3200" dirty="0"/>
              <a:t>شيء صريح في أن الطلاق الثلاث بعد الدخول يحسب واحدة إذا سيق بلفظ واحد.</a:t>
            </a:r>
          </a:p>
        </p:txBody>
      </p:sp>
    </p:spTree>
    <p:extLst>
      <p:ext uri="{BB962C8B-B14F-4D97-AF65-F5344CB8AC3E}">
        <p14:creationId xmlns:p14="http://schemas.microsoft.com/office/powerpoint/2010/main" val="3596482755"/>
      </p:ext>
    </p:ext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مستطيل 13"/>
          <p:cNvSpPr/>
          <p:nvPr/>
        </p:nvSpPr>
        <p:spPr>
          <a:xfrm>
            <a:off x="593871" y="764704"/>
            <a:ext cx="7992888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Low"/>
            <a:r>
              <a:rPr lang="ar-SA" sz="3200" b="1" dirty="0" smtClean="0">
                <a:solidFill>
                  <a:schemeClr val="accent1"/>
                </a:solidFill>
              </a:rPr>
              <a:t>أدلة القول </a:t>
            </a:r>
            <a:r>
              <a:rPr lang="ar-SA" sz="3200" b="1" dirty="0" smtClean="0">
                <a:solidFill>
                  <a:schemeClr val="accent1"/>
                </a:solidFill>
              </a:rPr>
              <a:t>الثاني (وهو: </a:t>
            </a:r>
            <a:r>
              <a:rPr lang="ar-SA" sz="3200" b="1" dirty="0" smtClean="0">
                <a:solidFill>
                  <a:schemeClr val="accent1"/>
                </a:solidFill>
              </a:rPr>
              <a:t>وقوع </a:t>
            </a:r>
            <a:r>
              <a:rPr lang="ar-SA" sz="3200" b="1" dirty="0">
                <a:solidFill>
                  <a:schemeClr val="accent1"/>
                </a:solidFill>
              </a:rPr>
              <a:t>الطلاق </a:t>
            </a:r>
            <a:r>
              <a:rPr lang="ar-SA" sz="3200" b="1" dirty="0" smtClean="0">
                <a:solidFill>
                  <a:schemeClr val="accent1"/>
                </a:solidFill>
              </a:rPr>
              <a:t>الثلاث: طلقة واحدةً):</a:t>
            </a:r>
            <a:endParaRPr lang="ar-SA" sz="3200" b="1" dirty="0" smtClean="0">
              <a:solidFill>
                <a:schemeClr val="accent1"/>
              </a:solidFill>
            </a:endParaRPr>
          </a:p>
          <a:p>
            <a:pPr algn="justLow"/>
            <a:r>
              <a:rPr lang="ar-SA" sz="3200" b="1" dirty="0" smtClean="0"/>
              <a:t>أولا</a:t>
            </a:r>
            <a:r>
              <a:rPr lang="ar-SA" sz="3200" b="1" dirty="0"/>
              <a:t>: أدلة الكتاب</a:t>
            </a:r>
            <a:r>
              <a:rPr lang="ar-SA" sz="3200" b="1" dirty="0" smtClean="0"/>
              <a:t>:</a:t>
            </a:r>
            <a:endParaRPr lang="ar-SA" sz="3200" b="1" dirty="0" smtClean="0">
              <a:solidFill>
                <a:schemeClr val="accent1"/>
              </a:solidFill>
            </a:endParaRPr>
          </a:p>
          <a:p>
            <a:pPr algn="justLow"/>
            <a:r>
              <a:rPr lang="ar-SA" sz="3200" dirty="0" smtClean="0"/>
              <a:t>1- قوله تعالى: </a:t>
            </a:r>
            <a:r>
              <a:rPr lang="ar-SA" sz="3200" dirty="0" smtClean="0">
                <a:sym typeface="AGA Arabesque"/>
              </a:rPr>
              <a:t></a:t>
            </a:r>
            <a:r>
              <a:rPr lang="ar-SA" sz="3200" dirty="0" smtClean="0"/>
              <a:t>الطَّلاقُ مَرَّتَانِ فَإِمْسَاكٌ بِمَعْرُوفٍ أَوْ تَسْرِيحٌ بِإِحْسَانٍ</a:t>
            </a:r>
            <a:r>
              <a:rPr lang="ar-SA" sz="3200" dirty="0" smtClean="0">
                <a:sym typeface="AGA Arabesque"/>
              </a:rPr>
              <a:t>.</a:t>
            </a:r>
            <a:endParaRPr lang="ar-SA" sz="3200" dirty="0" smtClean="0"/>
          </a:p>
          <a:p>
            <a:pPr algn="justLow"/>
            <a:r>
              <a:rPr lang="ar-SA" sz="3200" u="sng" dirty="0" smtClean="0"/>
              <a:t>وجه </a:t>
            </a:r>
            <a:r>
              <a:rPr lang="ar-SA" sz="3200" u="sng" dirty="0"/>
              <a:t>الدلالة :</a:t>
            </a:r>
            <a:r>
              <a:rPr lang="ar-SA" sz="3200" dirty="0"/>
              <a:t> أن الطلاق الذي شرعه الله هو مرة بعد مرة ، سواء طلق في كل مرة منهما طلقة أو ثلاثاً مجموعة </a:t>
            </a:r>
            <a:r>
              <a:rPr lang="ar-SA" sz="3200" dirty="0" smtClean="0"/>
              <a:t>؛</a:t>
            </a:r>
          </a:p>
          <a:p>
            <a:pPr algn="justLow"/>
            <a:r>
              <a:rPr lang="ar-SA" sz="3200" dirty="0" smtClean="0"/>
              <a:t>لأن </a:t>
            </a:r>
            <a:r>
              <a:rPr lang="ar-SA" sz="3200" dirty="0"/>
              <a:t>الله تعالى: </a:t>
            </a:r>
            <a:r>
              <a:rPr lang="ar-SA" sz="3200" dirty="0">
                <a:sym typeface="AGA Arabesque"/>
              </a:rPr>
              <a:t></a:t>
            </a:r>
            <a:r>
              <a:rPr lang="ar-SA" sz="3200" dirty="0"/>
              <a:t>الطَّلاقُ </a:t>
            </a:r>
            <a:r>
              <a:rPr lang="ar-SA" sz="3200" dirty="0" smtClean="0"/>
              <a:t>مَرَّتَانِ</a:t>
            </a:r>
            <a:r>
              <a:rPr lang="ar-SA" sz="3200" dirty="0" smtClean="0">
                <a:sym typeface="AGA Arabesque"/>
              </a:rPr>
              <a:t> ، </a:t>
            </a:r>
            <a:r>
              <a:rPr lang="ar-SA" sz="3200" dirty="0" smtClean="0"/>
              <a:t>ولم يقل: (طلقتان).</a:t>
            </a:r>
            <a:endParaRPr lang="ar-SA" sz="3200" dirty="0"/>
          </a:p>
          <a:p>
            <a:pPr algn="justLow"/>
            <a:r>
              <a:rPr lang="ar-SA" sz="3200" dirty="0"/>
              <a:t>ثم قال تعالى في الآية التي تليها : </a:t>
            </a:r>
            <a:r>
              <a:rPr lang="ar-SA" sz="3200" dirty="0" smtClean="0">
                <a:sym typeface="AGA Arabesque"/>
              </a:rPr>
              <a:t></a:t>
            </a:r>
            <a:r>
              <a:rPr lang="ar-SA" sz="3200" dirty="0" smtClean="0"/>
              <a:t>فَإِنْ </a:t>
            </a:r>
            <a:r>
              <a:rPr lang="ar-SA" sz="3200" dirty="0"/>
              <a:t>طَلَّقَهَا فَلا تَحِلُّ لَهُ مِنْ بَعْدُ حَتَّى تَنْكِحَ زَوْجاً </a:t>
            </a:r>
            <a:r>
              <a:rPr lang="ar-SA" sz="3200" dirty="0" smtClean="0"/>
              <a:t>غَيْرَهُ</a:t>
            </a:r>
            <a:r>
              <a:rPr lang="ar-SA" sz="3200" dirty="0" smtClean="0">
                <a:sym typeface="AGA Arabesque"/>
              </a:rPr>
              <a:t> </a:t>
            </a:r>
            <a:r>
              <a:rPr lang="ar-SA" sz="3200" dirty="0" smtClean="0">
                <a:sym typeface="AGA Arabesque"/>
              </a:rPr>
              <a:t>،</a:t>
            </a:r>
            <a:endParaRPr lang="ar-SA" sz="3200" dirty="0" smtClean="0">
              <a:sym typeface="AGA Arabesque"/>
            </a:endParaRPr>
          </a:p>
        </p:txBody>
      </p:sp>
    </p:spTree>
    <p:extLst>
      <p:ext uri="{BB962C8B-B14F-4D97-AF65-F5344CB8AC3E}">
        <p14:creationId xmlns:p14="http://schemas.microsoft.com/office/powerpoint/2010/main" val="2430753788"/>
      </p:ext>
    </p:ext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800" decel="1000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800" decel="100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800" decel="100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800" decel="100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800" decel="1000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800" decel="100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800" decel="100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800" decel="100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800" decel="100000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800" decel="100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800" decel="100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800" decel="100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800" decel="100000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800" decel="1000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800" decel="1000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800" decel="1000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800" decel="100000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800" decel="1000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800" decel="1000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800" decel="1000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مستطيل 13"/>
          <p:cNvSpPr/>
          <p:nvPr/>
        </p:nvSpPr>
        <p:spPr>
          <a:xfrm>
            <a:off x="593871" y="1052736"/>
            <a:ext cx="7992888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Low"/>
            <a:r>
              <a:rPr lang="ar-SA" sz="3200" dirty="0" smtClean="0"/>
              <a:t>فحكم </a:t>
            </a:r>
            <a:r>
              <a:rPr lang="ar-SA" sz="3200" dirty="0" smtClean="0"/>
              <a:t>بأن </a:t>
            </a:r>
            <a:r>
              <a:rPr lang="ar-SA" sz="3200" dirty="0"/>
              <a:t>زوجته تحرم عليه بتطليقه إياها المرة الثالثة حتى تنكح زوجاً غيره، </a:t>
            </a:r>
            <a:r>
              <a:rPr lang="ar-SA" sz="3200" dirty="0" smtClean="0"/>
              <a:t>سواء </a:t>
            </a:r>
            <a:r>
              <a:rPr lang="ar-SA" sz="3200" dirty="0"/>
              <a:t>نطق في المرة الثالثة بطلقة واحدة أم بثلاث </a:t>
            </a:r>
            <a:r>
              <a:rPr lang="ar-SA" sz="3200" dirty="0" smtClean="0"/>
              <a:t>مجموعة؛</a:t>
            </a:r>
          </a:p>
          <a:p>
            <a:pPr algn="justLow"/>
            <a:r>
              <a:rPr lang="ar-SA" sz="3200" dirty="0" smtClean="0"/>
              <a:t>فدل </a:t>
            </a:r>
            <a:r>
              <a:rPr lang="ar-SA" sz="3200" dirty="0"/>
              <a:t>على أن الطلاق شرع مفرقاً على ثلاث مرات ، </a:t>
            </a:r>
            <a:endParaRPr lang="ar-SA" sz="3200" dirty="0" smtClean="0"/>
          </a:p>
          <a:p>
            <a:pPr algn="justLow"/>
            <a:r>
              <a:rPr lang="ar-SA" sz="3200" dirty="0" smtClean="0"/>
              <a:t>فإذا </a:t>
            </a:r>
            <a:r>
              <a:rPr lang="ar-SA" sz="3200" dirty="0"/>
              <a:t>نطق بثلاث في لفظ واحد كان مرة </a:t>
            </a:r>
            <a:r>
              <a:rPr lang="ar-SA" sz="3200" dirty="0" smtClean="0"/>
              <a:t>، واعتبر واحدة فقط.</a:t>
            </a:r>
            <a:endParaRPr lang="ar-SA" sz="3200" dirty="0" smtClean="0"/>
          </a:p>
        </p:txBody>
      </p:sp>
    </p:spTree>
    <p:extLst>
      <p:ext uri="{BB962C8B-B14F-4D97-AF65-F5344CB8AC3E}">
        <p14:creationId xmlns:p14="http://schemas.microsoft.com/office/powerpoint/2010/main" val="976428378"/>
      </p:ext>
    </p:ext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800" decel="1000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800" decel="100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800" decel="100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800" decel="100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800" decel="1000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800" decel="100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800" decel="100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800" decel="100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مستطيل 13"/>
          <p:cNvSpPr/>
          <p:nvPr/>
        </p:nvSpPr>
        <p:spPr>
          <a:xfrm>
            <a:off x="546043" y="656302"/>
            <a:ext cx="7992888" cy="60939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Low"/>
            <a:r>
              <a:rPr lang="ar-SA" sz="3000" b="1" dirty="0" smtClean="0"/>
              <a:t>ثانيا: </a:t>
            </a:r>
            <a:r>
              <a:rPr lang="ar-SA" sz="3000" b="1" dirty="0"/>
              <a:t>أدلة السنة:</a:t>
            </a:r>
          </a:p>
          <a:p>
            <a:pPr algn="justLow"/>
            <a:r>
              <a:rPr lang="ar-SA" sz="3000" dirty="0" smtClean="0"/>
              <a:t>1-</a:t>
            </a:r>
            <a:r>
              <a:rPr lang="ar-SA" sz="3000" dirty="0"/>
              <a:t> ما رواه مسلم في </a:t>
            </a:r>
            <a:r>
              <a:rPr lang="ar-SA" sz="3000" dirty="0" smtClean="0"/>
              <a:t>«صحيحه» عن </a:t>
            </a:r>
            <a:r>
              <a:rPr lang="ar-SA" sz="3000" dirty="0"/>
              <a:t>ابن عباس </a:t>
            </a:r>
            <a:r>
              <a:rPr lang="en-US" sz="3000" dirty="0">
                <a:sym typeface="AGA Arabesque"/>
              </a:rPr>
              <a:t></a:t>
            </a:r>
            <a:r>
              <a:rPr lang="ar-SA" sz="3000" dirty="0"/>
              <a:t> </a:t>
            </a:r>
            <a:r>
              <a:rPr lang="ar-SA" sz="3000" dirty="0" smtClean="0"/>
              <a:t>، قال: كان </a:t>
            </a:r>
            <a:r>
              <a:rPr lang="ar-SA" sz="3000" dirty="0"/>
              <a:t>الطلاق الثلاث على عهد رسول الله </a:t>
            </a:r>
            <a:r>
              <a:rPr lang="en-US" sz="3000" dirty="0">
                <a:sym typeface="AGA Arabesque"/>
              </a:rPr>
              <a:t></a:t>
            </a:r>
            <a:r>
              <a:rPr lang="ar-SA" sz="3000" dirty="0">
                <a:sym typeface="AGA Arabesque"/>
              </a:rPr>
              <a:t> </a:t>
            </a:r>
            <a:r>
              <a:rPr lang="ar-SA" sz="3000" dirty="0" smtClean="0"/>
              <a:t> </a:t>
            </a:r>
            <a:r>
              <a:rPr lang="ar-SA" sz="3000" dirty="0"/>
              <a:t>وأبي بكر وسنتين من خلافة </a:t>
            </a:r>
            <a:r>
              <a:rPr lang="ar-SA" sz="3000" dirty="0" smtClean="0"/>
              <a:t>عمر: </a:t>
            </a:r>
            <a:r>
              <a:rPr lang="ar-SA" sz="3000" dirty="0"/>
              <a:t>طلاق الثلاث واحدة ، </a:t>
            </a:r>
            <a:endParaRPr lang="ar-SA" sz="3000" dirty="0" smtClean="0"/>
          </a:p>
          <a:p>
            <a:pPr algn="justLow"/>
            <a:r>
              <a:rPr lang="ar-SA" sz="3000" dirty="0" smtClean="0"/>
              <a:t>فقال </a:t>
            </a:r>
            <a:r>
              <a:rPr lang="ar-SA" sz="3000" dirty="0"/>
              <a:t>عمر </a:t>
            </a:r>
            <a:r>
              <a:rPr lang="en-US" sz="3000" dirty="0">
                <a:sym typeface="AGA Arabesque"/>
              </a:rPr>
              <a:t></a:t>
            </a:r>
            <a:r>
              <a:rPr lang="ar-SA" sz="3000" dirty="0"/>
              <a:t> </a:t>
            </a:r>
            <a:r>
              <a:rPr lang="ar-SA" sz="3000" dirty="0" smtClean="0"/>
              <a:t>: (إن </a:t>
            </a:r>
            <a:r>
              <a:rPr lang="ar-SA" sz="3000" dirty="0"/>
              <a:t>الناس قد استعجلوا </a:t>
            </a:r>
            <a:r>
              <a:rPr lang="ar-SA" sz="3000" dirty="0" smtClean="0"/>
              <a:t>في أمر </a:t>
            </a:r>
            <a:r>
              <a:rPr lang="ar-SA" sz="3000" dirty="0"/>
              <a:t>كانت لهم فيه </a:t>
            </a:r>
            <a:r>
              <a:rPr lang="ar-SA" sz="3000" dirty="0" smtClean="0"/>
              <a:t>أناة، </a:t>
            </a:r>
            <a:r>
              <a:rPr lang="ar-SA" sz="3000" dirty="0"/>
              <a:t>فلو أمضيناه </a:t>
            </a:r>
            <a:r>
              <a:rPr lang="ar-SA" sz="3000" dirty="0" smtClean="0"/>
              <a:t>عليهم)، فأمضاه عليهم.</a:t>
            </a:r>
          </a:p>
          <a:p>
            <a:pPr algn="justLow"/>
            <a:r>
              <a:rPr lang="ar-SA" sz="2800" u="sng" dirty="0"/>
              <a:t>وجه الدلالة:</a:t>
            </a:r>
            <a:r>
              <a:rPr lang="ar-SA" sz="2800" dirty="0"/>
              <a:t> واضح </a:t>
            </a:r>
            <a:r>
              <a:rPr lang="ar-SA" sz="3000" dirty="0" smtClean="0"/>
              <a:t>في </a:t>
            </a:r>
            <a:r>
              <a:rPr lang="ar-SA" sz="3000" dirty="0"/>
              <a:t>اعتبار الطلاق الثلاث بلفظ واحد طلقة </a:t>
            </a:r>
            <a:r>
              <a:rPr lang="ar-SA" sz="3000" dirty="0" smtClean="0"/>
              <a:t>واحدة. </a:t>
            </a:r>
          </a:p>
          <a:p>
            <a:pPr algn="justLow"/>
            <a:r>
              <a:rPr lang="ar-SA" sz="3000" dirty="0" smtClean="0"/>
              <a:t>وفعل عمر لا يدل على النسخ</a:t>
            </a:r>
            <a:r>
              <a:rPr lang="ar-SA" sz="3000" dirty="0"/>
              <a:t>؛ </a:t>
            </a:r>
            <a:r>
              <a:rPr lang="ar-SA" sz="3000" dirty="0" smtClean="0"/>
              <a:t>وذلك: </a:t>
            </a:r>
          </a:p>
          <a:p>
            <a:pPr algn="justLow"/>
            <a:r>
              <a:rPr lang="ar-SA" sz="3000" dirty="0" smtClean="0"/>
              <a:t>- لاستمرار </a:t>
            </a:r>
            <a:r>
              <a:rPr lang="ar-SA" sz="3000" dirty="0"/>
              <a:t>العمل به في عهد أبي بكر وسنتين من خلافة عمر، </a:t>
            </a:r>
          </a:p>
          <a:p>
            <a:pPr algn="justLow"/>
            <a:r>
              <a:rPr lang="ar-SA" sz="3000" dirty="0" smtClean="0"/>
              <a:t>- ولأن </a:t>
            </a:r>
            <a:r>
              <a:rPr lang="ar-SA" sz="3000" dirty="0"/>
              <a:t>عمر استشار الصحابة في إمضائه ثلاثاً، وما كان عمر ليستشير أصحابه في العدول عن العمل بحديث علم أو ظهر له أنه منسوخ</a:t>
            </a:r>
            <a:r>
              <a:rPr lang="ar-SA" sz="3000" dirty="0" smtClean="0"/>
              <a:t>.</a:t>
            </a:r>
            <a:endParaRPr lang="ar-SA" sz="3000" dirty="0"/>
          </a:p>
        </p:txBody>
      </p:sp>
    </p:spTree>
    <p:extLst>
      <p:ext uri="{BB962C8B-B14F-4D97-AF65-F5344CB8AC3E}">
        <p14:creationId xmlns:p14="http://schemas.microsoft.com/office/powerpoint/2010/main" val="487511070"/>
      </p:ext>
    </p:ext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مستطيل 13"/>
          <p:cNvSpPr/>
          <p:nvPr/>
        </p:nvSpPr>
        <p:spPr>
          <a:xfrm>
            <a:off x="559430" y="908720"/>
            <a:ext cx="7992888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Low"/>
            <a:r>
              <a:rPr lang="ar-SA" sz="3200" dirty="0"/>
              <a:t>ولم يرد عمر بإمضاء الثلاث أن يجعل ذلك شرعاً كلياً مستمراً </a:t>
            </a:r>
            <a:r>
              <a:rPr lang="ar-SA" sz="3200" dirty="0" smtClean="0"/>
              <a:t>، </a:t>
            </a:r>
          </a:p>
          <a:p>
            <a:pPr algn="justLow"/>
            <a:r>
              <a:rPr lang="ar-SA" sz="3200" dirty="0" smtClean="0"/>
              <a:t>وإنما </a:t>
            </a:r>
            <a:r>
              <a:rPr lang="ar-SA" sz="3200" dirty="0"/>
              <a:t>أمضاه </a:t>
            </a:r>
            <a:r>
              <a:rPr lang="ar-SA" sz="3200" dirty="0" smtClean="0"/>
              <a:t>ثلاثاً </a:t>
            </a:r>
            <a:r>
              <a:rPr lang="ar-SA" sz="3200" dirty="0"/>
              <a:t>تعزيراً </a:t>
            </a:r>
            <a:r>
              <a:rPr lang="ar-SA" sz="3200" dirty="0" smtClean="0"/>
              <a:t>وعقوبة؛ كما </a:t>
            </a:r>
            <a:r>
              <a:rPr lang="ar-SA" sz="3200" dirty="0"/>
              <a:t>منع النبي </a:t>
            </a:r>
            <a:r>
              <a:rPr lang="en-US" sz="3200" dirty="0">
                <a:sym typeface="AGA Arabesque"/>
              </a:rPr>
              <a:t></a:t>
            </a:r>
            <a:r>
              <a:rPr lang="ar-SA" sz="3200" dirty="0">
                <a:sym typeface="AGA Arabesque"/>
              </a:rPr>
              <a:t> </a:t>
            </a:r>
            <a:r>
              <a:rPr lang="ar-SA" sz="3200" dirty="0" smtClean="0"/>
              <a:t> </a:t>
            </a:r>
            <a:r>
              <a:rPr lang="ar-SA" sz="3200" dirty="0"/>
              <a:t>الثلاثة الذين خلفوا من زوجاتهم مدة من الزمن عقوبة لهم على تخلفهم عن غزوة </a:t>
            </a:r>
            <a:r>
              <a:rPr lang="ar-SA" sz="3200" dirty="0" smtClean="0"/>
              <a:t>تبوك، </a:t>
            </a:r>
            <a:r>
              <a:rPr lang="ar-SA" sz="3200" dirty="0"/>
              <a:t>مع أن زوجاتهم لم يسئن.</a:t>
            </a:r>
          </a:p>
          <a:p>
            <a:pPr algn="justLow"/>
            <a:r>
              <a:rPr lang="ar-SA" sz="3200" dirty="0" smtClean="0"/>
              <a:t>وقد ذكر ابن تيمية وابن القيم وغيرهما أن: </a:t>
            </a:r>
          </a:p>
          <a:p>
            <a:pPr algn="justLow"/>
            <a:r>
              <a:rPr lang="ar-SA" sz="3200" dirty="0" smtClean="0"/>
              <a:t>الأمر لم يزل على اعتبار الطلاق الثلاث بلفظ واحد طلقة واحدة في عهد أبي بكر وسنتين - أو ثلاث - من خلافة عمر، </a:t>
            </a:r>
          </a:p>
          <a:p>
            <a:pPr algn="justLow"/>
            <a:r>
              <a:rPr lang="ar-SA" sz="3200" dirty="0" smtClean="0"/>
              <a:t>وأن ما روي عن الصحابة من الفتوى بخلاف ذلك فإنما كان من بعضهم بعد ما أمضاه عمر ثلاثاً تعزيراً وعقوبة ، لمَّا استعجلوا أمراً كان لهم فيه أناة.</a:t>
            </a:r>
            <a:endParaRPr lang="ar-SA" sz="3200" dirty="0"/>
          </a:p>
        </p:txBody>
      </p:sp>
    </p:spTree>
    <p:extLst>
      <p:ext uri="{BB962C8B-B14F-4D97-AF65-F5344CB8AC3E}">
        <p14:creationId xmlns:p14="http://schemas.microsoft.com/office/powerpoint/2010/main" val="2285011333"/>
      </p:ext>
    </p:ext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مستطيل 13"/>
          <p:cNvSpPr/>
          <p:nvPr/>
        </p:nvSpPr>
        <p:spPr>
          <a:xfrm>
            <a:off x="546043" y="908720"/>
            <a:ext cx="7992888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Low"/>
            <a:r>
              <a:rPr lang="ar-SA" sz="3200" dirty="0" smtClean="0"/>
              <a:t>2-</a:t>
            </a:r>
            <a:r>
              <a:rPr lang="ar-SA" sz="3200" dirty="0"/>
              <a:t> ما رواه الإمام أحمد في </a:t>
            </a:r>
            <a:r>
              <a:rPr lang="ar-SA" sz="3200" dirty="0" smtClean="0"/>
              <a:t>«مسنده» عن </a:t>
            </a:r>
            <a:r>
              <a:rPr lang="ar-SA" sz="3200" dirty="0"/>
              <a:t>ابن عباس قال : طلق </a:t>
            </a:r>
            <a:r>
              <a:rPr lang="ar-SA" sz="3200" dirty="0" err="1"/>
              <a:t>ركانة</a:t>
            </a:r>
            <a:r>
              <a:rPr lang="ar-SA" sz="3200" dirty="0"/>
              <a:t> بن عبد يزيد ــ أخو بني المطلب ــ امرأته ثلاثاً في مجلس واحد ، فحزن عليه </a:t>
            </a:r>
            <a:r>
              <a:rPr lang="ar-SA" sz="3200" dirty="0" smtClean="0"/>
              <a:t>حزناً </a:t>
            </a:r>
            <a:r>
              <a:rPr lang="ar-SA" sz="3200" dirty="0"/>
              <a:t>شديداً ، قال : فسأله رسول الله </a:t>
            </a:r>
            <a:r>
              <a:rPr lang="en-US" sz="3200" dirty="0" smtClean="0">
                <a:sym typeface="AGA Arabesque"/>
              </a:rPr>
              <a:t></a:t>
            </a:r>
            <a:r>
              <a:rPr lang="ar-SA" sz="3200" dirty="0" smtClean="0"/>
              <a:t> </a:t>
            </a:r>
            <a:r>
              <a:rPr lang="ar-SA" sz="3200" dirty="0"/>
              <a:t>: </a:t>
            </a:r>
            <a:r>
              <a:rPr lang="ar-SA" sz="3200" dirty="0" smtClean="0"/>
              <a:t>«كيف طلقتها؟» </a:t>
            </a:r>
            <a:r>
              <a:rPr lang="ar-SA" sz="3200" dirty="0"/>
              <a:t>، </a:t>
            </a:r>
            <a:endParaRPr lang="ar-SA" sz="3200" dirty="0" smtClean="0"/>
          </a:p>
          <a:p>
            <a:pPr algn="justLow"/>
            <a:r>
              <a:rPr lang="ar-SA" sz="3200" dirty="0" smtClean="0"/>
              <a:t>قال </a:t>
            </a:r>
            <a:r>
              <a:rPr lang="ar-SA" sz="3200" dirty="0"/>
              <a:t>: طلقتها ثلاثاً </a:t>
            </a:r>
            <a:r>
              <a:rPr lang="ar-SA" sz="3200" dirty="0" smtClean="0"/>
              <a:t>،</a:t>
            </a:r>
          </a:p>
          <a:p>
            <a:pPr algn="justLow"/>
            <a:r>
              <a:rPr lang="ar-SA" sz="3200" dirty="0" smtClean="0"/>
              <a:t>قال: فقال </a:t>
            </a:r>
            <a:r>
              <a:rPr lang="ar-SA" sz="3200" dirty="0"/>
              <a:t>: </a:t>
            </a:r>
            <a:r>
              <a:rPr lang="ar-SA" sz="3200" dirty="0" smtClean="0"/>
              <a:t>«في </a:t>
            </a:r>
            <a:r>
              <a:rPr lang="ar-SA" sz="3200" dirty="0"/>
              <a:t>مجلس </a:t>
            </a:r>
            <a:r>
              <a:rPr lang="ar-SA" sz="3200" dirty="0" smtClean="0"/>
              <a:t>واحد» قال </a:t>
            </a:r>
            <a:r>
              <a:rPr lang="ar-SA" sz="3200" dirty="0"/>
              <a:t>: نعم ، </a:t>
            </a:r>
            <a:endParaRPr lang="ar-SA" sz="3200" dirty="0" smtClean="0"/>
          </a:p>
          <a:p>
            <a:pPr algn="justLow"/>
            <a:r>
              <a:rPr lang="ar-SA" sz="3200" dirty="0" smtClean="0"/>
              <a:t>فقال </a:t>
            </a:r>
            <a:r>
              <a:rPr lang="ar-SA" sz="3200" dirty="0"/>
              <a:t>: </a:t>
            </a:r>
            <a:r>
              <a:rPr lang="ar-SA" sz="3200" dirty="0" smtClean="0"/>
              <a:t>«فإنما </a:t>
            </a:r>
            <a:r>
              <a:rPr lang="ar-SA" sz="3200" dirty="0"/>
              <a:t>تلك واحدة </a:t>
            </a:r>
            <a:r>
              <a:rPr lang="ar-SA" sz="3200" dirty="0" err="1" smtClean="0"/>
              <a:t>فارجعها</a:t>
            </a:r>
            <a:r>
              <a:rPr lang="ar-SA" sz="3200" dirty="0" smtClean="0"/>
              <a:t> </a:t>
            </a:r>
            <a:r>
              <a:rPr lang="ar-SA" sz="3200" dirty="0"/>
              <a:t>إن </a:t>
            </a:r>
            <a:r>
              <a:rPr lang="ar-SA" sz="3200" dirty="0" smtClean="0"/>
              <a:t>شئت»، </a:t>
            </a:r>
          </a:p>
          <a:p>
            <a:pPr algn="justLow"/>
            <a:r>
              <a:rPr lang="ar-SA" sz="3200" dirty="0" smtClean="0"/>
              <a:t>قال </a:t>
            </a:r>
            <a:r>
              <a:rPr lang="ar-SA" sz="3200" dirty="0"/>
              <a:t>: فراجعها ، </a:t>
            </a:r>
            <a:endParaRPr lang="ar-SA" sz="3200" dirty="0" smtClean="0"/>
          </a:p>
          <a:p>
            <a:pPr algn="justLow"/>
            <a:r>
              <a:rPr lang="ar-SA" sz="3200" dirty="0" smtClean="0"/>
              <a:t>قال </a:t>
            </a:r>
            <a:r>
              <a:rPr lang="ar-SA" sz="3200" dirty="0"/>
              <a:t>: فكان ابن عباس يرى أن الطلاق عند كل طهر</a:t>
            </a:r>
            <a:r>
              <a:rPr lang="ar-SA" sz="3200" dirty="0" smtClean="0"/>
              <a:t>.</a:t>
            </a:r>
          </a:p>
          <a:p>
            <a:pPr algn="justLow"/>
            <a:r>
              <a:rPr lang="ar-SA" sz="3200" u="sng" dirty="0"/>
              <a:t>وجه الدلالة:</a:t>
            </a:r>
            <a:r>
              <a:rPr lang="ar-SA" sz="3200" dirty="0"/>
              <a:t> واضح في اعتبار الطلاق الثلاث بلفظ واحد طلقة </a:t>
            </a:r>
            <a:r>
              <a:rPr lang="ar-SA" sz="3200" dirty="0" smtClean="0"/>
              <a:t>واحدة.</a:t>
            </a:r>
            <a:endParaRPr lang="ar-SA" sz="3200" dirty="0"/>
          </a:p>
        </p:txBody>
      </p:sp>
    </p:spTree>
    <p:extLst>
      <p:ext uri="{BB962C8B-B14F-4D97-AF65-F5344CB8AC3E}">
        <p14:creationId xmlns:p14="http://schemas.microsoft.com/office/powerpoint/2010/main" val="1078203953"/>
      </p:ext>
    </p:ext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مستطيل 13"/>
          <p:cNvSpPr/>
          <p:nvPr/>
        </p:nvSpPr>
        <p:spPr>
          <a:xfrm>
            <a:off x="543703" y="692696"/>
            <a:ext cx="7992888" cy="58169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Low"/>
            <a:r>
              <a:rPr lang="ar-SA" sz="3100" b="1" dirty="0" smtClean="0">
                <a:solidFill>
                  <a:srgbClr val="FF0000"/>
                </a:solidFill>
              </a:rPr>
              <a:t>الحكم الثاني: اشتراط الجماع في نكاح التحليل:</a:t>
            </a:r>
          </a:p>
          <a:p>
            <a:pPr algn="justLow"/>
            <a:r>
              <a:rPr lang="ar-SA" sz="3100" dirty="0" smtClean="0"/>
              <a:t>إذا طلق الرجل زوجته ثلاثا: فلا يجوز له ردها في العدة، </a:t>
            </a:r>
          </a:p>
          <a:p>
            <a:pPr algn="justLow"/>
            <a:r>
              <a:rPr lang="ar-SA" sz="3100" dirty="0" smtClean="0"/>
              <a:t>ولا يجوز له نكاحها قبل التزوج بزوج آخر ، لقوله تعالى :   </a:t>
            </a:r>
            <a:r>
              <a:rPr lang="ar-SA" sz="3100" dirty="0" smtClean="0">
                <a:sym typeface="AGA Arabesque"/>
              </a:rPr>
              <a:t></a:t>
            </a:r>
            <a:r>
              <a:rPr lang="ar-SA" sz="3100" dirty="0" smtClean="0"/>
              <a:t>فإن طلقها فلا تحل له من بعد حتى تنكح زوجا غيره</a:t>
            </a:r>
            <a:r>
              <a:rPr lang="ar-SA" sz="3100" dirty="0" smtClean="0">
                <a:sym typeface="AGA Arabesque"/>
              </a:rPr>
              <a:t></a:t>
            </a:r>
            <a:r>
              <a:rPr lang="ar-SA" sz="3100" dirty="0" smtClean="0"/>
              <a:t>  بعد قوله تعالى : </a:t>
            </a:r>
            <a:r>
              <a:rPr lang="ar-SA" sz="3100" dirty="0" smtClean="0">
                <a:sym typeface="AGA Arabesque"/>
              </a:rPr>
              <a:t></a:t>
            </a:r>
            <a:r>
              <a:rPr lang="ar-SA" sz="3100" dirty="0" smtClean="0"/>
              <a:t>الطلاق مرتان</a:t>
            </a:r>
            <a:r>
              <a:rPr lang="ar-SA" sz="3100" dirty="0" smtClean="0">
                <a:sym typeface="AGA Arabesque"/>
              </a:rPr>
              <a:t></a:t>
            </a:r>
            <a:r>
              <a:rPr lang="ar-SA" sz="3100" dirty="0" smtClean="0"/>
              <a:t> . </a:t>
            </a:r>
          </a:p>
          <a:p>
            <a:pPr algn="justLow"/>
            <a:r>
              <a:rPr lang="ar-SA" sz="3100" dirty="0" smtClean="0"/>
              <a:t>ويشترط في النكاح الثاني لكي تحل المرأة للأول : أن يكون صحيحا .</a:t>
            </a:r>
          </a:p>
          <a:p>
            <a:pPr algn="justLow"/>
            <a:r>
              <a:rPr lang="ar-SA" sz="3100" dirty="0" smtClean="0"/>
              <a:t>كما يشترط مع صحة الزواج عند الجمهور : أن </a:t>
            </a:r>
            <a:r>
              <a:rPr lang="ar-SA" sz="3100" dirty="0" err="1" smtClean="0"/>
              <a:t>يطأها</a:t>
            </a:r>
            <a:r>
              <a:rPr lang="ar-SA" sz="3100" dirty="0" smtClean="0"/>
              <a:t> الزوج الثاني في الفرج؛</a:t>
            </a:r>
          </a:p>
          <a:p>
            <a:pPr algn="justLow"/>
            <a:r>
              <a:rPr lang="ar-SA" sz="3100" dirty="0" smtClean="0"/>
              <a:t>لأن النبي </a:t>
            </a:r>
            <a:r>
              <a:rPr lang="en-US" sz="3100" dirty="0" smtClean="0">
                <a:sym typeface="AGA Arabesque"/>
              </a:rPr>
              <a:t></a:t>
            </a:r>
            <a:r>
              <a:rPr lang="ar-SA" sz="3100" dirty="0" smtClean="0">
                <a:sym typeface="AGA Arabesque"/>
              </a:rPr>
              <a:t> </a:t>
            </a:r>
            <a:r>
              <a:rPr lang="ar-SA" sz="3100" dirty="0" smtClean="0"/>
              <a:t>علق الحل على ذوق العسيلة منهما؛ كما في حديث الباب، وكما في حديث آخر: «حتى تذوقي عسيلته ويذوق عسيلتك» . </a:t>
            </a:r>
            <a:endParaRPr lang="ar-SA" sz="3100" dirty="0"/>
          </a:p>
        </p:txBody>
      </p:sp>
    </p:spTree>
    <p:extLst>
      <p:ext uri="{BB962C8B-B14F-4D97-AF65-F5344CB8AC3E}">
        <p14:creationId xmlns:p14="http://schemas.microsoft.com/office/powerpoint/2010/main" val="3800308100"/>
      </p:ext>
    </p:ext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مستطيل 13"/>
          <p:cNvSpPr/>
          <p:nvPr/>
        </p:nvSpPr>
        <p:spPr>
          <a:xfrm>
            <a:off x="546043" y="908720"/>
            <a:ext cx="7992888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Low"/>
            <a:r>
              <a:rPr lang="ar-SA" sz="3200" dirty="0"/>
              <a:t>ولا يحصل </a:t>
            </a:r>
            <a:r>
              <a:rPr lang="ar-SA" sz="3200" dirty="0" smtClean="0"/>
              <a:t>هذا الذوق </a:t>
            </a:r>
            <a:r>
              <a:rPr lang="ar-SA" sz="3200" dirty="0"/>
              <a:t>إلا بالوطء في الفرج . </a:t>
            </a:r>
            <a:endParaRPr lang="ar-SA" sz="3200" dirty="0" smtClean="0"/>
          </a:p>
          <a:p>
            <a:pPr algn="justLow"/>
            <a:r>
              <a:rPr lang="ar-SA" sz="3200" dirty="0" smtClean="0"/>
              <a:t>وقال </a:t>
            </a:r>
            <a:r>
              <a:rPr lang="ar-SA" sz="3200" dirty="0"/>
              <a:t>سعيد بن المسيب : تحل بنفس العقد </a:t>
            </a:r>
            <a:r>
              <a:rPr lang="ar-SA" sz="3200" dirty="0" smtClean="0"/>
              <a:t>؛ </a:t>
            </a:r>
          </a:p>
          <a:p>
            <a:pPr algn="justLow"/>
            <a:r>
              <a:rPr lang="ar-SA" sz="3200" dirty="0" smtClean="0"/>
              <a:t>لأنه حمل </a:t>
            </a:r>
            <a:r>
              <a:rPr lang="ar-SA" sz="3200" dirty="0"/>
              <a:t>النكاح في الآية على العقد دون الجماع ، </a:t>
            </a:r>
            <a:endParaRPr lang="ar-SA" sz="3200" dirty="0" smtClean="0"/>
          </a:p>
          <a:p>
            <a:pPr algn="justLow"/>
            <a:r>
              <a:rPr lang="ar-SA" sz="3200" dirty="0" smtClean="0"/>
              <a:t>لكن عامة </a:t>
            </a:r>
            <a:r>
              <a:rPr lang="ar-SA" sz="3200" dirty="0"/>
              <a:t>العلماء حملوا الآية على الجماع . </a:t>
            </a:r>
            <a:endParaRPr lang="ar-SA" sz="3200" dirty="0" smtClean="0"/>
          </a:p>
          <a:p>
            <a:pPr algn="justLow"/>
            <a:r>
              <a:rPr lang="ar-SA" sz="3200" dirty="0" smtClean="0"/>
              <a:t>وأدنى </a:t>
            </a:r>
            <a:r>
              <a:rPr lang="ar-SA" sz="3200" dirty="0"/>
              <a:t>الوطء تغييب الحشفة في الفرج ؛ لأن أحكام الوطء تتعلق به ، وذلك بشرط </a:t>
            </a:r>
            <a:r>
              <a:rPr lang="ar-SA" sz="3200" dirty="0" smtClean="0"/>
              <a:t>الانتشار؛ </a:t>
            </a:r>
            <a:r>
              <a:rPr lang="ar-SA" sz="3200" dirty="0"/>
              <a:t>لأن الحكم يتعلق بذوق العسيلة ، ولا تعقل من غير انتشار . </a:t>
            </a:r>
          </a:p>
          <a:p>
            <a:pPr algn="justLow"/>
            <a:r>
              <a:rPr lang="ar-SA" sz="3200" dirty="0"/>
              <a:t>ولم يشترط الإنزال من الفقهاء إلا الحسن البصري ، فإنه </a:t>
            </a:r>
            <a:r>
              <a:rPr lang="ar-SA" sz="3200" dirty="0" smtClean="0"/>
              <a:t>قال: </a:t>
            </a:r>
            <a:r>
              <a:rPr lang="ar-SA" sz="3200" dirty="0"/>
              <a:t>لا تحل إلا بوطء </a:t>
            </a:r>
            <a:r>
              <a:rPr lang="ar-SA" sz="3200" dirty="0" smtClean="0"/>
              <a:t>وإنزال. </a:t>
            </a:r>
            <a:endParaRPr lang="ar-SA" sz="3200" dirty="0"/>
          </a:p>
        </p:txBody>
      </p:sp>
    </p:spTree>
    <p:extLst>
      <p:ext uri="{BB962C8B-B14F-4D97-AF65-F5344CB8AC3E}">
        <p14:creationId xmlns:p14="http://schemas.microsoft.com/office/powerpoint/2010/main" val="863542569"/>
      </p:ext>
    </p:ext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533400" y="1268760"/>
            <a:ext cx="7854696" cy="5472608"/>
          </a:xfrm>
        </p:spPr>
        <p:txBody>
          <a:bodyPr>
            <a:normAutofit/>
          </a:bodyPr>
          <a:lstStyle/>
          <a:p>
            <a:pPr algn="ctr"/>
            <a:r>
              <a:rPr lang="en-US" dirty="0" smtClean="0"/>
              <a:t> </a:t>
            </a:r>
          </a:p>
          <a:p>
            <a:pPr algn="ctr"/>
            <a:endParaRPr lang="ar-SA" sz="4400" b="1" dirty="0" smtClean="0">
              <a:solidFill>
                <a:srgbClr val="FF0000"/>
              </a:solidFill>
            </a:endParaRPr>
          </a:p>
          <a:p>
            <a:pPr algn="ctr"/>
            <a:r>
              <a:rPr lang="ar-SA" sz="4400" b="1" dirty="0" smtClean="0">
                <a:solidFill>
                  <a:srgbClr val="FF0000"/>
                </a:solidFill>
              </a:rPr>
              <a:t>والسلام عليكم ورحمة الله وبركاته</a:t>
            </a:r>
            <a:endParaRPr lang="en-US" sz="4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3793729"/>
      </p:ext>
    </p:extLst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تدفق">
  <a:themeElements>
    <a:clrScheme name="تدفق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تدفق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تدفق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3370</TotalTime>
  <Words>2040</Words>
  <Application>Microsoft Office PowerPoint</Application>
  <PresentationFormat>عرض على الشاشة (3:4)‏</PresentationFormat>
  <Paragraphs>186</Paragraphs>
  <Slides>33</Slides>
  <Notes>1</Notes>
  <HiddenSlides>0</HiddenSlides>
  <MMClips>0</MMClips>
  <ScaleCrop>false</ScaleCrop>
  <HeadingPairs>
    <vt:vector size="4" baseType="variant">
      <vt:variant>
        <vt:lpstr>نسق</vt:lpstr>
      </vt:variant>
      <vt:variant>
        <vt:i4>1</vt:i4>
      </vt:variant>
      <vt:variant>
        <vt:lpstr>عناوين الشرائح</vt:lpstr>
      </vt:variant>
      <vt:variant>
        <vt:i4>33</vt:i4>
      </vt:variant>
    </vt:vector>
  </HeadingPairs>
  <TitlesOfParts>
    <vt:vector size="34" baseType="lpstr">
      <vt:lpstr>تدفق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الشريحة 1</dc:title>
  <dc:creator>adel</dc:creator>
  <cp:lastModifiedBy>user</cp:lastModifiedBy>
  <cp:revision>253</cp:revision>
  <dcterms:created xsi:type="dcterms:W3CDTF">2013-03-29T21:45:20Z</dcterms:created>
  <dcterms:modified xsi:type="dcterms:W3CDTF">2015-02-27T16:18:57Z</dcterms:modified>
</cp:coreProperties>
</file>