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36"/>
  </p:notesMasterIdLst>
  <p:sldIdLst>
    <p:sldId id="381" r:id="rId2"/>
    <p:sldId id="382" r:id="rId3"/>
    <p:sldId id="383" r:id="rId4"/>
    <p:sldId id="397" r:id="rId5"/>
    <p:sldId id="398" r:id="rId6"/>
    <p:sldId id="416" r:id="rId7"/>
    <p:sldId id="399" r:id="rId8"/>
    <p:sldId id="407" r:id="rId9"/>
    <p:sldId id="412" r:id="rId10"/>
    <p:sldId id="409" r:id="rId11"/>
    <p:sldId id="413" r:id="rId12"/>
    <p:sldId id="414" r:id="rId13"/>
    <p:sldId id="411" r:id="rId14"/>
    <p:sldId id="402" r:id="rId15"/>
    <p:sldId id="419" r:id="rId16"/>
    <p:sldId id="423" r:id="rId17"/>
    <p:sldId id="403" r:id="rId18"/>
    <p:sldId id="415" r:id="rId19"/>
    <p:sldId id="401" r:id="rId20"/>
    <p:sldId id="422" r:id="rId21"/>
    <p:sldId id="427" r:id="rId22"/>
    <p:sldId id="447" r:id="rId23"/>
    <p:sldId id="428" r:id="rId24"/>
    <p:sldId id="454" r:id="rId25"/>
    <p:sldId id="455" r:id="rId26"/>
    <p:sldId id="456" r:id="rId27"/>
    <p:sldId id="429" r:id="rId28"/>
    <p:sldId id="449" r:id="rId29"/>
    <p:sldId id="430" r:id="rId30"/>
    <p:sldId id="457" r:id="rId31"/>
    <p:sldId id="458" r:id="rId32"/>
    <p:sldId id="459" r:id="rId33"/>
    <p:sldId id="460" r:id="rId34"/>
    <p:sldId id="339" r:id="rId3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463" autoAdjust="0"/>
    <p:restoredTop sz="94660"/>
  </p:normalViewPr>
  <p:slideViewPr>
    <p:cSldViewPr>
      <p:cViewPr varScale="1">
        <p:scale>
          <a:sx n="66" d="100"/>
          <a:sy n="66" d="100"/>
        </p:scale>
        <p:origin x="-162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AEBE679-D940-4D06-BEDE-061DA3782079}" type="datetimeFigureOut">
              <a:rPr lang="ar-SA" smtClean="0"/>
              <a:t>05/24/1436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48FB785-BA27-44E8-A204-D34272352242}" type="slidenum">
              <a:rPr lang="ar-SA" smtClean="0"/>
              <a:t>‹#›</a:t>
            </a:fld>
            <a:endParaRPr lang="ar-SA"/>
          </a:p>
        </p:txBody>
      </p:sp>
    </p:spTree>
    <p:extLst>
      <p:ext uri="{BB962C8B-B14F-4D97-AF65-F5344CB8AC3E}">
        <p14:creationId xmlns:p14="http://schemas.microsoft.com/office/powerpoint/2010/main" val="143967334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917689F6-FAE5-4200-BB58-72F14D460013}" type="slidenum">
              <a:rPr lang="ar-SA" smtClean="0"/>
              <a:t>1</a:t>
            </a:fld>
            <a:endParaRPr lang="ar-SA"/>
          </a:p>
        </p:txBody>
      </p:sp>
    </p:spTree>
    <p:extLst>
      <p:ext uri="{BB962C8B-B14F-4D97-AF65-F5344CB8AC3E}">
        <p14:creationId xmlns:p14="http://schemas.microsoft.com/office/powerpoint/2010/main" val="991684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6C5E50F5-1CAD-4483-932B-10C5AD0527F0}" type="datetimeFigureOut">
              <a:rPr lang="ar-SA" smtClean="0"/>
              <a:pPr/>
              <a:t>05/24/1436</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1CE6DBD8-DD59-42B0-B5EB-8B8CECD86422}"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C5E50F5-1CAD-4483-932B-10C5AD0527F0}" type="datetimeFigureOut">
              <a:rPr lang="ar-SA" smtClean="0"/>
              <a:pPr/>
              <a:t>05/24/1436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C5E50F5-1CAD-4483-932B-10C5AD0527F0}" type="datetimeFigureOut">
              <a:rPr lang="ar-SA" smtClean="0"/>
              <a:pPr/>
              <a:t>05/24/1436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E6DBD8-DD59-42B0-B5EB-8B8CECD86422}"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6C5E50F5-1CAD-4483-932B-10C5AD0527F0}" type="datetimeFigureOut">
              <a:rPr lang="ar-SA" smtClean="0"/>
              <a:pPr/>
              <a:t>05/24/1436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6C5E50F5-1CAD-4483-932B-10C5AD0527F0}" type="datetimeFigureOut">
              <a:rPr lang="ar-SA" smtClean="0"/>
              <a:pPr/>
              <a:t>05/24/1436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6C5E50F5-1CAD-4483-932B-10C5AD0527F0}" type="datetimeFigureOut">
              <a:rPr lang="ar-SA" smtClean="0"/>
              <a:pPr/>
              <a:t>05/24/1436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C5E50F5-1CAD-4483-932B-10C5AD0527F0}" type="datetimeFigureOut">
              <a:rPr lang="ar-SA" smtClean="0"/>
              <a:pPr/>
              <a:t>05/24/1436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6C5E50F5-1CAD-4483-932B-10C5AD0527F0}" type="datetimeFigureOut">
              <a:rPr lang="ar-SA" smtClean="0"/>
              <a:pPr/>
              <a:t>05/24/1436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C5E50F5-1CAD-4483-932B-10C5AD0527F0}" type="datetimeFigureOut">
              <a:rPr lang="ar-SA" smtClean="0"/>
              <a:pPr/>
              <a:t>05/24/1436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1CE6DBD8-DD59-42B0-B5EB-8B8CECD86422}"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C5E50F5-1CAD-4483-932B-10C5AD0527F0}" type="datetimeFigureOut">
              <a:rPr lang="ar-SA" smtClean="0"/>
              <a:pPr/>
              <a:t>05/24/1436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C5E50F5-1CAD-4483-932B-10C5AD0527F0}" type="datetimeFigureOut">
              <a:rPr lang="ar-SA" smtClean="0"/>
              <a:pPr/>
              <a:t>05/24/1436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C5E50F5-1CAD-4483-932B-10C5AD0527F0}" type="datetimeFigureOut">
              <a:rPr lang="ar-SA" smtClean="0"/>
              <a:pPr/>
              <a:t>05/24/1436</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CE6DBD8-DD59-42B0-B5EB-8B8CECD86422}"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533400" y="1268760"/>
            <a:ext cx="7854696" cy="5472608"/>
          </a:xfrm>
        </p:spPr>
        <p:txBody>
          <a:bodyPr>
            <a:normAutofit/>
          </a:bodyPr>
          <a:lstStyle/>
          <a:p>
            <a:pPr algn="ctr"/>
            <a:r>
              <a:rPr lang="en-US" dirty="0" smtClean="0"/>
              <a:t> </a:t>
            </a:r>
          </a:p>
          <a:p>
            <a:pPr algn="ctr"/>
            <a:endParaRPr lang="en-US" dirty="0"/>
          </a:p>
          <a:p>
            <a:pPr algn="ctr"/>
            <a:r>
              <a:rPr lang="ar-SA" sz="4000" b="1" dirty="0">
                <a:solidFill>
                  <a:srgbClr val="FF0000"/>
                </a:solidFill>
              </a:rPr>
              <a:t>مادة : </a:t>
            </a:r>
            <a:r>
              <a:rPr lang="ar-SA" sz="4000" b="1" dirty="0" smtClean="0">
                <a:solidFill>
                  <a:srgbClr val="FF0000"/>
                </a:solidFill>
              </a:rPr>
              <a:t>الحديث (2)</a:t>
            </a:r>
            <a:endParaRPr lang="ar-SA" sz="4000" b="1" dirty="0">
              <a:solidFill>
                <a:srgbClr val="FF0000"/>
              </a:solidFill>
            </a:endParaRPr>
          </a:p>
          <a:p>
            <a:pPr algn="ctr"/>
            <a:r>
              <a:rPr lang="ar-SA" sz="4000" b="1" dirty="0" smtClean="0"/>
              <a:t>أستاذ </a:t>
            </a:r>
            <a:r>
              <a:rPr lang="ar-SA" sz="4000" b="1" dirty="0"/>
              <a:t>المادة : </a:t>
            </a:r>
            <a:r>
              <a:rPr lang="ar-SA" sz="4000" b="1" dirty="0" err="1"/>
              <a:t>د.عادل</a:t>
            </a:r>
            <a:r>
              <a:rPr lang="ar-SA" sz="4000" b="1" dirty="0"/>
              <a:t> حسن</a:t>
            </a:r>
          </a:p>
          <a:p>
            <a:pPr algn="ctr"/>
            <a:r>
              <a:rPr lang="ar-SA" sz="4000" b="1" dirty="0" smtClean="0">
                <a:solidFill>
                  <a:schemeClr val="bg1"/>
                </a:solidFill>
              </a:rPr>
              <a:t>المحاضرة </a:t>
            </a:r>
            <a:r>
              <a:rPr lang="ar-SA" sz="4000" b="1" dirty="0" smtClean="0">
                <a:solidFill>
                  <a:schemeClr val="bg1"/>
                </a:solidFill>
              </a:rPr>
              <a:t>السابعة</a:t>
            </a:r>
            <a:endParaRPr lang="ar-SA" sz="4000" b="1" dirty="0" smtClean="0">
              <a:solidFill>
                <a:schemeClr val="bg1"/>
              </a:solidFill>
            </a:endParaRPr>
          </a:p>
          <a:p>
            <a:pPr algn="ctr"/>
            <a:endParaRPr lang="ar-SA" sz="5400" b="1" dirty="0" smtClean="0">
              <a:solidFill>
                <a:srgbClr val="FF0000"/>
              </a:solidFill>
            </a:endParaRPr>
          </a:p>
        </p:txBody>
      </p:sp>
      <p:pic>
        <p:nvPicPr>
          <p:cNvPr id="4" name="صورة 3" descr="http://www.feqhweb.com/vb/images/Basmala.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88640"/>
            <a:ext cx="7488831" cy="1296144"/>
          </a:xfrm>
          <a:prstGeom prst="rect">
            <a:avLst/>
          </a:prstGeom>
          <a:noFill/>
          <a:ln>
            <a:noFill/>
          </a:ln>
        </p:spPr>
      </p:pic>
    </p:spTree>
    <p:extLst>
      <p:ext uri="{BB962C8B-B14F-4D97-AF65-F5344CB8AC3E}">
        <p14:creationId xmlns:p14="http://schemas.microsoft.com/office/powerpoint/2010/main" val="17185645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533400" y="1268760"/>
            <a:ext cx="7854696" cy="5472608"/>
          </a:xfrm>
        </p:spPr>
        <p:txBody>
          <a:bodyPr>
            <a:normAutofit/>
          </a:bodyPr>
          <a:lstStyle/>
          <a:p>
            <a:pPr algn="ctr"/>
            <a:r>
              <a:rPr lang="en-US" dirty="0" smtClean="0"/>
              <a:t> </a:t>
            </a:r>
          </a:p>
          <a:p>
            <a:pPr algn="ctr"/>
            <a:endParaRPr lang="ar-SA" sz="4400" b="1" dirty="0" smtClean="0">
              <a:solidFill>
                <a:srgbClr val="FF0000"/>
              </a:solidFill>
            </a:endParaRPr>
          </a:p>
          <a:p>
            <a:pPr algn="ctr"/>
            <a:r>
              <a:rPr lang="ar-SA" sz="4400" b="1" smtClean="0">
                <a:solidFill>
                  <a:srgbClr val="FF0000"/>
                </a:solidFill>
              </a:rPr>
              <a:t>السلام </a:t>
            </a:r>
            <a:r>
              <a:rPr lang="ar-SA" sz="4400" b="1" dirty="0" smtClean="0">
                <a:solidFill>
                  <a:srgbClr val="FF0000"/>
                </a:solidFill>
              </a:rPr>
              <a:t>عليكم ورحمة الله وبركاته</a:t>
            </a:r>
            <a:endParaRPr lang="en-US" sz="4400" b="1" dirty="0">
              <a:solidFill>
                <a:srgbClr val="FF0000"/>
              </a:solidFill>
            </a:endParaRPr>
          </a:p>
        </p:txBody>
      </p:sp>
    </p:spTree>
    <p:extLst>
      <p:ext uri="{BB962C8B-B14F-4D97-AF65-F5344CB8AC3E}">
        <p14:creationId xmlns:p14="http://schemas.microsoft.com/office/powerpoint/2010/main" val="2703008441"/>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3">
                                            <p:txEl>
                                              <p:pRg st="2" end="2"/>
                                            </p:txEl>
                                          </p:spTgt>
                                        </p:tgtEl>
                                        <p:attrNameLst>
                                          <p:attrName>style.visibility</p:attrName>
                                        </p:attrNameLst>
                                      </p:cBhvr>
                                      <p:to>
                                        <p:strVal val="visible"/>
                                      </p:to>
                                    </p:set>
                                    <p:anim by="(-#ppt_w*2)" calcmode="lin" valueType="num">
                                      <p:cBhvr rctx="PPT">
                                        <p:cTn id="7" dur="500" autoRev="1" fill="hold">
                                          <p:stCondLst>
                                            <p:cond delay="0"/>
                                          </p:stCondLst>
                                        </p:cTn>
                                        <p:tgtEl>
                                          <p:spTgt spid="3">
                                            <p:txEl>
                                              <p:pRg st="2" end="2"/>
                                            </p:txEl>
                                          </p:spTgt>
                                        </p:tgtEl>
                                        <p:attrNameLst>
                                          <p:attrName>ppt_w</p:attrName>
                                        </p:attrNameLst>
                                      </p:cBhvr>
                                    </p:anim>
                                    <p:anim by="(#ppt_w*0.50)" calcmode="lin" valueType="num">
                                      <p:cBhvr>
                                        <p:cTn id="8" dur="500" decel="50000" autoRev="1" fill="hold">
                                          <p:stCondLst>
                                            <p:cond delay="0"/>
                                          </p:stCondLst>
                                        </p:cTn>
                                        <p:tgtEl>
                                          <p:spTgt spid="3">
                                            <p:txEl>
                                              <p:pRg st="2" end="2"/>
                                            </p:txEl>
                                          </p:spTgt>
                                        </p:tgtEl>
                                        <p:attrNameLst>
                                          <p:attrName>ppt_x</p:attrName>
                                        </p:attrNameLst>
                                      </p:cBhvr>
                                    </p:anim>
                                    <p:anim from="(-#ppt_h/2)" to="(#ppt_y)" calcmode="lin" valueType="num">
                                      <p:cBhvr>
                                        <p:cTn id="9" dur="1000" fill="hold">
                                          <p:stCondLst>
                                            <p:cond delay="0"/>
                                          </p:stCondLst>
                                        </p:cTn>
                                        <p:tgtEl>
                                          <p:spTgt spid="3">
                                            <p:txEl>
                                              <p:pRg st="2" end="2"/>
                                            </p:txEl>
                                          </p:spTgt>
                                        </p:tgtEl>
                                        <p:attrNameLst>
                                          <p:attrName>ppt_y</p:attrName>
                                        </p:attrNameLst>
                                      </p:cBhvr>
                                    </p:anim>
                                    <p:animRot by="21600000">
                                      <p:cBhvr>
                                        <p:cTn id="10" dur="1000" fill="hold">
                                          <p:stCondLst>
                                            <p:cond delay="0"/>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533400" y="1268760"/>
            <a:ext cx="7854696" cy="5472608"/>
          </a:xfrm>
        </p:spPr>
        <p:txBody>
          <a:bodyPr>
            <a:normAutofit/>
          </a:bodyPr>
          <a:lstStyle/>
          <a:p>
            <a:pPr algn="ctr"/>
            <a:r>
              <a:rPr lang="en-US" dirty="0" smtClean="0"/>
              <a:t> </a:t>
            </a:r>
            <a:endParaRPr lang="ar-SA" sz="4400" b="1" dirty="0" smtClean="0">
              <a:solidFill>
                <a:srgbClr val="FF0000"/>
              </a:solidFill>
            </a:endParaRPr>
          </a:p>
          <a:p>
            <a:pPr algn="ctr"/>
            <a:r>
              <a:rPr lang="ar-SA" sz="4400" b="1" dirty="0" smtClean="0"/>
              <a:t>عنوان هذه المحاضرة :</a:t>
            </a:r>
          </a:p>
          <a:p>
            <a:pPr algn="ctr"/>
            <a:r>
              <a:rPr lang="ar-SA" sz="4400" b="1" dirty="0" smtClean="0">
                <a:solidFill>
                  <a:srgbClr val="FF0000"/>
                </a:solidFill>
              </a:rPr>
              <a:t> </a:t>
            </a:r>
            <a:r>
              <a:rPr lang="ar-SA" sz="4400" b="1" dirty="0">
                <a:solidFill>
                  <a:srgbClr val="FF0000"/>
                </a:solidFill>
              </a:rPr>
              <a:t>أ</a:t>
            </a:r>
            <a:r>
              <a:rPr lang="ar-SA" sz="4400" b="1" dirty="0" smtClean="0">
                <a:solidFill>
                  <a:srgbClr val="FF0000"/>
                </a:solidFill>
              </a:rPr>
              <a:t>حاديث مختارة </a:t>
            </a:r>
            <a:r>
              <a:rPr lang="ar-SA" sz="4400" b="1" dirty="0">
                <a:solidFill>
                  <a:srgbClr val="FF0000"/>
                </a:solidFill>
              </a:rPr>
              <a:t>من  كتاب </a:t>
            </a:r>
            <a:r>
              <a:rPr lang="ar-SA" sz="4400" b="1" dirty="0" smtClean="0">
                <a:solidFill>
                  <a:srgbClr val="FF0000"/>
                </a:solidFill>
              </a:rPr>
              <a:t>الطلاق</a:t>
            </a:r>
            <a:endParaRPr lang="ar-SA" sz="4400" b="1" dirty="0" smtClean="0">
              <a:solidFill>
                <a:srgbClr val="FF0000"/>
              </a:solidFill>
            </a:endParaRPr>
          </a:p>
          <a:p>
            <a:pPr algn="ctr"/>
            <a:r>
              <a:rPr lang="ar-SA" sz="4400" b="1" dirty="0" smtClean="0">
                <a:solidFill>
                  <a:srgbClr val="FF0000"/>
                </a:solidFill>
              </a:rPr>
              <a:t>(الحديث </a:t>
            </a:r>
            <a:r>
              <a:rPr lang="ar-SA" sz="4400" b="1" dirty="0" smtClean="0">
                <a:solidFill>
                  <a:srgbClr val="FF0000"/>
                </a:solidFill>
              </a:rPr>
              <a:t>الثالث)</a:t>
            </a:r>
          </a:p>
          <a:p>
            <a:pPr algn="ctr"/>
            <a:r>
              <a:rPr lang="ar-SA" sz="4400" b="1" dirty="0">
                <a:solidFill>
                  <a:srgbClr val="FF0000"/>
                </a:solidFill>
              </a:rPr>
              <a:t>طلاق الحائض</a:t>
            </a:r>
            <a:endParaRPr lang="en-US" sz="4400" dirty="0">
              <a:solidFill>
                <a:srgbClr val="FF0000"/>
              </a:solidFill>
            </a:endParaRPr>
          </a:p>
          <a:p>
            <a:pPr algn="ctr"/>
            <a:endParaRPr lang="ar-SA" sz="4400" b="1" dirty="0" smtClean="0">
              <a:solidFill>
                <a:srgbClr val="FF0000"/>
              </a:solidFill>
            </a:endParaRPr>
          </a:p>
        </p:txBody>
      </p:sp>
    </p:spTree>
    <p:extLst>
      <p:ext uri="{BB962C8B-B14F-4D97-AF65-F5344CB8AC3E}">
        <p14:creationId xmlns:p14="http://schemas.microsoft.com/office/powerpoint/2010/main" val="2083985641"/>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 by="(-#ppt_w*2)" calcmode="lin" valueType="num">
                                      <p:cBhvr rctx="PPT">
                                        <p:cTn id="7" dur="500" autoRev="1" fill="hold">
                                          <p:stCondLst>
                                            <p:cond delay="0"/>
                                          </p:stCondLst>
                                        </p:cTn>
                                        <p:tgtEl>
                                          <p:spTgt spid="3">
                                            <p:txEl>
                                              <p:pRg st="1" end="1"/>
                                            </p:txEl>
                                          </p:spTgt>
                                        </p:tgtEl>
                                        <p:attrNameLst>
                                          <p:attrName>ppt_w</p:attrName>
                                        </p:attrNameLst>
                                      </p:cBhvr>
                                    </p:anim>
                                    <p:anim by="(#ppt_w*0.50)" calcmode="lin" valueType="num">
                                      <p:cBhvr>
                                        <p:cTn id="8" dur="500" decel="50000" autoRev="1" fill="hold">
                                          <p:stCondLst>
                                            <p:cond delay="0"/>
                                          </p:stCondLst>
                                        </p:cTn>
                                        <p:tgtEl>
                                          <p:spTgt spid="3">
                                            <p:txEl>
                                              <p:pRg st="1" end="1"/>
                                            </p:txEl>
                                          </p:spTgt>
                                        </p:tgtEl>
                                        <p:attrNameLst>
                                          <p:attrName>ppt_x</p:attrName>
                                        </p:attrNameLst>
                                      </p:cBhvr>
                                    </p:anim>
                                    <p:anim from="(-#ppt_h/2)" to="(#ppt_y)" calcmode="lin" valueType="num">
                                      <p:cBhvr>
                                        <p:cTn id="9" dur="1000" fill="hold">
                                          <p:stCondLst>
                                            <p:cond delay="0"/>
                                          </p:stCondLst>
                                        </p:cTn>
                                        <p:tgtEl>
                                          <p:spTgt spid="3">
                                            <p:txEl>
                                              <p:pRg st="1" end="1"/>
                                            </p:txEl>
                                          </p:spTgt>
                                        </p:tgtEl>
                                        <p:attrNameLst>
                                          <p:attrName>ppt_y</p:attrName>
                                        </p:attrNameLst>
                                      </p:cBhvr>
                                    </p:anim>
                                    <p:animRot by="21600000">
                                      <p:cBhvr>
                                        <p:cTn id="10" dur="1000" fill="hold">
                                          <p:stCondLst>
                                            <p:cond delay="0"/>
                                          </p:stCondLst>
                                        </p:cTn>
                                        <p:tgtEl>
                                          <p:spTgt spid="3">
                                            <p:txEl>
                                              <p:pRg st="1" end="1"/>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nodeType="clickEffect">
                                  <p:stCondLst>
                                    <p:cond delay="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 by="(-#ppt_w*2)" calcmode="lin" valueType="num">
                                      <p:cBhvr rctx="PPT">
                                        <p:cTn id="15" dur="500" autoRev="1" fill="hold">
                                          <p:stCondLst>
                                            <p:cond delay="0"/>
                                          </p:stCondLst>
                                        </p:cTn>
                                        <p:tgtEl>
                                          <p:spTgt spid="3">
                                            <p:txEl>
                                              <p:pRg st="2" end="2"/>
                                            </p:txEl>
                                          </p:spTgt>
                                        </p:tgtEl>
                                        <p:attrNameLst>
                                          <p:attrName>ppt_w</p:attrName>
                                        </p:attrNameLst>
                                      </p:cBhvr>
                                    </p:anim>
                                    <p:anim by="(#ppt_w*0.50)" calcmode="lin" valueType="num">
                                      <p:cBhvr>
                                        <p:cTn id="16" dur="500" decel="50000" autoRev="1" fill="hold">
                                          <p:stCondLst>
                                            <p:cond delay="0"/>
                                          </p:stCondLst>
                                        </p:cTn>
                                        <p:tgtEl>
                                          <p:spTgt spid="3">
                                            <p:txEl>
                                              <p:pRg st="2" end="2"/>
                                            </p:txEl>
                                          </p:spTgt>
                                        </p:tgtEl>
                                        <p:attrNameLst>
                                          <p:attrName>ppt_x</p:attrName>
                                        </p:attrNameLst>
                                      </p:cBhvr>
                                    </p:anim>
                                    <p:anim from="(-#ppt_h/2)" to="(#ppt_y)" calcmode="lin" valueType="num">
                                      <p:cBhvr>
                                        <p:cTn id="17" dur="1000" fill="hold">
                                          <p:stCondLst>
                                            <p:cond delay="0"/>
                                          </p:stCondLst>
                                        </p:cTn>
                                        <p:tgtEl>
                                          <p:spTgt spid="3">
                                            <p:txEl>
                                              <p:pRg st="2" end="2"/>
                                            </p:txEl>
                                          </p:spTgt>
                                        </p:tgtEl>
                                        <p:attrNameLst>
                                          <p:attrName>ppt_y</p:attrName>
                                        </p:attrNameLst>
                                      </p:cBhvr>
                                    </p:anim>
                                    <p:animRot by="21600000">
                                      <p:cBhvr>
                                        <p:cTn id="18" dur="1000" fill="hold">
                                          <p:stCondLst>
                                            <p:cond delay="0"/>
                                          </p:stCondLst>
                                        </p:cTn>
                                        <p:tgtEl>
                                          <p:spTgt spid="3">
                                            <p:txEl>
                                              <p:pRg st="2" end="2"/>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nodeType="clickEffect">
                                  <p:stCondLst>
                                    <p:cond delay="0"/>
                                  </p:stCondLst>
                                  <p:iterate type="lt">
                                    <p:tmPct val="10000"/>
                                  </p:iterate>
                                  <p:childTnLst>
                                    <p:set>
                                      <p:cBhvr>
                                        <p:cTn id="22" dur="1" fill="hold">
                                          <p:stCondLst>
                                            <p:cond delay="0"/>
                                          </p:stCondLst>
                                        </p:cTn>
                                        <p:tgtEl>
                                          <p:spTgt spid="3">
                                            <p:txEl>
                                              <p:pRg st="3" end="3"/>
                                            </p:txEl>
                                          </p:spTgt>
                                        </p:tgtEl>
                                        <p:attrNameLst>
                                          <p:attrName>style.visibility</p:attrName>
                                        </p:attrNameLst>
                                      </p:cBhvr>
                                      <p:to>
                                        <p:strVal val="visible"/>
                                      </p:to>
                                    </p:set>
                                    <p:anim by="(-#ppt_w*2)" calcmode="lin" valueType="num">
                                      <p:cBhvr rctx="PPT">
                                        <p:cTn id="23" dur="500" autoRev="1" fill="hold">
                                          <p:stCondLst>
                                            <p:cond delay="0"/>
                                          </p:stCondLst>
                                        </p:cTn>
                                        <p:tgtEl>
                                          <p:spTgt spid="3">
                                            <p:txEl>
                                              <p:pRg st="3" end="3"/>
                                            </p:txEl>
                                          </p:spTgt>
                                        </p:tgtEl>
                                        <p:attrNameLst>
                                          <p:attrName>ppt_w</p:attrName>
                                        </p:attrNameLst>
                                      </p:cBhvr>
                                    </p:anim>
                                    <p:anim by="(#ppt_w*0.50)" calcmode="lin" valueType="num">
                                      <p:cBhvr>
                                        <p:cTn id="24" dur="500" decel="50000" autoRev="1" fill="hold">
                                          <p:stCondLst>
                                            <p:cond delay="0"/>
                                          </p:stCondLst>
                                        </p:cTn>
                                        <p:tgtEl>
                                          <p:spTgt spid="3">
                                            <p:txEl>
                                              <p:pRg st="3" end="3"/>
                                            </p:txEl>
                                          </p:spTgt>
                                        </p:tgtEl>
                                        <p:attrNameLst>
                                          <p:attrName>ppt_x</p:attrName>
                                        </p:attrNameLst>
                                      </p:cBhvr>
                                    </p:anim>
                                    <p:anim from="(-#ppt_h/2)" to="(#ppt_y)" calcmode="lin" valueType="num">
                                      <p:cBhvr>
                                        <p:cTn id="25" dur="1000" fill="hold">
                                          <p:stCondLst>
                                            <p:cond delay="0"/>
                                          </p:stCondLst>
                                        </p:cTn>
                                        <p:tgtEl>
                                          <p:spTgt spid="3">
                                            <p:txEl>
                                              <p:pRg st="3" end="3"/>
                                            </p:txEl>
                                          </p:spTgt>
                                        </p:tgtEl>
                                        <p:attrNameLst>
                                          <p:attrName>ppt_y</p:attrName>
                                        </p:attrNameLst>
                                      </p:cBhvr>
                                    </p:anim>
                                    <p:animRot by="21600000">
                                      <p:cBhvr>
                                        <p:cTn id="26" dur="1000" fill="hold">
                                          <p:stCondLst>
                                            <p:cond delay="0"/>
                                          </p:stCondLst>
                                        </p:cTn>
                                        <p:tgtEl>
                                          <p:spTgt spid="3">
                                            <p:txEl>
                                              <p:pRg st="3" end="3"/>
                                            </p:txEl>
                                          </p:spTgt>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nodeType="clickEffect">
                                  <p:stCondLst>
                                    <p:cond delay="0"/>
                                  </p:stCondLst>
                                  <p:iterate type="lt">
                                    <p:tmPct val="10000"/>
                                  </p:iterate>
                                  <p:childTnLst>
                                    <p:set>
                                      <p:cBhvr>
                                        <p:cTn id="30" dur="1" fill="hold">
                                          <p:stCondLst>
                                            <p:cond delay="0"/>
                                          </p:stCondLst>
                                        </p:cTn>
                                        <p:tgtEl>
                                          <p:spTgt spid="3">
                                            <p:txEl>
                                              <p:pRg st="4" end="4"/>
                                            </p:txEl>
                                          </p:spTgt>
                                        </p:tgtEl>
                                        <p:attrNameLst>
                                          <p:attrName>style.visibility</p:attrName>
                                        </p:attrNameLst>
                                      </p:cBhvr>
                                      <p:to>
                                        <p:strVal val="visible"/>
                                      </p:to>
                                    </p:set>
                                    <p:anim by="(-#ppt_w*2)" calcmode="lin" valueType="num">
                                      <p:cBhvr rctx="PPT">
                                        <p:cTn id="31" dur="500" autoRev="1" fill="hold">
                                          <p:stCondLst>
                                            <p:cond delay="0"/>
                                          </p:stCondLst>
                                        </p:cTn>
                                        <p:tgtEl>
                                          <p:spTgt spid="3">
                                            <p:txEl>
                                              <p:pRg st="4" end="4"/>
                                            </p:txEl>
                                          </p:spTgt>
                                        </p:tgtEl>
                                        <p:attrNameLst>
                                          <p:attrName>ppt_w</p:attrName>
                                        </p:attrNameLst>
                                      </p:cBhvr>
                                    </p:anim>
                                    <p:anim by="(#ppt_w*0.50)" calcmode="lin" valueType="num">
                                      <p:cBhvr>
                                        <p:cTn id="32" dur="500" decel="50000" autoRev="1" fill="hold">
                                          <p:stCondLst>
                                            <p:cond delay="0"/>
                                          </p:stCondLst>
                                        </p:cTn>
                                        <p:tgtEl>
                                          <p:spTgt spid="3">
                                            <p:txEl>
                                              <p:pRg st="4" end="4"/>
                                            </p:txEl>
                                          </p:spTgt>
                                        </p:tgtEl>
                                        <p:attrNameLst>
                                          <p:attrName>ppt_x</p:attrName>
                                        </p:attrNameLst>
                                      </p:cBhvr>
                                    </p:anim>
                                    <p:anim from="(-#ppt_h/2)" to="(#ppt_y)" calcmode="lin" valueType="num">
                                      <p:cBhvr>
                                        <p:cTn id="33" dur="1000" fill="hold">
                                          <p:stCondLst>
                                            <p:cond delay="0"/>
                                          </p:stCondLst>
                                        </p:cTn>
                                        <p:tgtEl>
                                          <p:spTgt spid="3">
                                            <p:txEl>
                                              <p:pRg st="4" end="4"/>
                                            </p:txEl>
                                          </p:spTgt>
                                        </p:tgtEl>
                                        <p:attrNameLst>
                                          <p:attrName>ppt_y</p:attrName>
                                        </p:attrNameLst>
                                      </p:cBhvr>
                                    </p:anim>
                                    <p:animRot by="21600000">
                                      <p:cBhvr>
                                        <p:cTn id="34" dur="1000" fill="hold">
                                          <p:stCondLst>
                                            <p:cond delay="0"/>
                                          </p:stCondLst>
                                        </p:cTn>
                                        <p:tgtEl>
                                          <p:spTgt spid="3">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620688"/>
            <a:ext cx="8064896" cy="4031873"/>
          </a:xfrm>
          <a:prstGeom prst="rect">
            <a:avLst/>
          </a:prstGeom>
        </p:spPr>
        <p:txBody>
          <a:bodyPr wrap="square">
            <a:spAutoFit/>
          </a:bodyPr>
          <a:lstStyle/>
          <a:p>
            <a:pPr algn="ctr"/>
            <a:r>
              <a:rPr lang="ar-SA" sz="3200" b="1" dirty="0" smtClean="0">
                <a:solidFill>
                  <a:srgbClr val="FF0000"/>
                </a:solidFill>
              </a:rPr>
              <a:t>الحديث الثالث</a:t>
            </a:r>
            <a:endParaRPr lang="ar-SA" sz="3200" b="1" dirty="0">
              <a:solidFill>
                <a:srgbClr val="FF0000"/>
              </a:solidFill>
            </a:endParaRPr>
          </a:p>
          <a:p>
            <a:pPr algn="ctr"/>
            <a:r>
              <a:rPr lang="ar-SA" sz="3200" b="1" dirty="0">
                <a:solidFill>
                  <a:srgbClr val="FF0000"/>
                </a:solidFill>
              </a:rPr>
              <a:t>طلاق </a:t>
            </a:r>
            <a:r>
              <a:rPr lang="ar-SA" sz="3200" b="1" dirty="0" smtClean="0">
                <a:solidFill>
                  <a:srgbClr val="FF0000"/>
                </a:solidFill>
              </a:rPr>
              <a:t>الحائض</a:t>
            </a:r>
          </a:p>
          <a:p>
            <a:pPr algn="justLow"/>
            <a:r>
              <a:rPr lang="ar-SA" sz="3200" dirty="0"/>
              <a:t>عَنْ ابْنِ عُمَرَ - رضي الله عنهما - : </a:t>
            </a:r>
          </a:p>
          <a:p>
            <a:pPr algn="justLow"/>
            <a:r>
              <a:rPr lang="ar-SA" sz="3200" dirty="0"/>
              <a:t>أَنَّهُ طَلَّقَ امْرَأَتَهُ وَهِيَ حَائِضٌ، فِي عَهْدِ رَسُولِ اللَّهِ </a:t>
            </a:r>
            <a:r>
              <a:rPr lang="ar-SA" sz="3200" dirty="0">
                <a:sym typeface="AGA Arabesque"/>
              </a:rPr>
              <a:t></a:t>
            </a:r>
            <a:r>
              <a:rPr lang="ar-SA" sz="3200" dirty="0"/>
              <a:t> ، </a:t>
            </a:r>
          </a:p>
          <a:p>
            <a:pPr algn="justLow"/>
            <a:r>
              <a:rPr lang="ar-SA" sz="3200" dirty="0"/>
              <a:t>فَسَأَلَ عُمَرُ رَسُولَ اللَّهِ </a:t>
            </a:r>
            <a:r>
              <a:rPr lang="ar-SA" sz="3200" dirty="0">
                <a:sym typeface="AGA Arabesque"/>
              </a:rPr>
              <a:t></a:t>
            </a:r>
            <a:r>
              <a:rPr lang="ar-SA" sz="3200" dirty="0"/>
              <a:t> عَنْ ذَلِكَ، </a:t>
            </a:r>
          </a:p>
          <a:p>
            <a:pPr algn="justLow"/>
            <a:r>
              <a:rPr lang="ar-SA" sz="3200" dirty="0"/>
              <a:t>فَقَالَ: </a:t>
            </a:r>
            <a:r>
              <a:rPr lang="ar-SA" sz="3200" b="1" dirty="0"/>
              <a:t>«مُرْهُ فَلْيُرَاجِعْهَا، ثُمَّ لْيُمْسِكْهَا حَتَّى تَطْهُرَ، ثُمَّ تَحِيضَ، ثُمَّ تَطْهُرَ، ثُمَّ إنْ شَاءَ أَمْسَكَ بَعْدُ، وَإِنْ شَاءَ طَلَّقَ قَبْلَ أَنْ يَمَسَّ، فَتِلْكَ الْعِدَّةُ الَّتِي أَمَرَ اللَّهُ أَنْ تُطَلَّقَ لَهَا النِّسَاءُ</a:t>
            </a:r>
            <a:r>
              <a:rPr lang="ar-SA" sz="3200" b="1" dirty="0" smtClean="0"/>
              <a:t>»</a:t>
            </a:r>
            <a:r>
              <a:rPr lang="ar-SA" sz="3200" dirty="0" smtClean="0"/>
              <a:t>.</a:t>
            </a:r>
            <a:endParaRPr lang="en-US" sz="3200" dirty="0"/>
          </a:p>
        </p:txBody>
      </p:sp>
    </p:spTree>
    <p:extLst>
      <p:ext uri="{BB962C8B-B14F-4D97-AF65-F5344CB8AC3E}">
        <p14:creationId xmlns:p14="http://schemas.microsoft.com/office/powerpoint/2010/main" val="2909245279"/>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908720"/>
            <a:ext cx="8064896" cy="4031873"/>
          </a:xfrm>
          <a:prstGeom prst="rect">
            <a:avLst/>
          </a:prstGeom>
        </p:spPr>
        <p:txBody>
          <a:bodyPr wrap="square">
            <a:spAutoFit/>
          </a:bodyPr>
          <a:lstStyle/>
          <a:p>
            <a:pPr algn="justLow"/>
            <a:r>
              <a:rPr lang="ar-SA" sz="3200" b="1" dirty="0">
                <a:solidFill>
                  <a:srgbClr val="FF0000"/>
                </a:solidFill>
              </a:rPr>
              <a:t>أولًا: تخريج </a:t>
            </a:r>
            <a:r>
              <a:rPr lang="ar-SA" sz="3200" b="1" dirty="0" smtClean="0">
                <a:solidFill>
                  <a:srgbClr val="FF0000"/>
                </a:solidFill>
              </a:rPr>
              <a:t>الحديث ورواياته:</a:t>
            </a:r>
            <a:endParaRPr lang="ar-SA" sz="3200" b="1" dirty="0" smtClean="0">
              <a:solidFill>
                <a:srgbClr val="FF0000"/>
              </a:solidFill>
            </a:endParaRPr>
          </a:p>
          <a:p>
            <a:pPr algn="justLow"/>
            <a:r>
              <a:rPr lang="ar-SA" sz="3200" dirty="0" smtClean="0"/>
              <a:t>هذا </a:t>
            </a:r>
            <a:r>
              <a:rPr lang="ar-SA" sz="3200" dirty="0" smtClean="0"/>
              <a:t>الحديث </a:t>
            </a:r>
            <a:r>
              <a:rPr lang="ar-SA" sz="3200" dirty="0" smtClean="0"/>
              <a:t>مُتَّفَقٌ </a:t>
            </a:r>
            <a:r>
              <a:rPr lang="ar-SA" sz="3200" dirty="0"/>
              <a:t>عَلَيْهِ. </a:t>
            </a:r>
            <a:endParaRPr lang="ar-SA" sz="3200" dirty="0" smtClean="0"/>
          </a:p>
          <a:p>
            <a:pPr algn="justLow"/>
            <a:r>
              <a:rPr lang="ar-SA" sz="3200" dirty="0" smtClean="0"/>
              <a:t>وَفِي </a:t>
            </a:r>
            <a:r>
              <a:rPr lang="ar-SA" sz="3200" dirty="0"/>
              <a:t>رِوَايَةٍ لِمُسْلِمٍ </a:t>
            </a:r>
            <a:r>
              <a:rPr lang="ar-SA" sz="3200" dirty="0" smtClean="0"/>
              <a:t>: </a:t>
            </a:r>
            <a:r>
              <a:rPr lang="ar-SA" sz="3200" b="1" dirty="0" smtClean="0"/>
              <a:t>«</a:t>
            </a:r>
            <a:r>
              <a:rPr lang="ar-SA" sz="3200" b="1" dirty="0"/>
              <a:t>مُرْهُ فَلْيُرَاجِعْهَا، ثُمَّ لْيُطَلِّقْهَا طَاهِرًا أَوْ حَامِلًا</a:t>
            </a:r>
            <a:r>
              <a:rPr lang="ar-SA" sz="3200" b="1" dirty="0" smtClean="0"/>
              <a:t>».</a:t>
            </a:r>
          </a:p>
          <a:p>
            <a:pPr algn="justLow"/>
            <a:r>
              <a:rPr lang="ar-SA" sz="3200" dirty="0" smtClean="0"/>
              <a:t>وَفِي </a:t>
            </a:r>
            <a:r>
              <a:rPr lang="ar-SA" sz="3200" dirty="0"/>
              <a:t>رِوَايَةٍ أُخْرَى لِلْبُخَارِيِّ </a:t>
            </a:r>
            <a:r>
              <a:rPr lang="ar-SA" sz="3200" dirty="0" smtClean="0"/>
              <a:t>: «وَحُسِبَتْ تَطْلِيقَة».</a:t>
            </a:r>
          </a:p>
          <a:p>
            <a:pPr algn="justLow"/>
            <a:r>
              <a:rPr lang="ar-SA" sz="3200" dirty="0"/>
              <a:t>وَفِي رِوَايَةٍ </a:t>
            </a:r>
            <a:r>
              <a:rPr lang="ar-SA" sz="3200" dirty="0" smtClean="0"/>
              <a:t>فِي </a:t>
            </a:r>
            <a:r>
              <a:rPr lang="ar-SA" sz="3200" dirty="0"/>
              <a:t>الصَّحِيحَيْنِ: </a:t>
            </a:r>
            <a:r>
              <a:rPr lang="ar-SA" sz="3200" b="1" dirty="0" smtClean="0"/>
              <a:t>«</a:t>
            </a:r>
            <a:r>
              <a:rPr lang="ar-SA" sz="3200" b="1" dirty="0"/>
              <a:t>مُرْهُ </a:t>
            </a:r>
            <a:r>
              <a:rPr lang="ar-SA" sz="3200" b="1" dirty="0" smtClean="0"/>
              <a:t>فَلْيُرَاجِعْهَا، </a:t>
            </a:r>
            <a:r>
              <a:rPr lang="ar-SA" sz="3200" b="1" dirty="0"/>
              <a:t>حَتَّى تَحِيضَ حَيْضَةً مُسْتَقْبَلَةً سِوَى حَيْضَتِهَا الَّتِي طَلَّقَهَا فِيهَا، فَإِنْ بَدَا لَهُ أَنْ يُطَلِّقَهَا فَلْيُطَلِّقْهَا طَاهِرًا مِنْ حَيْضَتِهَا قَبْلَ أَنْ يَمَسَّهَا</a:t>
            </a:r>
            <a:r>
              <a:rPr lang="ar-SA" sz="3200" b="1" dirty="0" smtClean="0"/>
              <a:t>».</a:t>
            </a:r>
          </a:p>
        </p:txBody>
      </p:sp>
    </p:spTree>
    <p:extLst>
      <p:ext uri="{BB962C8B-B14F-4D97-AF65-F5344CB8AC3E}">
        <p14:creationId xmlns:p14="http://schemas.microsoft.com/office/powerpoint/2010/main" val="2283297763"/>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908720"/>
            <a:ext cx="8064896" cy="3539430"/>
          </a:xfrm>
          <a:prstGeom prst="rect">
            <a:avLst/>
          </a:prstGeom>
        </p:spPr>
        <p:txBody>
          <a:bodyPr wrap="square">
            <a:spAutoFit/>
          </a:bodyPr>
          <a:lstStyle/>
          <a:p>
            <a:pPr algn="justLow"/>
            <a:r>
              <a:rPr lang="ar-SA" sz="3200" dirty="0" smtClean="0"/>
              <a:t>وَفِي </a:t>
            </a:r>
            <a:r>
              <a:rPr lang="ar-SA" sz="3200" dirty="0"/>
              <a:t>رِوَايَةٍ </a:t>
            </a:r>
            <a:r>
              <a:rPr lang="ar-SA" sz="3200" dirty="0" smtClean="0"/>
              <a:t>لِمُسْلِمٍ: قَالَ </a:t>
            </a:r>
            <a:r>
              <a:rPr lang="ar-SA" sz="3200" dirty="0"/>
              <a:t>ابْنُ </a:t>
            </a:r>
            <a:r>
              <a:rPr lang="ar-SA" sz="3200" dirty="0" smtClean="0"/>
              <a:t>عُمَرَ (أَيْ: </a:t>
            </a:r>
            <a:r>
              <a:rPr lang="ar-SA" sz="3200" dirty="0"/>
              <a:t>لَمَّا سَأَلَهُ سَائِلٌ </a:t>
            </a:r>
            <a:r>
              <a:rPr lang="ar-SA" sz="3200" dirty="0" smtClean="0"/>
              <a:t>): </a:t>
            </a:r>
            <a:r>
              <a:rPr lang="ar-SA" sz="3200" dirty="0"/>
              <a:t>«أَمَّا أَنْتَ طَلَّقْتهَا وَاحِدَةً أَوْ اثْنَتَيْنِ، فَإِنَّ رَسُولَ اللَّهِ </a:t>
            </a:r>
            <a:r>
              <a:rPr lang="ar-SA" sz="3200" dirty="0">
                <a:sym typeface="AGA Arabesque"/>
              </a:rPr>
              <a:t></a:t>
            </a:r>
            <a:r>
              <a:rPr lang="ar-SA" sz="3200" dirty="0"/>
              <a:t> أَمَرَنِي أَنْ أُرَاجِعَهَا ثُمَّ أُمْسِكَهَا حَتَّى تَحِيضَ حَيْضَةً أُخْرَى، ثُمَّ أُمْهِلَهَا حَتَّى تَطْهُرَ، ثُمَّ أُطَلِّقَهَا قَبْلَ أَنْ أَمَسَّهَا، وَأَمَّا أَنْتَ طَلَّقْتهَا ثَلَاثًا فَقَدْ عَصَيْت رَبَّك فِيمَا أَمَرَك بِهِ مِنْ طَلَاقِ امْرَأَتِك</a:t>
            </a:r>
            <a:r>
              <a:rPr lang="ar-SA" sz="3200" dirty="0" smtClean="0"/>
              <a:t>».</a:t>
            </a:r>
          </a:p>
          <a:p>
            <a:pPr algn="justLow"/>
            <a:r>
              <a:rPr lang="ar-SA" sz="3200" dirty="0" smtClean="0"/>
              <a:t>وَفِي </a:t>
            </a:r>
            <a:r>
              <a:rPr lang="ar-SA" sz="3200" dirty="0"/>
              <a:t>رِوَايَةٍ أُخْرَى: </a:t>
            </a:r>
            <a:r>
              <a:rPr lang="ar-SA" sz="3200" dirty="0" smtClean="0"/>
              <a:t>قَالَ عَبْدُ </a:t>
            </a:r>
            <a:r>
              <a:rPr lang="ar-SA" sz="3200" dirty="0"/>
              <a:t>اللَّهِ بْنُ عُمَرَ: </a:t>
            </a:r>
            <a:r>
              <a:rPr lang="ar-SA" sz="3200" dirty="0" smtClean="0"/>
              <a:t>(فَرَدَّهَا </a:t>
            </a:r>
            <a:r>
              <a:rPr lang="ar-SA" sz="3200" dirty="0"/>
              <a:t>عَلَيَّ، وَلَمْ يَرَهَا </a:t>
            </a:r>
            <a:r>
              <a:rPr lang="ar-SA" sz="3200" dirty="0" smtClean="0"/>
              <a:t>شَيْئًا)، قَالَ: </a:t>
            </a:r>
            <a:r>
              <a:rPr lang="ar-SA" sz="3200" b="1" dirty="0"/>
              <a:t>«إذَا طَهُرَتْ فَلْيُطَلِّقْ أَوْ لِيُمْسِكْ».</a:t>
            </a:r>
            <a:endParaRPr lang="en-US" sz="3200" b="1" dirty="0"/>
          </a:p>
        </p:txBody>
      </p:sp>
    </p:spTree>
    <p:extLst>
      <p:ext uri="{BB962C8B-B14F-4D97-AF65-F5344CB8AC3E}">
        <p14:creationId xmlns:p14="http://schemas.microsoft.com/office/powerpoint/2010/main" val="621439617"/>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620688"/>
            <a:ext cx="8064896" cy="6494085"/>
          </a:xfrm>
          <a:prstGeom prst="rect">
            <a:avLst/>
          </a:prstGeom>
        </p:spPr>
        <p:txBody>
          <a:bodyPr wrap="square">
            <a:spAutoFit/>
          </a:bodyPr>
          <a:lstStyle/>
          <a:p>
            <a:pPr algn="justLow"/>
            <a:r>
              <a:rPr lang="ar-SA" sz="3200" b="1" dirty="0">
                <a:solidFill>
                  <a:srgbClr val="FF0000"/>
                </a:solidFill>
              </a:rPr>
              <a:t>ثانيًا: التعريف بالصحابي الراوي</a:t>
            </a:r>
            <a:r>
              <a:rPr lang="ar-SA" sz="3200" b="1" dirty="0" smtClean="0">
                <a:solidFill>
                  <a:srgbClr val="FF0000"/>
                </a:solidFill>
              </a:rPr>
              <a:t>:</a:t>
            </a:r>
          </a:p>
          <a:p>
            <a:pPr algn="justLow"/>
            <a:r>
              <a:rPr lang="ar-SA" sz="3100" b="1" dirty="0" smtClean="0"/>
              <a:t>التعريف به:</a:t>
            </a:r>
          </a:p>
          <a:p>
            <a:pPr algn="justLow"/>
            <a:r>
              <a:rPr lang="ar-SA" sz="3100" dirty="0" smtClean="0"/>
              <a:t>هو: </a:t>
            </a:r>
            <a:r>
              <a:rPr lang="ar-SA" sz="3100" b="1" dirty="0" smtClean="0"/>
              <a:t>أبو </a:t>
            </a:r>
            <a:r>
              <a:rPr lang="ar-SA" sz="3100" b="1" dirty="0"/>
              <a:t>عبد الرحمن عبد الله بن عمر بن </a:t>
            </a:r>
            <a:r>
              <a:rPr lang="ar-SA" sz="3100" b="1" dirty="0" smtClean="0"/>
              <a:t>الخطاب.</a:t>
            </a:r>
          </a:p>
          <a:p>
            <a:pPr algn="justLow"/>
            <a:r>
              <a:rPr lang="ar-SA" sz="3100" dirty="0" smtClean="0"/>
              <a:t>كان </a:t>
            </a:r>
            <a:r>
              <a:rPr lang="ar-SA" sz="3100" dirty="0"/>
              <a:t>فقيهًا عالمًا زاهدًا ورعًا، أحد </a:t>
            </a:r>
            <a:r>
              <a:rPr lang="ar-SA" sz="3100" dirty="0" smtClean="0"/>
              <a:t>الأعلام. </a:t>
            </a:r>
          </a:p>
          <a:p>
            <a:pPr algn="justLow"/>
            <a:r>
              <a:rPr lang="ar-SA" sz="3100" dirty="0" smtClean="0"/>
              <a:t>أسلم </a:t>
            </a:r>
            <a:r>
              <a:rPr lang="ar-SA" sz="3100" dirty="0"/>
              <a:t>قديمًا مع أبيه وهو صغير لم يبلغ الحلم، وهاجر معه ومع أمه زينب</a:t>
            </a:r>
            <a:r>
              <a:rPr lang="ar-SA" sz="3100" dirty="0" smtClean="0"/>
              <a:t>.</a:t>
            </a:r>
          </a:p>
          <a:p>
            <a:pPr algn="justLow"/>
            <a:r>
              <a:rPr lang="ar-SA" sz="3100" dirty="0"/>
              <a:t>ولم يشهد بدرًا </a:t>
            </a:r>
            <a:r>
              <a:rPr lang="ar-SA" sz="3100" dirty="0" smtClean="0"/>
              <a:t>لصغره، </a:t>
            </a:r>
            <a:r>
              <a:rPr lang="ar-SA" sz="3100" dirty="0" err="1" smtClean="0"/>
              <a:t>واستصغره</a:t>
            </a:r>
            <a:r>
              <a:rPr lang="ar-SA" sz="3100" dirty="0" smtClean="0"/>
              <a:t> النبي </a:t>
            </a:r>
            <a:r>
              <a:rPr lang="ar-SA" sz="3100" dirty="0">
                <a:sym typeface="AGA Arabesque"/>
              </a:rPr>
              <a:t></a:t>
            </a:r>
            <a:r>
              <a:rPr lang="ar-SA" sz="3100" dirty="0"/>
              <a:t> </a:t>
            </a:r>
            <a:r>
              <a:rPr lang="ar-SA" sz="3100" dirty="0" smtClean="0"/>
              <a:t>يوم </a:t>
            </a:r>
            <a:r>
              <a:rPr lang="ar-SA" sz="3100" dirty="0"/>
              <a:t>أحد؛ لأن سنه كان ثلاث </a:t>
            </a:r>
            <a:r>
              <a:rPr lang="ar-SA" sz="3100" dirty="0" smtClean="0"/>
              <a:t>عشرة؛ فقد كان مولده </a:t>
            </a:r>
            <a:r>
              <a:rPr lang="ar-SA" sz="3100" dirty="0"/>
              <a:t>قبل الوحي </a:t>
            </a:r>
            <a:r>
              <a:rPr lang="ar-SA" sz="3100" dirty="0" smtClean="0"/>
              <a:t>بسنة.</a:t>
            </a:r>
          </a:p>
          <a:p>
            <a:pPr algn="justLow"/>
            <a:r>
              <a:rPr lang="ar-SA" sz="3100" dirty="0" smtClean="0"/>
              <a:t>ثم شهد </a:t>
            </a:r>
            <a:r>
              <a:rPr lang="ar-SA" sz="3100" dirty="0"/>
              <a:t>الخندق وما بعدها من المشاهد، وهو من أهل بيعة الرضوان</a:t>
            </a:r>
            <a:r>
              <a:rPr lang="ar-SA" sz="3100" dirty="0" smtClean="0"/>
              <a:t>.</a:t>
            </a:r>
          </a:p>
          <a:p>
            <a:pPr algn="justLow"/>
            <a:r>
              <a:rPr lang="ar-SA" sz="3100" dirty="0"/>
              <a:t>ولم يكن يتخلف عن سرية من سرايا رسول </a:t>
            </a:r>
            <a:r>
              <a:rPr lang="ar-SA" sz="3100" dirty="0" smtClean="0"/>
              <a:t>الله</a:t>
            </a:r>
            <a:r>
              <a:rPr lang="ar-SA" sz="3100" dirty="0">
                <a:sym typeface="AGA Arabesque"/>
              </a:rPr>
              <a:t> </a:t>
            </a:r>
            <a:r>
              <a:rPr lang="ar-SA" sz="3100" dirty="0" smtClean="0">
                <a:sym typeface="AGA Arabesque"/>
              </a:rPr>
              <a:t>.</a:t>
            </a:r>
            <a:endParaRPr lang="ar-SA" sz="3100" dirty="0" smtClean="0"/>
          </a:p>
          <a:p>
            <a:pPr algn="justLow"/>
            <a:r>
              <a:rPr lang="ar-SA" sz="3100" dirty="0" smtClean="0"/>
              <a:t>عين </a:t>
            </a:r>
            <a:r>
              <a:rPr lang="ar-SA" sz="3100" dirty="0"/>
              <a:t>للخلافة يوم الحكمين مع وجود مثل الإمام علي وسعد </a:t>
            </a:r>
            <a:r>
              <a:rPr lang="ar-SA" sz="3100" dirty="0" smtClean="0"/>
              <a:t>وغيرهما.</a:t>
            </a:r>
          </a:p>
        </p:txBody>
      </p:sp>
    </p:spTree>
    <p:extLst>
      <p:ext uri="{BB962C8B-B14F-4D97-AF65-F5344CB8AC3E}">
        <p14:creationId xmlns:p14="http://schemas.microsoft.com/office/powerpoint/2010/main" val="2523418677"/>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
                                            <p:txEl>
                                              <p:pRg st="8" end="8"/>
                                            </p:txEl>
                                          </p:spTgt>
                                        </p:tgtEl>
                                        <p:attrNameLst>
                                          <p:attrName>style.visibility</p:attrName>
                                        </p:attrNameLst>
                                      </p:cBhvr>
                                      <p:to>
                                        <p:strVal val="visible"/>
                                      </p:to>
                                    </p:set>
                                    <p:anim calcmode="lin" valueType="num">
                                      <p:cBhvr additive="base">
                                        <p:cTn id="55"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836712"/>
            <a:ext cx="8064896" cy="5509200"/>
          </a:xfrm>
          <a:prstGeom prst="rect">
            <a:avLst/>
          </a:prstGeom>
        </p:spPr>
        <p:txBody>
          <a:bodyPr wrap="square">
            <a:spAutoFit/>
          </a:bodyPr>
          <a:lstStyle/>
          <a:p>
            <a:pPr algn="justLow"/>
            <a:r>
              <a:rPr lang="ar-SA" sz="3200" b="1" dirty="0" smtClean="0"/>
              <a:t>أثنى </a:t>
            </a:r>
            <a:r>
              <a:rPr lang="ar-SA" sz="3200" b="1" dirty="0"/>
              <a:t>عليه النبي </a:t>
            </a:r>
            <a:r>
              <a:rPr lang="ar-SA" sz="3200" dirty="0">
                <a:sym typeface="AGA Arabesque"/>
              </a:rPr>
              <a:t></a:t>
            </a:r>
            <a:r>
              <a:rPr lang="ar-SA" sz="3200" dirty="0"/>
              <a:t> </a:t>
            </a:r>
            <a:r>
              <a:rPr lang="ar-SA" sz="3200" dirty="0" smtClean="0"/>
              <a:t>ووصفه </a:t>
            </a:r>
            <a:r>
              <a:rPr lang="ar-SA" sz="3200" dirty="0"/>
              <a:t>بالصلاح لو أنه يقوم </a:t>
            </a:r>
            <a:r>
              <a:rPr lang="ar-SA" sz="3200" dirty="0" smtClean="0"/>
              <a:t>الليل، </a:t>
            </a:r>
            <a:r>
              <a:rPr lang="ar-SA" sz="3200" dirty="0"/>
              <a:t>فما تركه </a:t>
            </a:r>
            <a:r>
              <a:rPr lang="ar-SA" sz="3200" dirty="0" smtClean="0"/>
              <a:t>بعد. </a:t>
            </a:r>
          </a:p>
          <a:p>
            <a:pPr algn="justLow"/>
            <a:r>
              <a:rPr lang="ar-SA" sz="3200" b="1" dirty="0" smtClean="0"/>
              <a:t>وهو </a:t>
            </a:r>
            <a:r>
              <a:rPr lang="ar-SA" sz="3200" b="1" dirty="0"/>
              <a:t>من أكثر الصحابة </a:t>
            </a:r>
            <a:r>
              <a:rPr lang="ar-SA" sz="3200" b="1" dirty="0" smtClean="0"/>
              <a:t>حديثًا</a:t>
            </a:r>
            <a:r>
              <a:rPr lang="ar-SA" sz="3200" dirty="0" smtClean="0"/>
              <a:t>، </a:t>
            </a:r>
            <a:r>
              <a:rPr lang="ar-SA" sz="3200" dirty="0"/>
              <a:t>وكان ضابطًا لها لا يزيد فيها ولا </a:t>
            </a:r>
            <a:r>
              <a:rPr lang="ar-SA" sz="3200" dirty="0" smtClean="0"/>
              <a:t>ينقص. </a:t>
            </a:r>
          </a:p>
          <a:p>
            <a:pPr algn="justLow"/>
            <a:r>
              <a:rPr lang="ar-SA" sz="3200" dirty="0" smtClean="0"/>
              <a:t>روي </a:t>
            </a:r>
            <a:r>
              <a:rPr lang="ar-SA" sz="3200" dirty="0"/>
              <a:t>له عن </a:t>
            </a:r>
            <a:r>
              <a:rPr lang="ar-SA" sz="3200" dirty="0" smtClean="0"/>
              <a:t>النبي </a:t>
            </a:r>
            <a:r>
              <a:rPr lang="ar-SA" sz="3200" dirty="0">
                <a:sym typeface="AGA Arabesque"/>
              </a:rPr>
              <a:t></a:t>
            </a:r>
            <a:r>
              <a:rPr lang="ar-SA" sz="3200" dirty="0"/>
              <a:t> </a:t>
            </a:r>
            <a:r>
              <a:rPr lang="ar-SA" sz="3200" dirty="0" smtClean="0"/>
              <a:t>ألف </a:t>
            </a:r>
            <a:r>
              <a:rPr lang="ar-SA" sz="3200" dirty="0"/>
              <a:t>وستمائة وثلاثون </a:t>
            </a:r>
            <a:r>
              <a:rPr lang="ar-SA" sz="3200" dirty="0" smtClean="0"/>
              <a:t>(1630) حديثًا.</a:t>
            </a:r>
          </a:p>
          <a:p>
            <a:pPr algn="justLow"/>
            <a:r>
              <a:rPr lang="ar-SA" sz="3200" dirty="0" smtClean="0"/>
              <a:t>اتفق </a:t>
            </a:r>
            <a:r>
              <a:rPr lang="ar-SA" sz="3200" dirty="0"/>
              <a:t>البخاري ومسلم على مائة وثمانية وستين حديثًا، </a:t>
            </a:r>
            <a:endParaRPr lang="ar-SA" sz="3200" dirty="0" smtClean="0"/>
          </a:p>
          <a:p>
            <a:pPr algn="justLow"/>
            <a:r>
              <a:rPr lang="ar-SA" sz="3200" dirty="0" smtClean="0"/>
              <a:t>وانفرد </a:t>
            </a:r>
            <a:r>
              <a:rPr lang="ar-SA" sz="3200" dirty="0"/>
              <a:t>البخاري بأحد وثمانين، </a:t>
            </a:r>
            <a:r>
              <a:rPr lang="ar-SA" sz="3200" dirty="0" smtClean="0"/>
              <a:t>وانفرد مسلم </a:t>
            </a:r>
            <a:r>
              <a:rPr lang="ar-SA" sz="3200" dirty="0"/>
              <a:t>بأحد </a:t>
            </a:r>
            <a:r>
              <a:rPr lang="ar-SA" sz="3200" dirty="0" smtClean="0"/>
              <a:t>وثلاثين</a:t>
            </a:r>
            <a:r>
              <a:rPr lang="ar-SA" sz="3200" dirty="0"/>
              <a:t>.</a:t>
            </a:r>
            <a:endParaRPr lang="ar-SA" sz="3200" dirty="0" smtClean="0"/>
          </a:p>
          <a:p>
            <a:pPr algn="justLow"/>
            <a:r>
              <a:rPr lang="ar-SA" sz="3200" dirty="0" smtClean="0"/>
              <a:t>روى </a:t>
            </a:r>
            <a:r>
              <a:rPr lang="ar-SA" sz="3200" dirty="0"/>
              <a:t>عنه أولاده </a:t>
            </a:r>
            <a:r>
              <a:rPr lang="ar-SA" sz="3200" dirty="0" smtClean="0"/>
              <a:t>وأحفاده، </a:t>
            </a:r>
            <a:r>
              <a:rPr lang="ar-SA" sz="3200" dirty="0"/>
              <a:t>ومولاه نافع وأكثر </a:t>
            </a:r>
            <a:r>
              <a:rPr lang="ar-SA" sz="3200" dirty="0" smtClean="0"/>
              <a:t>عنه، </a:t>
            </a:r>
            <a:r>
              <a:rPr lang="ar-SA" sz="3200" dirty="0"/>
              <a:t>وخلق كثير من التابعين</a:t>
            </a:r>
            <a:r>
              <a:rPr lang="ar-SA" sz="3200" dirty="0" smtClean="0"/>
              <a:t>.</a:t>
            </a:r>
          </a:p>
          <a:p>
            <a:pPr algn="justLow"/>
            <a:r>
              <a:rPr lang="ar-SA" sz="3200" dirty="0"/>
              <a:t>وكان من أعلم الناس </a:t>
            </a:r>
            <a:r>
              <a:rPr lang="ar-SA" sz="3200" dirty="0" smtClean="0"/>
              <a:t>بالمناسك.</a:t>
            </a:r>
            <a:r>
              <a:rPr lang="ar-SA" sz="3200" dirty="0"/>
              <a:t> </a:t>
            </a:r>
            <a:endParaRPr lang="ar-SA" sz="3200" dirty="0" smtClean="0"/>
          </a:p>
          <a:p>
            <a:pPr algn="justLow"/>
            <a:r>
              <a:rPr lang="ar-SA" sz="3200" dirty="0" smtClean="0"/>
              <a:t>وقال </a:t>
            </a:r>
            <a:r>
              <a:rPr lang="ar-SA" sz="3200" dirty="0"/>
              <a:t>مالك: أفتى ستين سنة، وحج سبعين </a:t>
            </a:r>
            <a:r>
              <a:rPr lang="ar-SA" sz="3200" dirty="0" smtClean="0"/>
              <a:t>حجة.</a:t>
            </a:r>
            <a:endParaRPr lang="ar-SA" sz="3200" dirty="0"/>
          </a:p>
        </p:txBody>
      </p:sp>
    </p:spTree>
    <p:extLst>
      <p:ext uri="{BB962C8B-B14F-4D97-AF65-F5344CB8AC3E}">
        <p14:creationId xmlns:p14="http://schemas.microsoft.com/office/powerpoint/2010/main" val="1492753224"/>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692696"/>
            <a:ext cx="8064896" cy="6001643"/>
          </a:xfrm>
          <a:prstGeom prst="rect">
            <a:avLst/>
          </a:prstGeom>
        </p:spPr>
        <p:txBody>
          <a:bodyPr wrap="square">
            <a:spAutoFit/>
          </a:bodyPr>
          <a:lstStyle/>
          <a:p>
            <a:pPr algn="justLow"/>
            <a:r>
              <a:rPr lang="ar-SA" sz="3200" b="1" dirty="0" smtClean="0"/>
              <a:t>وهو </a:t>
            </a:r>
            <a:r>
              <a:rPr lang="ar-SA" sz="3200" b="1" dirty="0"/>
              <a:t>أحد العبادلة </a:t>
            </a:r>
            <a:r>
              <a:rPr lang="ar-SA" sz="3200" b="1" dirty="0" smtClean="0"/>
              <a:t>الأربعة:</a:t>
            </a:r>
          </a:p>
          <a:p>
            <a:pPr algn="justLow"/>
            <a:r>
              <a:rPr lang="ar-SA" sz="3200" dirty="0" smtClean="0"/>
              <a:t>وباقي هؤلاء </a:t>
            </a:r>
            <a:r>
              <a:rPr lang="ar-SA" sz="3200" dirty="0"/>
              <a:t>العبادلة </a:t>
            </a:r>
            <a:r>
              <a:rPr lang="ar-SA" sz="3200" dirty="0" smtClean="0"/>
              <a:t>الأربعة هم: </a:t>
            </a:r>
            <a:r>
              <a:rPr lang="ar-SA" sz="3200" dirty="0"/>
              <a:t>عبد الله بن الزبير، وعبد الله بن عباس، وعبد الله بن عمرو بن العاص. </a:t>
            </a:r>
            <a:endParaRPr lang="ar-SA" sz="3200" dirty="0" smtClean="0"/>
          </a:p>
          <a:p>
            <a:pPr algn="justLow"/>
            <a:r>
              <a:rPr lang="ar-SA" sz="3200" dirty="0" smtClean="0"/>
              <a:t>ولا </a:t>
            </a:r>
            <a:r>
              <a:rPr lang="ar-SA" sz="3200" dirty="0"/>
              <a:t>يطلق العبادلة اصطلاحًا على </a:t>
            </a:r>
            <a:r>
              <a:rPr lang="ar-SA" sz="3200" dirty="0" smtClean="0"/>
              <a:t>غير هؤلاء الأربعة، </a:t>
            </a:r>
            <a:r>
              <a:rPr lang="ar-SA" sz="3200" dirty="0"/>
              <a:t>وإن كان في الصحابة من يسمى عبد الله </a:t>
            </a:r>
            <a:r>
              <a:rPr lang="ar-SA" sz="3200" dirty="0" smtClean="0"/>
              <a:t>غيرهم جماعات كثيرون</a:t>
            </a:r>
            <a:r>
              <a:rPr lang="ar-SA" sz="3200" dirty="0"/>
              <a:t>.</a:t>
            </a:r>
            <a:endParaRPr lang="ar-SA" sz="3200" dirty="0" smtClean="0"/>
          </a:p>
          <a:p>
            <a:pPr algn="justLow"/>
            <a:r>
              <a:rPr lang="ar-SA" sz="3200" dirty="0" smtClean="0"/>
              <a:t>وخُصَّ </a:t>
            </a:r>
            <a:r>
              <a:rPr lang="ar-SA" sz="3200" dirty="0"/>
              <a:t>هؤلاء من بينهم بالذكر </a:t>
            </a:r>
            <a:r>
              <a:rPr lang="ar-SA" sz="3200" dirty="0" smtClean="0"/>
              <a:t>لــ:</a:t>
            </a:r>
          </a:p>
          <a:p>
            <a:pPr algn="justLow"/>
            <a:r>
              <a:rPr lang="ar-SA" sz="3200" dirty="0" smtClean="0"/>
              <a:t>كونهم من صغار الصحابة </a:t>
            </a:r>
            <a:r>
              <a:rPr lang="ar-SA" sz="3200" dirty="0" err="1" smtClean="0"/>
              <a:t>وفقهائهم</a:t>
            </a:r>
            <a:r>
              <a:rPr lang="ar-SA" sz="3200" dirty="0" smtClean="0"/>
              <a:t>، وقد تأخروا، </a:t>
            </a:r>
            <a:r>
              <a:rPr lang="ar-SA" sz="3200" dirty="0"/>
              <a:t>وأُخذ عنهم العلم </a:t>
            </a:r>
            <a:r>
              <a:rPr lang="ar-SA" sz="3200" dirty="0" smtClean="0"/>
              <a:t>والرواية، </a:t>
            </a:r>
            <a:r>
              <a:rPr lang="ar-SA" sz="3200" dirty="0"/>
              <a:t>واحتيج إلى علمهم</a:t>
            </a:r>
            <a:r>
              <a:rPr lang="ar-SA" sz="3200" dirty="0" smtClean="0"/>
              <a:t>.</a:t>
            </a:r>
          </a:p>
          <a:p>
            <a:pPr algn="justLow"/>
            <a:r>
              <a:rPr lang="ar-SA" sz="3200" dirty="0"/>
              <a:t>فإذا اتفقوا على شيء قيل: هذا قول </a:t>
            </a:r>
            <a:r>
              <a:rPr lang="ar-SA" sz="3200" dirty="0" smtClean="0"/>
              <a:t>العبادلة، </a:t>
            </a:r>
            <a:r>
              <a:rPr lang="ar-SA" sz="3200" dirty="0"/>
              <a:t>أو </a:t>
            </a:r>
            <a:r>
              <a:rPr lang="ar-SA" sz="3200" dirty="0" smtClean="0"/>
              <a:t>فعلهم، </a:t>
            </a:r>
            <a:r>
              <a:rPr lang="ar-SA" sz="3200" dirty="0"/>
              <a:t>أو مذهبهم.</a:t>
            </a:r>
            <a:endParaRPr lang="ar-SA" sz="3200" dirty="0" smtClean="0"/>
          </a:p>
          <a:p>
            <a:pPr algn="justLow"/>
            <a:r>
              <a:rPr lang="ar-SA" sz="3200" dirty="0" smtClean="0"/>
              <a:t>روى عن </a:t>
            </a:r>
            <a:r>
              <a:rPr lang="ar-SA" sz="3200" dirty="0"/>
              <a:t>مالك أنه قال: بلغ ابن عمر ستة وثمانين </a:t>
            </a:r>
            <a:r>
              <a:rPr lang="ar-SA" sz="3200" dirty="0" smtClean="0"/>
              <a:t>سنة، </a:t>
            </a:r>
            <a:r>
              <a:rPr lang="ar-SA" sz="3200" dirty="0"/>
              <a:t>وأفتى في الإِسلام ستين </a:t>
            </a:r>
            <a:r>
              <a:rPr lang="ar-SA" sz="3200" dirty="0" smtClean="0"/>
              <a:t>سنة.</a:t>
            </a:r>
          </a:p>
        </p:txBody>
      </p:sp>
    </p:spTree>
    <p:extLst>
      <p:ext uri="{BB962C8B-B14F-4D97-AF65-F5344CB8AC3E}">
        <p14:creationId xmlns:p14="http://schemas.microsoft.com/office/powerpoint/2010/main" val="3649828583"/>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37952" y="908720"/>
            <a:ext cx="8064896" cy="5016758"/>
          </a:xfrm>
          <a:prstGeom prst="rect">
            <a:avLst/>
          </a:prstGeom>
        </p:spPr>
        <p:txBody>
          <a:bodyPr wrap="square">
            <a:spAutoFit/>
          </a:bodyPr>
          <a:lstStyle/>
          <a:p>
            <a:pPr algn="justLow"/>
            <a:r>
              <a:rPr lang="ar-SA" sz="3200" b="1" dirty="0" smtClean="0"/>
              <a:t>وكان من أكثر الصحابة تتبعًا لأقوال النبي </a:t>
            </a:r>
            <a:r>
              <a:rPr lang="ar-SA" sz="3200" b="1" dirty="0">
                <a:sym typeface="AGA Arabesque"/>
              </a:rPr>
              <a:t></a:t>
            </a:r>
            <a:r>
              <a:rPr lang="ar-SA" sz="3200" dirty="0">
                <a:sym typeface="AGA Arabesque"/>
              </a:rPr>
              <a:t> </a:t>
            </a:r>
            <a:r>
              <a:rPr lang="ar-SA" sz="3200" b="1" dirty="0" smtClean="0"/>
              <a:t>وأفعاله، واقتداءً:</a:t>
            </a:r>
          </a:p>
          <a:p>
            <a:pPr algn="justLow"/>
            <a:r>
              <a:rPr lang="ar-SA" sz="3200" dirty="0" smtClean="0"/>
              <a:t>فقد كان </a:t>
            </a:r>
            <a:r>
              <a:rPr lang="ar-SA" sz="3200" dirty="0"/>
              <a:t>رضي الله عنه يتحفظ ما سمع من النبي </a:t>
            </a:r>
            <a:r>
              <a:rPr lang="ar-SA" sz="3200" dirty="0">
                <a:sym typeface="AGA Arabesque"/>
              </a:rPr>
              <a:t>،</a:t>
            </a:r>
            <a:r>
              <a:rPr lang="ar-SA" sz="3200" dirty="0"/>
              <a:t> ويسأل عما غاب عنه مَن حضره. </a:t>
            </a:r>
          </a:p>
          <a:p>
            <a:pPr algn="justLow"/>
            <a:r>
              <a:rPr lang="ar-SA" sz="3200" dirty="0"/>
              <a:t>وكان ابن عمر يتبع آثار النبي </a:t>
            </a:r>
            <a:r>
              <a:rPr lang="ar-SA" sz="3200" dirty="0">
                <a:sym typeface="AGA Arabesque"/>
              </a:rPr>
              <a:t></a:t>
            </a:r>
            <a:r>
              <a:rPr lang="ar-SA" sz="3200" dirty="0"/>
              <a:t> حتى موضع صلاته </a:t>
            </a:r>
            <a:r>
              <a:rPr lang="ar-SA" sz="3200" dirty="0">
                <a:sym typeface="AGA Arabesque"/>
              </a:rPr>
              <a:t></a:t>
            </a:r>
            <a:r>
              <a:rPr lang="ar-SA" sz="3200" dirty="0"/>
              <a:t> سفرًا وحضرًا، قال نافع: لو نظرت إليه إذا اتبع أثر رسول الله </a:t>
            </a:r>
            <a:r>
              <a:rPr lang="ar-SA" sz="3200" dirty="0">
                <a:sym typeface="AGA Arabesque"/>
              </a:rPr>
              <a:t></a:t>
            </a:r>
            <a:r>
              <a:rPr lang="ar-SA" sz="3200" dirty="0"/>
              <a:t> لقلت: إنه مجنون</a:t>
            </a:r>
            <a:r>
              <a:rPr lang="ar-SA" sz="3200" dirty="0" smtClean="0"/>
              <a:t>.</a:t>
            </a:r>
          </a:p>
          <a:p>
            <a:pPr algn="justLow"/>
            <a:r>
              <a:rPr lang="ar-SA" sz="3200" dirty="0" smtClean="0"/>
              <a:t>قال </a:t>
            </a:r>
            <a:r>
              <a:rPr lang="ar-SA" sz="3200" dirty="0"/>
              <a:t>مالك: قال لنا ابن شهاب: لا تعدلن برأي ابن عمر؛ فإنه أقام ستين سنة بعد النبي </a:t>
            </a:r>
            <a:r>
              <a:rPr lang="ar-SA" sz="3200" dirty="0">
                <a:sym typeface="AGA Arabesque"/>
              </a:rPr>
              <a:t>،</a:t>
            </a:r>
            <a:r>
              <a:rPr lang="ar-SA" sz="3200" dirty="0"/>
              <a:t> فلم يخف عليه شيء من أمره، ولا من أمر أصحابه</a:t>
            </a:r>
            <a:r>
              <a:rPr lang="ar-SA" sz="3200" dirty="0" smtClean="0"/>
              <a:t>.</a:t>
            </a:r>
          </a:p>
        </p:txBody>
      </p:sp>
    </p:spTree>
    <p:extLst>
      <p:ext uri="{BB962C8B-B14F-4D97-AF65-F5344CB8AC3E}">
        <p14:creationId xmlns:p14="http://schemas.microsoft.com/office/powerpoint/2010/main" val="3011440250"/>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37952" y="692696"/>
            <a:ext cx="8064896" cy="5509200"/>
          </a:xfrm>
          <a:prstGeom prst="rect">
            <a:avLst/>
          </a:prstGeom>
        </p:spPr>
        <p:txBody>
          <a:bodyPr wrap="square">
            <a:spAutoFit/>
          </a:bodyPr>
          <a:lstStyle/>
          <a:p>
            <a:pPr algn="justLow"/>
            <a:r>
              <a:rPr lang="ar-SA" sz="3200" b="1" dirty="0"/>
              <a:t>ولعبد الله بن عمر فضائل شهيرة ومناقب كثيرة: </a:t>
            </a:r>
          </a:p>
          <a:p>
            <a:pPr algn="justLow"/>
            <a:r>
              <a:rPr lang="ar-SA" sz="3200" dirty="0"/>
              <a:t>فقد كان صوّامًا قوّامًا بكّاءً خشاعًا، وكان لا ينام من الليل إلَّا قليلًا.</a:t>
            </a:r>
          </a:p>
          <a:p>
            <a:pPr algn="justLow"/>
            <a:r>
              <a:rPr lang="ar-SA" sz="3200" dirty="0"/>
              <a:t>وكان إذا تلا: </a:t>
            </a:r>
            <a:r>
              <a:rPr lang="ar-SA" sz="3200" dirty="0">
                <a:sym typeface="AGA Arabesque"/>
              </a:rPr>
              <a:t></a:t>
            </a:r>
            <a:r>
              <a:rPr lang="ar-SA" sz="3200" dirty="0"/>
              <a:t>أَلَمْ يَأْنِ لِلَّذِينَ آمَنُوا</a:t>
            </a:r>
            <a:r>
              <a:rPr lang="ar-SA" sz="3200" dirty="0">
                <a:sym typeface="AGA Arabesque"/>
              </a:rPr>
              <a:t></a:t>
            </a:r>
            <a:r>
              <a:rPr lang="ar-SA" sz="3200" dirty="0"/>
              <a:t> الآية، يبكي حتى يغلبه، وإذا تلا: </a:t>
            </a:r>
            <a:r>
              <a:rPr lang="ar-SA" sz="3200" dirty="0">
                <a:sym typeface="AGA Arabesque"/>
              </a:rPr>
              <a:t></a:t>
            </a:r>
            <a:r>
              <a:rPr lang="ar-SA" sz="3200" dirty="0"/>
              <a:t>وَإِنْ تُبْدُوا مَا فِي أَنْفُسِكُمْ أَوْ تُخْفُوهُ</a:t>
            </a:r>
            <a:r>
              <a:rPr lang="ar-SA" sz="3200" dirty="0">
                <a:sym typeface="AGA Arabesque"/>
              </a:rPr>
              <a:t> </a:t>
            </a:r>
            <a:r>
              <a:rPr lang="ar-SA" sz="3200" dirty="0"/>
              <a:t> يبكي ويقول: إن هذا الإِحصاء لشديد.</a:t>
            </a:r>
          </a:p>
          <a:p>
            <a:pPr algn="justLow"/>
            <a:r>
              <a:rPr lang="ar-SA" sz="3200" dirty="0" smtClean="0"/>
              <a:t>وكان </a:t>
            </a:r>
            <a:r>
              <a:rPr lang="ar-SA" sz="3200" dirty="0"/>
              <a:t>متواضعًا لا يأكل حتى يُؤتى بمسكين فيأكل معه.</a:t>
            </a:r>
            <a:endParaRPr lang="ar-SA" sz="3200" dirty="0">
              <a:solidFill>
                <a:srgbClr val="FF0000"/>
              </a:solidFill>
            </a:endParaRPr>
          </a:p>
          <a:p>
            <a:pPr algn="justLow"/>
            <a:r>
              <a:rPr lang="ar-SA" sz="3200" dirty="0"/>
              <a:t>وكان إذا أعجبه شيء من ماله قربه لربه.</a:t>
            </a:r>
          </a:p>
          <a:p>
            <a:pPr algn="justLow"/>
            <a:r>
              <a:rPr lang="ar-SA" sz="3200" dirty="0"/>
              <a:t>وكان رقيقه يتزينون له بالعبادة وملازمة المسجد، فيعتقهم، فيقول له أصحابه: ما بهم إلَّا خديعتك، فيقول: من خدعنا بالله انخدعنا له. </a:t>
            </a:r>
            <a:endParaRPr lang="ar-SA" sz="3200" dirty="0" smtClean="0"/>
          </a:p>
        </p:txBody>
      </p:sp>
    </p:spTree>
    <p:extLst>
      <p:ext uri="{BB962C8B-B14F-4D97-AF65-F5344CB8AC3E}">
        <p14:creationId xmlns:p14="http://schemas.microsoft.com/office/powerpoint/2010/main" val="78666859"/>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50213" y="836712"/>
            <a:ext cx="8064896" cy="4031873"/>
          </a:xfrm>
          <a:prstGeom prst="rect">
            <a:avLst/>
          </a:prstGeom>
        </p:spPr>
        <p:txBody>
          <a:bodyPr wrap="square">
            <a:spAutoFit/>
          </a:bodyPr>
          <a:lstStyle/>
          <a:p>
            <a:pPr algn="justLow"/>
            <a:r>
              <a:rPr lang="ar-SA" sz="3200" b="1" dirty="0" smtClean="0"/>
              <a:t>وكان </a:t>
            </a:r>
            <a:r>
              <a:rPr lang="ar-SA" sz="3200" b="1" dirty="0"/>
              <a:t>من أكرم أهل </a:t>
            </a:r>
            <a:r>
              <a:rPr lang="ar-SA" sz="3200" b="1" dirty="0" smtClean="0"/>
              <a:t>زمانه: </a:t>
            </a:r>
          </a:p>
          <a:p>
            <a:pPr algn="justLow"/>
            <a:r>
              <a:rPr lang="ar-SA" sz="3200" dirty="0" smtClean="0"/>
              <a:t>قال </a:t>
            </a:r>
            <a:r>
              <a:rPr lang="ar-SA" sz="3200" dirty="0"/>
              <a:t>ميمون بن مهران: أتت ابن عمر اثنان وعشرون ألف دينار في مجلس فلم يقم حتى فرقها</a:t>
            </a:r>
            <a:r>
              <a:rPr lang="ar-SA" sz="3200" dirty="0" smtClean="0"/>
              <a:t>.</a:t>
            </a:r>
          </a:p>
          <a:p>
            <a:pPr algn="justLow"/>
            <a:r>
              <a:rPr lang="ar-SA" sz="3200" dirty="0"/>
              <a:t>وبعث إليه معاوية بمائة ألف فلم يحل حول وعنده منها </a:t>
            </a:r>
            <a:r>
              <a:rPr lang="ar-SA" sz="3200" dirty="0" smtClean="0"/>
              <a:t>شيء.</a:t>
            </a:r>
          </a:p>
          <a:p>
            <a:pPr algn="justLow"/>
            <a:r>
              <a:rPr lang="ar-SA" sz="3200" dirty="0"/>
              <a:t>وقال مالك: أفتى ستين سنة، وحج سبعين حجة، وأعتق ألف رأس، وحبَّس ألف فرس. </a:t>
            </a:r>
            <a:endParaRPr lang="ar-SA" sz="3200" dirty="0" smtClean="0"/>
          </a:p>
          <a:p>
            <a:pPr algn="justLow"/>
            <a:r>
              <a:rPr lang="ar-SA" sz="3200" dirty="0"/>
              <a:t>قال سعيد بن المسيب: لو شهدت لأحدٍ أنه من أهل الجنة في الدنيا لشهدت لابن عمر. </a:t>
            </a:r>
          </a:p>
        </p:txBody>
      </p:sp>
    </p:spTree>
    <p:extLst>
      <p:ext uri="{BB962C8B-B14F-4D97-AF65-F5344CB8AC3E}">
        <p14:creationId xmlns:p14="http://schemas.microsoft.com/office/powerpoint/2010/main" val="2907187597"/>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836712"/>
            <a:ext cx="8064896" cy="5016758"/>
          </a:xfrm>
          <a:prstGeom prst="rect">
            <a:avLst/>
          </a:prstGeom>
        </p:spPr>
        <p:txBody>
          <a:bodyPr wrap="square">
            <a:spAutoFit/>
          </a:bodyPr>
          <a:lstStyle/>
          <a:p>
            <a:pPr algn="justLow"/>
            <a:r>
              <a:rPr lang="ar-SA" sz="3200" b="1" dirty="0" smtClean="0"/>
              <a:t>اعتزاله الفتنة:</a:t>
            </a:r>
          </a:p>
          <a:p>
            <a:pPr algn="justLow"/>
            <a:r>
              <a:rPr lang="ar-SA" sz="3200" dirty="0"/>
              <a:t>كان رضي الله عنه ممن اعتزل الفتنة فلم يقاتل مع أحد من الفريقين تورعًا لمَّا أشكل عليه الأمر.</a:t>
            </a:r>
          </a:p>
          <a:p>
            <a:pPr algn="justLow"/>
            <a:r>
              <a:rPr lang="ar-SA" sz="3200" dirty="0"/>
              <a:t>ثم ندم على ترك القتال مع علي، لمَّا تبينت له الفئة الباغية، وقال لمن سأله: عفت يدي فلم أقاتل، والمقاتل على الحق أفضل. </a:t>
            </a:r>
          </a:p>
          <a:p>
            <a:pPr algn="justLow"/>
            <a:r>
              <a:rPr lang="ar-SA" sz="3200" b="1" dirty="0"/>
              <a:t>وفاته:</a:t>
            </a:r>
          </a:p>
          <a:p>
            <a:pPr algn="justLow"/>
            <a:r>
              <a:rPr lang="ar-SA" sz="3200" dirty="0"/>
              <a:t>مات رضي الله عنه بمكة سنة ثلاث وسبعين، أو أربع وسبعين، بعد موت ابن الزبير بثلاثة أشهر.</a:t>
            </a:r>
          </a:p>
          <a:p>
            <a:pPr algn="justLow"/>
            <a:r>
              <a:rPr lang="ar-SA" sz="3200" dirty="0"/>
              <a:t>ودفن بموضع بقرب مكة</a:t>
            </a:r>
            <a:r>
              <a:rPr lang="ar-SA" sz="3200" dirty="0" smtClean="0"/>
              <a:t>.</a:t>
            </a:r>
            <a:endParaRPr lang="ar-SA" sz="3200" dirty="0">
              <a:solidFill>
                <a:srgbClr val="FF0000"/>
              </a:solidFill>
            </a:endParaRPr>
          </a:p>
        </p:txBody>
      </p:sp>
    </p:spTree>
    <p:extLst>
      <p:ext uri="{BB962C8B-B14F-4D97-AF65-F5344CB8AC3E}">
        <p14:creationId xmlns:p14="http://schemas.microsoft.com/office/powerpoint/2010/main" val="3002747470"/>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836712"/>
            <a:ext cx="8208912" cy="4924425"/>
          </a:xfrm>
          <a:prstGeom prst="rect">
            <a:avLst/>
          </a:prstGeom>
        </p:spPr>
        <p:txBody>
          <a:bodyPr wrap="square">
            <a:spAutoFit/>
          </a:bodyPr>
          <a:lstStyle/>
          <a:p>
            <a:pPr algn="justLow"/>
            <a:r>
              <a:rPr lang="ar-SA" sz="3100" b="1" dirty="0">
                <a:solidFill>
                  <a:srgbClr val="FF0000"/>
                </a:solidFill>
              </a:rPr>
              <a:t>ثالثًا: اللغة وشرح الألفاظ: </a:t>
            </a:r>
            <a:endParaRPr lang="ar-SA" sz="3100" b="1" dirty="0" smtClean="0">
              <a:solidFill>
                <a:srgbClr val="FF0000"/>
              </a:solidFill>
            </a:endParaRPr>
          </a:p>
          <a:p>
            <a:pPr algn="justLow"/>
            <a:r>
              <a:rPr lang="ar-SA" sz="3100" b="1" dirty="0">
                <a:solidFill>
                  <a:schemeClr val="accent1"/>
                </a:solidFill>
              </a:rPr>
              <a:t>قوله: </a:t>
            </a:r>
            <a:r>
              <a:rPr lang="ar-SA" sz="3100" b="1" dirty="0" smtClean="0">
                <a:solidFill>
                  <a:schemeClr val="accent1"/>
                </a:solidFill>
              </a:rPr>
              <a:t>«</a:t>
            </a:r>
            <a:r>
              <a:rPr lang="ar-SA" sz="3100" b="1" dirty="0">
                <a:solidFill>
                  <a:schemeClr val="accent1"/>
                </a:solidFill>
              </a:rPr>
              <a:t>أَنَّهُ طَلَّقَ امْرَأَتَهُ وَهِيَ حَائِضٌ</a:t>
            </a:r>
            <a:r>
              <a:rPr lang="ar-SA" sz="3100" b="1" dirty="0" smtClean="0">
                <a:solidFill>
                  <a:schemeClr val="accent1"/>
                </a:solidFill>
              </a:rPr>
              <a:t>»: </a:t>
            </a:r>
            <a:endParaRPr lang="ar-SA" sz="3100" b="1" dirty="0">
              <a:solidFill>
                <a:schemeClr val="accent1"/>
              </a:solidFill>
            </a:endParaRPr>
          </a:p>
          <a:p>
            <a:pPr algn="justLow"/>
            <a:r>
              <a:rPr lang="ar-SA" sz="3100" b="1" dirty="0" smtClean="0"/>
              <a:t>«امرأته» </a:t>
            </a:r>
            <a:r>
              <a:rPr lang="ar-SA" sz="3100" dirty="0" smtClean="0"/>
              <a:t>هي: </a:t>
            </a:r>
            <a:r>
              <a:rPr lang="ar-SA" sz="3100" dirty="0"/>
              <a:t>آمنة </a:t>
            </a:r>
            <a:r>
              <a:rPr lang="ar-SA" sz="3100" dirty="0" smtClean="0"/>
              <a:t>بنت غِفَار -بكسر المعجمة، وتخفيف الفاء- أو: </a:t>
            </a:r>
            <a:r>
              <a:rPr lang="ar-SA" sz="3100" dirty="0"/>
              <a:t>بنت </a:t>
            </a:r>
            <a:r>
              <a:rPr lang="ar-SA" sz="3100" dirty="0" smtClean="0"/>
              <a:t>عَمَّار -بعين </a:t>
            </a:r>
            <a:r>
              <a:rPr lang="ar-SA" sz="3100" dirty="0"/>
              <a:t>مهملة مفتوحة ثم ميم </a:t>
            </a:r>
            <a:r>
              <a:rPr lang="ar-SA" sz="3100" dirty="0" smtClean="0"/>
              <a:t>مشدّدة-. </a:t>
            </a:r>
          </a:p>
          <a:p>
            <a:pPr algn="justLow"/>
            <a:r>
              <a:rPr lang="ar-SA" sz="3100" dirty="0" smtClean="0"/>
              <a:t>قال </a:t>
            </a:r>
            <a:r>
              <a:rPr lang="ar-SA" sz="3100" dirty="0"/>
              <a:t>ابن حجر: والأول </a:t>
            </a:r>
            <a:r>
              <a:rPr lang="ar-SA" sz="3100" dirty="0" smtClean="0"/>
              <a:t>أولى.</a:t>
            </a:r>
          </a:p>
          <a:p>
            <a:pPr algn="justLow"/>
            <a:r>
              <a:rPr lang="ar-SA" sz="3100" b="1" dirty="0" smtClean="0"/>
              <a:t>«وهي حائض»: </a:t>
            </a:r>
            <a:r>
              <a:rPr lang="ar-SA" sz="3100" dirty="0"/>
              <a:t>جملة </a:t>
            </a:r>
            <a:r>
              <a:rPr lang="ar-SA" sz="3100" dirty="0" smtClean="0"/>
              <a:t>حالية.</a:t>
            </a:r>
          </a:p>
          <a:p>
            <a:pPr algn="justLow"/>
            <a:r>
              <a:rPr lang="ar-SA" sz="3200" b="1" dirty="0">
                <a:solidFill>
                  <a:schemeClr val="accent1"/>
                </a:solidFill>
              </a:rPr>
              <a:t>قوله: </a:t>
            </a:r>
            <a:r>
              <a:rPr lang="ar-SA" sz="3200" b="1" dirty="0" smtClean="0">
                <a:solidFill>
                  <a:schemeClr val="accent1"/>
                </a:solidFill>
              </a:rPr>
              <a:t>«</a:t>
            </a:r>
            <a:r>
              <a:rPr lang="ar-SA" sz="3200" b="1" dirty="0">
                <a:solidFill>
                  <a:schemeClr val="accent1"/>
                </a:solidFill>
              </a:rPr>
              <a:t>فَسَأَلَ عُمَرُ رَسُولَ اللَّهِ </a:t>
            </a:r>
            <a:r>
              <a:rPr lang="ar-SA" sz="3200" b="1" dirty="0">
                <a:solidFill>
                  <a:schemeClr val="accent1"/>
                </a:solidFill>
                <a:sym typeface="AGA Arabesque"/>
              </a:rPr>
              <a:t></a:t>
            </a:r>
            <a:r>
              <a:rPr lang="ar-SA" sz="3200" b="1" dirty="0">
                <a:solidFill>
                  <a:schemeClr val="accent1"/>
                </a:solidFill>
              </a:rPr>
              <a:t> عَنْ ذَلِكَ</a:t>
            </a:r>
            <a:r>
              <a:rPr lang="ar-SA" sz="3200" b="1" dirty="0" smtClean="0">
                <a:solidFill>
                  <a:schemeClr val="accent1"/>
                </a:solidFill>
              </a:rPr>
              <a:t>»: </a:t>
            </a:r>
            <a:endParaRPr lang="ar-SA" sz="3200" b="1" dirty="0">
              <a:solidFill>
                <a:schemeClr val="accent1"/>
              </a:solidFill>
            </a:endParaRPr>
          </a:p>
          <a:p>
            <a:pPr algn="justLow"/>
            <a:r>
              <a:rPr lang="ar-SA" sz="3200" dirty="0" smtClean="0"/>
              <a:t>أي: عن </a:t>
            </a:r>
            <a:r>
              <a:rPr lang="ar-SA" sz="3200" dirty="0"/>
              <a:t>حكم طلاق ابنه على الصفة المذكورة. </a:t>
            </a:r>
            <a:endParaRPr lang="ar-SA" sz="3200" dirty="0" smtClean="0"/>
          </a:p>
          <a:p>
            <a:pPr algn="justLow"/>
            <a:r>
              <a:rPr lang="ar-SA" sz="3200" dirty="0" smtClean="0"/>
              <a:t>وفي رواية للبخاري: عن </a:t>
            </a:r>
            <a:r>
              <a:rPr lang="ar-SA" sz="3200" dirty="0"/>
              <a:t>سالم أن ابن عمر أخبره فتغيّظ فيه رسول الله </a:t>
            </a:r>
            <a:r>
              <a:rPr lang="ar-SA" sz="3200" dirty="0" smtClean="0">
                <a:sym typeface="AGA Arabesque"/>
              </a:rPr>
              <a:t>.</a:t>
            </a:r>
          </a:p>
        </p:txBody>
      </p:sp>
    </p:spTree>
    <p:extLst>
      <p:ext uri="{BB962C8B-B14F-4D97-AF65-F5344CB8AC3E}">
        <p14:creationId xmlns:p14="http://schemas.microsoft.com/office/powerpoint/2010/main" val="1859081311"/>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72770" y="908720"/>
            <a:ext cx="8208912" cy="5816977"/>
          </a:xfrm>
          <a:prstGeom prst="rect">
            <a:avLst/>
          </a:prstGeom>
        </p:spPr>
        <p:txBody>
          <a:bodyPr wrap="square">
            <a:spAutoFit/>
          </a:bodyPr>
          <a:lstStyle/>
          <a:p>
            <a:pPr algn="justLow"/>
            <a:r>
              <a:rPr lang="ar-SA" sz="3100" b="1" dirty="0" smtClean="0">
                <a:solidFill>
                  <a:schemeClr val="accent1"/>
                </a:solidFill>
              </a:rPr>
              <a:t>قوله: «مُرْهُ فَلْيُرَاجِعْهَا»: </a:t>
            </a:r>
          </a:p>
          <a:p>
            <a:pPr algn="justLow"/>
            <a:r>
              <a:rPr lang="ar-SA" sz="3100" b="1" dirty="0"/>
              <a:t>«مُره»: </a:t>
            </a:r>
            <a:r>
              <a:rPr lang="ar-SA" sz="3100" dirty="0"/>
              <a:t>أصله: (</a:t>
            </a:r>
            <a:r>
              <a:rPr lang="ar-SA" sz="3100" dirty="0" err="1"/>
              <a:t>اُأْمُرْه</a:t>
            </a:r>
            <a:r>
              <a:rPr lang="ar-SA" sz="3100" dirty="0"/>
              <a:t>) </a:t>
            </a:r>
            <a:r>
              <a:rPr lang="ar-SA" sz="3100" dirty="0" smtClean="0"/>
              <a:t>بهمزتين</a:t>
            </a:r>
            <a:r>
              <a:rPr lang="ar-SA" sz="3100" dirty="0"/>
              <a:t>:</a:t>
            </a:r>
            <a:endParaRPr lang="ar-SA" sz="3100" dirty="0" smtClean="0"/>
          </a:p>
          <a:p>
            <a:pPr algn="justLow"/>
            <a:r>
              <a:rPr lang="ar-SA" sz="3100" dirty="0" smtClean="0"/>
              <a:t>الهمزة الأولى: </a:t>
            </a:r>
            <a:r>
              <a:rPr lang="ar-SA" sz="3100" dirty="0"/>
              <a:t>للوصل مضمومة تبعًا لعين الكلمة، وهي حرف الميم، مثل: اُقْتُل</a:t>
            </a:r>
            <a:r>
              <a:rPr lang="ar-SA" sz="3100" dirty="0" smtClean="0"/>
              <a:t>،</a:t>
            </a:r>
          </a:p>
          <a:p>
            <a:pPr algn="justLow"/>
            <a:r>
              <a:rPr lang="ar-SA" sz="3100" dirty="0" smtClean="0"/>
              <a:t>والهمزة </a:t>
            </a:r>
            <a:r>
              <a:rPr lang="ar-SA" sz="3100" dirty="0"/>
              <a:t>الثانية هي فاء الكلمة ساكنة، تبدل تخفيفًا من جنس حركة سابقتها؛ فتقول: أومر ، فإذا وُصِل الفعل بما قبله زالت همزة الوصل، وسكنت الهمزة الأصلية؛ كما في قوله تعالى: </a:t>
            </a:r>
            <a:r>
              <a:rPr lang="ar-SA" sz="3100" dirty="0">
                <a:sym typeface="AGA Arabesque"/>
              </a:rPr>
              <a:t></a:t>
            </a:r>
            <a:r>
              <a:rPr lang="ar-SA" sz="3100" dirty="0"/>
              <a:t>وأمر أهلك بالصلاة</a:t>
            </a:r>
            <a:r>
              <a:rPr lang="ar-SA" sz="3100" dirty="0">
                <a:sym typeface="AGA Arabesque"/>
              </a:rPr>
              <a:t></a:t>
            </a:r>
            <a:r>
              <a:rPr lang="ar-SA" sz="3100" dirty="0"/>
              <a:t>.</a:t>
            </a:r>
          </a:p>
          <a:p>
            <a:pPr algn="justLow"/>
            <a:r>
              <a:rPr lang="ar-SA" sz="3100" dirty="0"/>
              <a:t>لكن استعملها العرب بلا همزة، فقالوا: (مُرْ) ؛ لكثرة الدور، ولأنهم حذفوا أولًا الهمزة الثانية تخفيفًا، ثم حذفوا همزة الوصل استغناء عنها؛ لتحرك ما بعدها. </a:t>
            </a:r>
          </a:p>
          <a:p>
            <a:pPr algn="justLow"/>
            <a:r>
              <a:rPr lang="ar-SA" sz="3100" dirty="0"/>
              <a:t>وكذا حكم: (أخذ)، و (أكل). </a:t>
            </a:r>
          </a:p>
        </p:txBody>
      </p:sp>
    </p:spTree>
    <p:extLst>
      <p:ext uri="{BB962C8B-B14F-4D97-AF65-F5344CB8AC3E}">
        <p14:creationId xmlns:p14="http://schemas.microsoft.com/office/powerpoint/2010/main" val="3598786786"/>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72770" y="908720"/>
            <a:ext cx="8208912" cy="5262979"/>
          </a:xfrm>
          <a:prstGeom prst="rect">
            <a:avLst/>
          </a:prstGeom>
        </p:spPr>
        <p:txBody>
          <a:bodyPr wrap="square">
            <a:spAutoFit/>
          </a:bodyPr>
          <a:lstStyle/>
          <a:p>
            <a:pPr algn="justLow"/>
            <a:r>
              <a:rPr lang="ar-SA" sz="2800" b="1" dirty="0"/>
              <a:t>«فَلْيُرَاجِعْهَا» </a:t>
            </a:r>
            <a:r>
              <a:rPr lang="ar-SA" sz="2800" dirty="0"/>
              <a:t>: الرَّجْعَةُ -بفتحِ الرَّاءِ- إذا طلَّقها تطليقة أو تطليقتين فراجَعَها رجعة، وأَصْلُهُ من الرُّجوعِ، أي راجعها بالنِّكاح، معناهُ: يرجع عن الطَّلاقِ رَجعةً.</a:t>
            </a:r>
          </a:p>
          <a:p>
            <a:pPr algn="justLow"/>
            <a:r>
              <a:rPr lang="ar-SA" sz="2800" dirty="0"/>
              <a:t>والمعنى: مُر ابنك عبد الله، فليراجع امرأته التي طلقها في الحيض إلى عصمته، من الطلقة التي أوقعها بالصفة المذكورة.</a:t>
            </a:r>
          </a:p>
          <a:p>
            <a:pPr algn="justLow"/>
            <a:r>
              <a:rPr lang="ar-SA" sz="2800" b="1" dirty="0">
                <a:solidFill>
                  <a:schemeClr val="accent1"/>
                </a:solidFill>
              </a:rPr>
              <a:t>- قوله: «ثُمَّ ليُمْسِكْهَا »: </a:t>
            </a:r>
          </a:p>
          <a:p>
            <a:pPr algn="justLow"/>
            <a:r>
              <a:rPr lang="ar-SA" sz="2800" dirty="0"/>
              <a:t>بإعادة اللام في </a:t>
            </a:r>
            <a:r>
              <a:rPr lang="ar-SA" sz="2800" b="1" dirty="0"/>
              <a:t>«ليُمْسِكْهَا»، </a:t>
            </a:r>
          </a:p>
          <a:p>
            <a:pPr algn="justLow"/>
            <a:r>
              <a:rPr lang="ar-SA" sz="2800" dirty="0"/>
              <a:t>ويجوز تسكينها كقوله تعالى: </a:t>
            </a:r>
            <a:r>
              <a:rPr lang="ar-SA" sz="2800" dirty="0">
                <a:sym typeface="AGA Arabesque"/>
              </a:rPr>
              <a:t></a:t>
            </a:r>
            <a:r>
              <a:rPr lang="ar-SA" sz="2800" dirty="0"/>
              <a:t>ثمَّ لْيقضوا تفثهم</a:t>
            </a:r>
            <a:r>
              <a:rPr lang="ar-SA" sz="2800" dirty="0">
                <a:sym typeface="AGA Arabesque"/>
              </a:rPr>
              <a:t>.</a:t>
            </a:r>
            <a:r>
              <a:rPr lang="ar-SA" sz="2800" dirty="0"/>
              <a:t> </a:t>
            </a:r>
          </a:p>
          <a:p>
            <a:pPr algn="justLow"/>
            <a:r>
              <a:rPr lang="ar-SA" sz="2800" dirty="0"/>
              <a:t>فالكسر على الأصل في لام الأمر فرقًا بينها وبين لام التأكيد،</a:t>
            </a:r>
          </a:p>
          <a:p>
            <a:pPr algn="justLow"/>
            <a:r>
              <a:rPr lang="ar-SA" sz="2800" dirty="0"/>
              <a:t>والسكون للتخفيف إجراء للمنفصل مجرى المتصل. </a:t>
            </a:r>
          </a:p>
          <a:p>
            <a:pPr algn="justLow"/>
            <a:r>
              <a:rPr lang="ar-SA" sz="2800" dirty="0"/>
              <a:t>والمراد: الأمر باستمرار الإمساك لها، أَيْ: يُدِيمُ إِمْسَاكَهَا، وإلا فالرجعة في حد ذاتها إمساك.</a:t>
            </a:r>
            <a:endParaRPr lang="ar-SA" sz="2800" dirty="0"/>
          </a:p>
        </p:txBody>
      </p:sp>
    </p:spTree>
    <p:extLst>
      <p:ext uri="{BB962C8B-B14F-4D97-AF65-F5344CB8AC3E}">
        <p14:creationId xmlns:p14="http://schemas.microsoft.com/office/powerpoint/2010/main" val="1291632397"/>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836712"/>
            <a:ext cx="8208912" cy="5016758"/>
          </a:xfrm>
          <a:prstGeom prst="rect">
            <a:avLst/>
          </a:prstGeom>
        </p:spPr>
        <p:txBody>
          <a:bodyPr wrap="square">
            <a:spAutoFit/>
          </a:bodyPr>
          <a:lstStyle/>
          <a:p>
            <a:pPr algn="justLow"/>
            <a:r>
              <a:rPr lang="ar-SA" sz="3200" dirty="0" smtClean="0"/>
              <a:t>وفي </a:t>
            </a:r>
            <a:r>
              <a:rPr lang="ar-SA" sz="3200" dirty="0"/>
              <a:t>رواية </a:t>
            </a:r>
            <a:r>
              <a:rPr lang="ar-SA" sz="3200" dirty="0" smtClean="0"/>
              <a:t>عند </a:t>
            </a:r>
            <a:r>
              <a:rPr lang="ar-SA" sz="3200" dirty="0"/>
              <a:t>مسلم </a:t>
            </a:r>
            <a:r>
              <a:rPr lang="ar-SA" sz="3200" dirty="0" smtClean="0"/>
              <a:t>: </a:t>
            </a:r>
            <a:r>
              <a:rPr lang="ar-SA" sz="3200" b="1" dirty="0" smtClean="0"/>
              <a:t>«ثم ليدعها».</a:t>
            </a:r>
          </a:p>
          <a:p>
            <a:pPr algn="justLow"/>
            <a:r>
              <a:rPr lang="ar-SA" sz="3200" b="1" dirty="0" smtClean="0">
                <a:solidFill>
                  <a:schemeClr val="accent1"/>
                </a:solidFill>
              </a:rPr>
              <a:t>- قوله</a:t>
            </a:r>
            <a:r>
              <a:rPr lang="ar-SA" sz="3200" b="1" dirty="0">
                <a:solidFill>
                  <a:schemeClr val="accent1"/>
                </a:solidFill>
              </a:rPr>
              <a:t>: </a:t>
            </a:r>
            <a:r>
              <a:rPr lang="ar-SA" sz="3200" b="1" dirty="0" smtClean="0">
                <a:solidFill>
                  <a:schemeClr val="accent1"/>
                </a:solidFill>
              </a:rPr>
              <a:t>«</a:t>
            </a:r>
            <a:r>
              <a:rPr lang="ar-SA" sz="3200" b="1" dirty="0">
                <a:solidFill>
                  <a:schemeClr val="accent1"/>
                </a:solidFill>
              </a:rPr>
              <a:t>حَتَّى تَطْهُرَ، ثُمَّ تَحِيضَ</a:t>
            </a:r>
            <a:r>
              <a:rPr lang="ar-SA" sz="3200" b="1" dirty="0" smtClean="0">
                <a:solidFill>
                  <a:schemeClr val="accent1"/>
                </a:solidFill>
              </a:rPr>
              <a:t>»: </a:t>
            </a:r>
            <a:r>
              <a:rPr lang="ar-SA" sz="3200" dirty="0" smtClean="0"/>
              <a:t>أي: حيضة أخرى. </a:t>
            </a:r>
          </a:p>
          <a:p>
            <a:pPr algn="justLow"/>
            <a:r>
              <a:rPr lang="ar-SA" sz="3200" b="1" dirty="0" smtClean="0">
                <a:solidFill>
                  <a:schemeClr val="accent1"/>
                </a:solidFill>
              </a:rPr>
              <a:t>- قوله</a:t>
            </a:r>
            <a:r>
              <a:rPr lang="ar-SA" sz="3200" b="1" dirty="0">
                <a:solidFill>
                  <a:schemeClr val="accent1"/>
                </a:solidFill>
              </a:rPr>
              <a:t>: </a:t>
            </a:r>
            <a:r>
              <a:rPr lang="ar-SA" sz="3200" b="1" dirty="0" smtClean="0">
                <a:solidFill>
                  <a:schemeClr val="accent1"/>
                </a:solidFill>
              </a:rPr>
              <a:t>«</a:t>
            </a:r>
            <a:r>
              <a:rPr lang="ar-SA" sz="3200" b="1" dirty="0">
                <a:solidFill>
                  <a:schemeClr val="accent1"/>
                </a:solidFill>
              </a:rPr>
              <a:t>ثُمَّ تَطْهُرَ، ثُمَّ إنْ شَاءَ أَمْسَكَ بَعْدُ</a:t>
            </a:r>
            <a:r>
              <a:rPr lang="ar-SA" sz="3200" b="1" dirty="0" smtClean="0">
                <a:solidFill>
                  <a:schemeClr val="accent1"/>
                </a:solidFill>
              </a:rPr>
              <a:t>»: </a:t>
            </a:r>
            <a:r>
              <a:rPr lang="ar-SA" sz="3200" dirty="0" smtClean="0"/>
              <a:t>أي: إن </a:t>
            </a:r>
            <a:r>
              <a:rPr lang="ar-SA" sz="3200" dirty="0"/>
              <a:t>شاء </a:t>
            </a:r>
            <a:r>
              <a:rPr lang="ar-SA" sz="3200" dirty="0" smtClean="0"/>
              <a:t>أمسكها بعد </a:t>
            </a:r>
            <a:r>
              <a:rPr lang="ar-SA" sz="3200" dirty="0"/>
              <a:t>الطهر من الحيض </a:t>
            </a:r>
            <a:r>
              <a:rPr lang="ar-SA" sz="3200" dirty="0" smtClean="0"/>
              <a:t>الثاني. </a:t>
            </a:r>
          </a:p>
          <a:p>
            <a:pPr algn="justLow"/>
            <a:r>
              <a:rPr lang="ar-SA" sz="3200" b="1" dirty="0">
                <a:solidFill>
                  <a:schemeClr val="accent1"/>
                </a:solidFill>
              </a:rPr>
              <a:t>- قوله: «وَإِنْ شَاءَ طَلَّقَ قَبْلَ أَنْ يَمَسَّ»: </a:t>
            </a:r>
          </a:p>
          <a:p>
            <a:pPr algn="justLow"/>
            <a:r>
              <a:rPr lang="ar-SA" sz="3200" dirty="0"/>
              <a:t>أي: وإن شاء طلقها - وهي كذلك في رواية: «طَلَّقَهَا» - «قبل أن يمس» أي: قبل أن يمسها؛ أي: يجامعها. </a:t>
            </a:r>
          </a:p>
          <a:p>
            <a:pPr algn="justLow"/>
            <a:r>
              <a:rPr lang="ar-SA" sz="3200" dirty="0"/>
              <a:t>لأنه إن طلق فِي طُهْرٍ مَسَّ فِيهِ لَا يَدْرِي أَحَمَلَتْ المرأة فَتَعْتَدُّ بِالْوَضْعِ، أَوْ لم تحمل فَتَعْتَدُّ بِالْأَقْرَاءِ، وَقَدْ يَظْهَرُ الْحَمْلُ فَيَنْدَمُ عَلَى الْفِرَاقِ</a:t>
            </a:r>
            <a:r>
              <a:rPr lang="ar-SA" sz="3200" dirty="0" smtClean="0"/>
              <a:t>.</a:t>
            </a:r>
            <a:endParaRPr lang="en-US" sz="3200" dirty="0"/>
          </a:p>
        </p:txBody>
      </p:sp>
    </p:spTree>
    <p:extLst>
      <p:ext uri="{BB962C8B-B14F-4D97-AF65-F5344CB8AC3E}">
        <p14:creationId xmlns:p14="http://schemas.microsoft.com/office/powerpoint/2010/main" val="3363434069"/>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848671"/>
            <a:ext cx="8208912" cy="4524315"/>
          </a:xfrm>
          <a:prstGeom prst="rect">
            <a:avLst/>
          </a:prstGeom>
        </p:spPr>
        <p:txBody>
          <a:bodyPr wrap="square">
            <a:spAutoFit/>
          </a:bodyPr>
          <a:lstStyle/>
          <a:p>
            <a:pPr algn="justLow"/>
            <a:r>
              <a:rPr lang="ar-SA" sz="3200" b="1" dirty="0" smtClean="0">
                <a:solidFill>
                  <a:schemeClr val="accent1"/>
                </a:solidFill>
              </a:rPr>
              <a:t>- قوله</a:t>
            </a:r>
            <a:r>
              <a:rPr lang="ar-SA" sz="3200" b="1" dirty="0">
                <a:solidFill>
                  <a:schemeClr val="accent1"/>
                </a:solidFill>
              </a:rPr>
              <a:t>: </a:t>
            </a:r>
            <a:r>
              <a:rPr lang="ar-SA" sz="3200" b="1" dirty="0" smtClean="0">
                <a:solidFill>
                  <a:schemeClr val="accent1"/>
                </a:solidFill>
              </a:rPr>
              <a:t>«فَتِلْكَ </a:t>
            </a:r>
            <a:r>
              <a:rPr lang="ar-SA" sz="3200" b="1" dirty="0">
                <a:solidFill>
                  <a:schemeClr val="accent1"/>
                </a:solidFill>
              </a:rPr>
              <a:t>الْعِدَّةُ الَّتِي أَمَرَ اللَّهُ أَنْ تُطَلَّقَ لَهَا </a:t>
            </a:r>
            <a:r>
              <a:rPr lang="ar-SA" sz="3200" b="1" dirty="0" smtClean="0">
                <a:solidFill>
                  <a:schemeClr val="accent1"/>
                </a:solidFill>
              </a:rPr>
              <a:t>النِّسَاءُ»:</a:t>
            </a:r>
          </a:p>
          <a:p>
            <a:pPr algn="justLow"/>
            <a:r>
              <a:rPr lang="ar-SA" sz="3200" b="1" dirty="0" smtClean="0"/>
              <a:t>«فتلك العدة» </a:t>
            </a:r>
            <a:r>
              <a:rPr lang="ar-SA" sz="3200" dirty="0" smtClean="0"/>
              <a:t>أي: </a:t>
            </a:r>
            <a:r>
              <a:rPr lang="ar-SA" sz="3200" dirty="0"/>
              <a:t>فتلك زمن </a:t>
            </a:r>
            <a:r>
              <a:rPr lang="ar-SA" sz="3200" dirty="0" smtClean="0"/>
              <a:t>العدة، </a:t>
            </a:r>
            <a:r>
              <a:rPr lang="ar-SA" sz="3200" dirty="0"/>
              <a:t>وهي حالة </a:t>
            </a:r>
            <a:r>
              <a:rPr lang="ar-SA" sz="3200" dirty="0" smtClean="0"/>
              <a:t>الطهر، </a:t>
            </a:r>
          </a:p>
          <a:p>
            <a:pPr algn="justLow"/>
            <a:r>
              <a:rPr lang="ar-SA" sz="3200" b="1" dirty="0" smtClean="0"/>
              <a:t>«التي </a:t>
            </a:r>
            <a:r>
              <a:rPr lang="ar-SA" sz="3200" b="1" dirty="0"/>
              <a:t>أمر </a:t>
            </a:r>
            <a:r>
              <a:rPr lang="ar-SA" sz="3200" b="1" dirty="0" smtClean="0"/>
              <a:t>الله» </a:t>
            </a:r>
            <a:r>
              <a:rPr lang="ar-SA" sz="3200" dirty="0" smtClean="0"/>
              <a:t>أي: أذن، </a:t>
            </a:r>
          </a:p>
          <a:p>
            <a:pPr algn="justLow"/>
            <a:r>
              <a:rPr lang="ar-SA" sz="3200" b="1" dirty="0" smtClean="0"/>
              <a:t>«أن </a:t>
            </a:r>
            <a:r>
              <a:rPr lang="ar-SA" sz="3200" b="1" dirty="0"/>
              <a:t>يطلق لها </a:t>
            </a:r>
            <a:r>
              <a:rPr lang="ar-SA" sz="3200" b="1" dirty="0" smtClean="0"/>
              <a:t>النساء» </a:t>
            </a:r>
            <a:r>
              <a:rPr lang="ar-SA" sz="3200" dirty="0" smtClean="0"/>
              <a:t>أي: </a:t>
            </a:r>
            <a:r>
              <a:rPr lang="ar-SA" sz="3200" dirty="0"/>
              <a:t>في قوله تعالى: </a:t>
            </a:r>
            <a:r>
              <a:rPr lang="ar-SA" sz="3200" dirty="0" smtClean="0">
                <a:sym typeface="AGA Arabesque"/>
              </a:rPr>
              <a:t></a:t>
            </a:r>
            <a:r>
              <a:rPr lang="ar-SA" sz="3200" dirty="0" smtClean="0"/>
              <a:t>فطلقوهن لعدتهن</a:t>
            </a:r>
            <a:r>
              <a:rPr lang="ar-SA" sz="3200" dirty="0" smtClean="0">
                <a:sym typeface="AGA Arabesque"/>
              </a:rPr>
              <a:t></a:t>
            </a:r>
            <a:r>
              <a:rPr lang="ar-SA" sz="3200" dirty="0" smtClean="0"/>
              <a:t>.</a:t>
            </a:r>
          </a:p>
          <a:p>
            <a:pPr algn="justLow"/>
            <a:r>
              <a:rPr lang="ar-SA" sz="3200" dirty="0"/>
              <a:t>وَفِي رِوَايَةٍ لِمُسْلِمٍ: قَالَ ابْنُ عُمَرَ: </a:t>
            </a:r>
          </a:p>
          <a:p>
            <a:pPr algn="justLow"/>
            <a:r>
              <a:rPr lang="ar-SA" sz="3200" dirty="0"/>
              <a:t>وَقَرَأَ النَّبِيُّ </a:t>
            </a:r>
            <a:r>
              <a:rPr lang="ar-SA" sz="3200" dirty="0">
                <a:sym typeface="AGA Arabesque"/>
              </a:rPr>
              <a:t></a:t>
            </a:r>
            <a:r>
              <a:rPr lang="ar-SA" sz="3200" dirty="0"/>
              <a:t> </a:t>
            </a:r>
            <a:r>
              <a:rPr lang="ar-SA" sz="3200" dirty="0">
                <a:sym typeface="AGA Arabesque"/>
              </a:rPr>
              <a:t>:  </a:t>
            </a:r>
            <a:r>
              <a:rPr lang="ar-SA" sz="3200" dirty="0" smtClean="0">
                <a:sym typeface="AGA Arabesque"/>
              </a:rPr>
              <a:t>«</a:t>
            </a:r>
            <a:r>
              <a:rPr lang="ar-SA" sz="3200" dirty="0">
                <a:sym typeface="AGA Arabesque"/>
              </a:rPr>
              <a:t></a:t>
            </a:r>
            <a:r>
              <a:rPr lang="ar-SA" sz="3200" dirty="0"/>
              <a:t>يَا أَيُّهَا النَّبِيُّ </a:t>
            </a:r>
            <a:r>
              <a:rPr lang="ar-SA" sz="3200" dirty="0" smtClean="0"/>
              <a:t>إِذَا طَلَّقْتُمُ النِّسَاءَ فَطَلِّقُوهُنَّ</a:t>
            </a:r>
            <a:r>
              <a:rPr lang="ar-SA" sz="3200" dirty="0" smtClean="0">
                <a:sym typeface="AGA Arabesque"/>
              </a:rPr>
              <a:t></a:t>
            </a:r>
            <a:r>
              <a:rPr lang="ar-SA" sz="3200" dirty="0" smtClean="0"/>
              <a:t> فِي قُبُلِ عِدَّتِهِنَّ</a:t>
            </a:r>
            <a:r>
              <a:rPr lang="ar-SA" sz="3200" dirty="0" smtClean="0">
                <a:sym typeface="AGA Arabesque"/>
              </a:rPr>
              <a:t>»</a:t>
            </a:r>
            <a:r>
              <a:rPr lang="ar-SA" sz="3200" dirty="0" smtClean="0"/>
              <a:t>؛ </a:t>
            </a:r>
          </a:p>
          <a:p>
            <a:pPr algn="justLow"/>
            <a:r>
              <a:rPr lang="ar-SA" sz="3200" dirty="0" smtClean="0"/>
              <a:t>قال </a:t>
            </a:r>
            <a:r>
              <a:rPr lang="ar-SA" sz="3200" dirty="0"/>
              <a:t>عياض: أَيْ: فِي اسْتِقْبَالِ عِدَّتِهِنَّ</a:t>
            </a:r>
            <a:r>
              <a:rPr lang="ar-SA" sz="3200" dirty="0" smtClean="0"/>
              <a:t>.</a:t>
            </a:r>
            <a:endParaRPr lang="en-US" sz="3200" dirty="0"/>
          </a:p>
        </p:txBody>
      </p:sp>
    </p:spTree>
    <p:extLst>
      <p:ext uri="{BB962C8B-B14F-4D97-AF65-F5344CB8AC3E}">
        <p14:creationId xmlns:p14="http://schemas.microsoft.com/office/powerpoint/2010/main" val="1534665148"/>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589008"/>
            <a:ext cx="8208912" cy="6093976"/>
          </a:xfrm>
          <a:prstGeom prst="rect">
            <a:avLst/>
          </a:prstGeom>
        </p:spPr>
        <p:txBody>
          <a:bodyPr wrap="square">
            <a:spAutoFit/>
          </a:bodyPr>
          <a:lstStyle/>
          <a:p>
            <a:pPr algn="justLow"/>
            <a:r>
              <a:rPr lang="ar-SA" sz="3000" b="1" dirty="0" smtClean="0">
                <a:solidFill>
                  <a:srgbClr val="FF0000"/>
                </a:solidFill>
              </a:rPr>
              <a:t>رابعًا: </a:t>
            </a:r>
            <a:r>
              <a:rPr lang="ar-SA" sz="3000" b="1" dirty="0">
                <a:solidFill>
                  <a:srgbClr val="FF0000"/>
                </a:solidFill>
              </a:rPr>
              <a:t>الأحكام الفقهية</a:t>
            </a:r>
            <a:r>
              <a:rPr lang="ar-SA" sz="3000" b="1" dirty="0" smtClean="0">
                <a:solidFill>
                  <a:srgbClr val="FF0000"/>
                </a:solidFill>
              </a:rPr>
              <a:t>:</a:t>
            </a:r>
          </a:p>
          <a:p>
            <a:pPr algn="justLow"/>
            <a:r>
              <a:rPr lang="ar-SA" sz="3000" b="1" dirty="0" smtClean="0">
                <a:solidFill>
                  <a:schemeClr val="accent1"/>
                </a:solidFill>
              </a:rPr>
              <a:t>تمهيد:</a:t>
            </a:r>
          </a:p>
          <a:p>
            <a:pPr algn="justLow"/>
            <a:r>
              <a:rPr lang="ar-SA" sz="3000" dirty="0"/>
              <a:t>قَسَّمَ الْفُقَهَاءُ </a:t>
            </a:r>
            <a:r>
              <a:rPr lang="ar-SA" sz="3000" dirty="0" smtClean="0"/>
              <a:t>الطَّلاقَ، </a:t>
            </a:r>
            <a:r>
              <a:rPr lang="ar-SA" sz="3000" dirty="0"/>
              <a:t>مِنْ حَيْثُ وَصْفُهُ </a:t>
            </a:r>
            <a:r>
              <a:rPr lang="ar-SA" sz="3000" dirty="0" smtClean="0"/>
              <a:t>الشَّرْعِيُّ، إِلَى: سُنِّيٍّ وَبِدْعِيٍّ. </a:t>
            </a:r>
          </a:p>
          <a:p>
            <a:pPr algn="justLow"/>
            <a:r>
              <a:rPr lang="ar-SA" sz="3000" dirty="0" smtClean="0"/>
              <a:t>يُرِيدُونَ </a:t>
            </a:r>
            <a:r>
              <a:rPr lang="ar-SA" sz="3000" dirty="0"/>
              <a:t>بِالسُّنِّيِّ : مَا وَافَقَ السُّنَّةَ فِي طَرِيقَةِ </a:t>
            </a:r>
            <a:r>
              <a:rPr lang="ar-SA" sz="3000" dirty="0" smtClean="0"/>
              <a:t>إِيقَاعِهِ، </a:t>
            </a:r>
          </a:p>
          <a:p>
            <a:pPr algn="justLow"/>
            <a:r>
              <a:rPr lang="ar-SA" sz="3000" dirty="0" smtClean="0"/>
              <a:t>وَالْبِدْعِيُّ </a:t>
            </a:r>
            <a:r>
              <a:rPr lang="ar-SA" sz="3000" dirty="0"/>
              <a:t>: مَا خَالَفَ السُّنَّةَ فِي </a:t>
            </a:r>
            <a:r>
              <a:rPr lang="ar-SA" sz="3000" dirty="0" smtClean="0"/>
              <a:t>ذَلِكَ، </a:t>
            </a:r>
          </a:p>
          <a:p>
            <a:pPr algn="justLow"/>
            <a:r>
              <a:rPr lang="ar-SA" sz="3000" dirty="0" smtClean="0"/>
              <a:t>وَلا </a:t>
            </a:r>
            <a:r>
              <a:rPr lang="ar-SA" sz="3000" dirty="0"/>
              <a:t>يَعْنُونَ بِالسُّنِّيِّ أَنَّهُ سُنَّةٌ ، لِمَا </a:t>
            </a:r>
            <a:r>
              <a:rPr lang="ar-SA" sz="3000" dirty="0" smtClean="0"/>
              <a:t>ورد من النُّصُوصِ </a:t>
            </a:r>
            <a:r>
              <a:rPr lang="ar-SA" sz="3000" dirty="0"/>
              <a:t>الْمُنَفِّرَةِ مِنَ الطَّلاقِ ، وَأَنَّهُ أَبْغَضُ الْحَلالِ </a:t>
            </a:r>
            <a:r>
              <a:rPr lang="ar-SA" sz="3000" dirty="0" smtClean="0"/>
              <a:t>إلَى الله </a:t>
            </a:r>
            <a:r>
              <a:rPr lang="ar-SA" sz="3000" dirty="0"/>
              <a:t>تَعَالَى </a:t>
            </a:r>
            <a:r>
              <a:rPr lang="ar-SA" sz="3000" dirty="0" smtClean="0"/>
              <a:t>.</a:t>
            </a:r>
            <a:endParaRPr lang="ar-SA" sz="3000" dirty="0"/>
          </a:p>
          <a:p>
            <a:pPr algn="justLow"/>
            <a:r>
              <a:rPr lang="ar-SA" sz="3000" dirty="0"/>
              <a:t>وَالْمَدَارُ عَلَى مَعْرِفَةِ السُّنِّيِّ وَالْبِدْعِيِّ مِنَ </a:t>
            </a:r>
            <a:r>
              <a:rPr lang="ar-SA" sz="3000" dirty="0" smtClean="0"/>
              <a:t>الطَّلاقِ: </a:t>
            </a:r>
            <a:r>
              <a:rPr lang="ar-SA" sz="3000" dirty="0"/>
              <a:t>الْقُرْآنُ </a:t>
            </a:r>
            <a:r>
              <a:rPr lang="ar-SA" sz="3000" dirty="0" smtClean="0"/>
              <a:t>وَالسُّنَّةُ:</a:t>
            </a:r>
          </a:p>
          <a:p>
            <a:pPr algn="justLow"/>
            <a:r>
              <a:rPr lang="ar-SA" sz="3000" dirty="0" smtClean="0"/>
              <a:t>أَمَّا </a:t>
            </a:r>
            <a:r>
              <a:rPr lang="ar-SA" sz="3000" b="1" dirty="0"/>
              <a:t>الْقُرْآنُ</a:t>
            </a:r>
            <a:r>
              <a:rPr lang="ar-SA" sz="3000" dirty="0"/>
              <a:t> فَقَوْلُهُ تَعَالَى : </a:t>
            </a:r>
            <a:r>
              <a:rPr lang="ar-SA" sz="3000" dirty="0">
                <a:sym typeface="AGA Arabesque"/>
              </a:rPr>
              <a:t></a:t>
            </a:r>
            <a:r>
              <a:rPr lang="ar-SA" sz="3000" dirty="0" smtClean="0"/>
              <a:t>يَا </a:t>
            </a:r>
            <a:r>
              <a:rPr lang="ar-SA" sz="3000" dirty="0"/>
              <a:t>أَيُّهَا النَّبِيُّ إِذَا طَلَّقْتُمُ النِّسَاءَ فَطَلِّقُوهُنَّ </a:t>
            </a:r>
            <a:r>
              <a:rPr lang="ar-SA" sz="3000" dirty="0" smtClean="0"/>
              <a:t>لِعِدَّتِهِنَّ</a:t>
            </a:r>
            <a:r>
              <a:rPr lang="ar-SA" sz="3000" dirty="0" smtClean="0">
                <a:sym typeface="AGA Arabesque"/>
              </a:rPr>
              <a:t></a:t>
            </a:r>
            <a:r>
              <a:rPr lang="ar-SA" sz="3000" dirty="0" smtClean="0"/>
              <a:t> . وَقَدْ </a:t>
            </a:r>
            <a:r>
              <a:rPr lang="ar-SA" sz="3000" dirty="0"/>
              <a:t>فَسَّرَ ابْنُ مَسْعُودٍ </a:t>
            </a:r>
            <a:r>
              <a:rPr lang="ar-SA" sz="3000" dirty="0" smtClean="0"/>
              <a:t>ذَلِكَ </a:t>
            </a:r>
            <a:r>
              <a:rPr lang="ar-SA" sz="3000" dirty="0"/>
              <a:t>بِأَنْ يُطَلِّقَهَا فِي طُهْرٍ لا جِمَاعَ </a:t>
            </a:r>
            <a:r>
              <a:rPr lang="ar-SA" sz="3000" dirty="0" smtClean="0"/>
              <a:t>فِيهِ، </a:t>
            </a:r>
            <a:r>
              <a:rPr lang="ar-SA" sz="3000" dirty="0"/>
              <a:t>وَمِثْلُهُ عَنِ ابْنِ </a:t>
            </a:r>
            <a:r>
              <a:rPr lang="ar-SA" sz="3000" dirty="0" smtClean="0"/>
              <a:t>عَبَّاسٍ.</a:t>
            </a:r>
          </a:p>
          <a:p>
            <a:pPr algn="justLow"/>
            <a:r>
              <a:rPr lang="ar-SA" sz="3000" dirty="0" smtClean="0"/>
              <a:t>وَأَمَّا </a:t>
            </a:r>
            <a:r>
              <a:rPr lang="ar-SA" sz="3000" b="1" dirty="0"/>
              <a:t>السُّنَّةُ</a:t>
            </a:r>
            <a:r>
              <a:rPr lang="ar-SA" sz="3000" dirty="0"/>
              <a:t> فحديث الباب</a:t>
            </a:r>
            <a:r>
              <a:rPr lang="ar-SA" sz="3000" dirty="0" smtClean="0"/>
              <a:t>.</a:t>
            </a:r>
          </a:p>
          <a:p>
            <a:pPr algn="justLow"/>
            <a:r>
              <a:rPr lang="ar-SA" sz="3000" dirty="0" smtClean="0"/>
              <a:t>إذن: الطلاق من حيث وصفه الشرعي نوعان:</a:t>
            </a:r>
            <a:endParaRPr lang="en-US" sz="3000" dirty="0"/>
          </a:p>
        </p:txBody>
      </p:sp>
    </p:spTree>
    <p:extLst>
      <p:ext uri="{BB962C8B-B14F-4D97-AF65-F5344CB8AC3E}">
        <p14:creationId xmlns:p14="http://schemas.microsoft.com/office/powerpoint/2010/main" val="4003210795"/>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
                                            <p:txEl>
                                              <p:pRg st="8" end="8"/>
                                            </p:txEl>
                                          </p:spTgt>
                                        </p:tgtEl>
                                        <p:attrNameLst>
                                          <p:attrName>style.visibility</p:attrName>
                                        </p:attrNameLst>
                                      </p:cBhvr>
                                      <p:to>
                                        <p:strVal val="visible"/>
                                      </p:to>
                                    </p:set>
                                    <p:anim calcmode="lin" valueType="num">
                                      <p:cBhvr additive="base">
                                        <p:cTn id="55"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
                                            <p:txEl>
                                              <p:pRg st="9" end="9"/>
                                            </p:txEl>
                                          </p:spTgt>
                                        </p:tgtEl>
                                        <p:attrNameLst>
                                          <p:attrName>style.visibility</p:attrName>
                                        </p:attrNameLst>
                                      </p:cBhvr>
                                      <p:to>
                                        <p:strVal val="visible"/>
                                      </p:to>
                                    </p:set>
                                    <p:anim calcmode="lin" valueType="num">
                                      <p:cBhvr additive="base">
                                        <p:cTn id="61" dur="500" fill="hold"/>
                                        <p:tgtEl>
                                          <p:spTgt spid="1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692696"/>
            <a:ext cx="8208912" cy="6001643"/>
          </a:xfrm>
          <a:prstGeom prst="rect">
            <a:avLst/>
          </a:prstGeom>
        </p:spPr>
        <p:txBody>
          <a:bodyPr wrap="square">
            <a:spAutoFit/>
          </a:bodyPr>
          <a:lstStyle/>
          <a:p>
            <a:pPr algn="justLow"/>
            <a:r>
              <a:rPr lang="ar-SA" sz="3000" b="1" dirty="0" smtClean="0"/>
              <a:t>أ </a:t>
            </a:r>
            <a:r>
              <a:rPr lang="ar-SA" sz="3000" b="1" dirty="0"/>
              <a:t>- الطلاق </a:t>
            </a:r>
            <a:r>
              <a:rPr lang="ar-SA" sz="3000" b="1" dirty="0" smtClean="0"/>
              <a:t>السُّني:</a:t>
            </a:r>
            <a:endParaRPr lang="en-US" sz="3000" b="1" dirty="0"/>
          </a:p>
          <a:p>
            <a:pPr algn="justLow"/>
            <a:r>
              <a:rPr lang="ar-SA" sz="3000" dirty="0" smtClean="0"/>
              <a:t>المراد به: الطلاق الموافق للسنة ، وهو : أن يطلِّق الرجل زوجته طلقة واحدة في طُهر لم يمسها فيه.</a:t>
            </a:r>
          </a:p>
          <a:p>
            <a:pPr algn="justLow"/>
            <a:r>
              <a:rPr lang="ar-SA" sz="3000" dirty="0" smtClean="0"/>
              <a:t>قال </a:t>
            </a:r>
            <a:r>
              <a:rPr lang="ar-SA" sz="3000" dirty="0"/>
              <a:t>ابن قدامة: (ولا خلاف في أنه إذا طلَّقها في طهر لم يصبها فيه ، ثم يتركها حتى تنقضي عدَّتُها، أنه مصيبُ للسُّنة، مُطلِّق للعدَّة التي أمر الله تعالى بها</a:t>
            </a:r>
            <a:r>
              <a:rPr lang="ar-SA" sz="3000" dirty="0" smtClean="0"/>
              <a:t>).</a:t>
            </a:r>
          </a:p>
          <a:p>
            <a:pPr algn="just"/>
            <a:r>
              <a:rPr lang="ar-SA" sz="3000" b="1" dirty="0"/>
              <a:t>ب - الطلاق البدعي:</a:t>
            </a:r>
            <a:endParaRPr lang="en-US" sz="3000" b="1" dirty="0"/>
          </a:p>
          <a:p>
            <a:pPr algn="just"/>
            <a:r>
              <a:rPr lang="ar-SA" sz="3000" dirty="0" smtClean="0"/>
              <a:t>وهو </a:t>
            </a:r>
            <a:r>
              <a:rPr lang="ar-SA" sz="3000" dirty="0"/>
              <a:t>خلاف طلاق السنة ، سُمي به لأنه طلاق مخالف للسنة التي أمر الله ورسوله </a:t>
            </a:r>
            <a:r>
              <a:rPr lang="en-US" sz="3000" dirty="0"/>
              <a:t> </a:t>
            </a:r>
            <a:r>
              <a:rPr lang="en-US" sz="3000" dirty="0">
                <a:sym typeface="AGA Arabesque"/>
              </a:rPr>
              <a:t> </a:t>
            </a:r>
            <a:r>
              <a:rPr lang="ar-SA" sz="3000" dirty="0"/>
              <a:t>بها . </a:t>
            </a:r>
          </a:p>
          <a:p>
            <a:pPr algn="just"/>
            <a:r>
              <a:rPr lang="ar-SA" sz="3000" dirty="0"/>
              <a:t>وهو : </a:t>
            </a:r>
            <a:r>
              <a:rPr lang="ar-SA" sz="3000" dirty="0" smtClean="0"/>
              <a:t>أن </a:t>
            </a:r>
            <a:r>
              <a:rPr lang="ar-SA" sz="3000" dirty="0"/>
              <a:t>يطلقها وهي </a:t>
            </a:r>
            <a:r>
              <a:rPr lang="ar-SA" sz="3000" dirty="0" smtClean="0"/>
              <a:t>حائض، </a:t>
            </a:r>
            <a:r>
              <a:rPr lang="ar-SA" sz="3000" dirty="0"/>
              <a:t>أو يطلقها في طهر جامعها فيه . </a:t>
            </a:r>
          </a:p>
          <a:p>
            <a:pPr algn="just"/>
            <a:r>
              <a:rPr lang="ar-SA" sz="2800" dirty="0"/>
              <a:t>فالطلاق </a:t>
            </a:r>
            <a:r>
              <a:rPr lang="ar-SA" sz="2800" dirty="0" smtClean="0"/>
              <a:t>حينئذ يكون </a:t>
            </a:r>
            <a:r>
              <a:rPr lang="ar-SA" sz="2800" dirty="0"/>
              <a:t>حراماً ، قال ابن قدامة: (أجمع العلماء في جميع الأمصار ، وكل </a:t>
            </a:r>
            <a:r>
              <a:rPr lang="ar-SA" sz="2800" dirty="0" err="1"/>
              <a:t>الأعصار</a:t>
            </a:r>
            <a:r>
              <a:rPr lang="ar-SA" sz="2800" dirty="0"/>
              <a:t> على تحريمه ، ويسمى طلاق البدعة ؛ لأن المطلق خالف السنة، وترك أمر الله تعالى ورسوله </a:t>
            </a:r>
            <a:r>
              <a:rPr lang="en-US" sz="2800" dirty="0">
                <a:sym typeface="AGA Arabesque"/>
              </a:rPr>
              <a:t></a:t>
            </a:r>
            <a:r>
              <a:rPr lang="ar-SA" sz="2800" dirty="0" smtClean="0"/>
              <a:t>).</a:t>
            </a:r>
            <a:endParaRPr lang="en-US" sz="2800" dirty="0"/>
          </a:p>
        </p:txBody>
      </p:sp>
    </p:spTree>
    <p:extLst>
      <p:ext uri="{BB962C8B-B14F-4D97-AF65-F5344CB8AC3E}">
        <p14:creationId xmlns:p14="http://schemas.microsoft.com/office/powerpoint/2010/main" val="2971746320"/>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836712"/>
            <a:ext cx="8064896" cy="4031873"/>
          </a:xfrm>
          <a:prstGeom prst="rect">
            <a:avLst/>
          </a:prstGeom>
        </p:spPr>
        <p:txBody>
          <a:bodyPr wrap="square">
            <a:spAutoFit/>
          </a:bodyPr>
          <a:lstStyle/>
          <a:p>
            <a:pPr algn="justLow"/>
            <a:r>
              <a:rPr lang="ar-SA" sz="3200" b="1" dirty="0">
                <a:solidFill>
                  <a:srgbClr val="FF0000"/>
                </a:solidFill>
              </a:rPr>
              <a:t>الحكم الأول: </a:t>
            </a:r>
            <a:r>
              <a:rPr lang="ar-SA" sz="3200" b="1" dirty="0" smtClean="0">
                <a:solidFill>
                  <a:srgbClr val="FF0000"/>
                </a:solidFill>
              </a:rPr>
              <a:t>حكم الطلاق في فترة الحيض:</a:t>
            </a:r>
            <a:endParaRPr lang="ar-SA" sz="3200" b="1" dirty="0">
              <a:solidFill>
                <a:srgbClr val="FF0000"/>
              </a:solidFill>
            </a:endParaRPr>
          </a:p>
          <a:p>
            <a:pPr algn="justLow"/>
            <a:r>
              <a:rPr lang="ar-SA" sz="3200" dirty="0" smtClean="0"/>
              <a:t>اتَّفَقَ </a:t>
            </a:r>
            <a:r>
              <a:rPr lang="ar-SA" sz="3200" dirty="0"/>
              <a:t>الْفُقَهَاءُ عَلَى أَنَّ إِيقَاعَ الطَّلاقِ فِي فَتْرَةِ الْحَيْضِ </a:t>
            </a:r>
            <a:r>
              <a:rPr lang="ar-SA" sz="3200" dirty="0" smtClean="0"/>
              <a:t>حَرَامٌ،</a:t>
            </a:r>
          </a:p>
          <a:p>
            <a:pPr algn="justLow"/>
            <a:r>
              <a:rPr lang="ar-SA" sz="3200" dirty="0" smtClean="0"/>
              <a:t>وَهُوَ </a:t>
            </a:r>
            <a:r>
              <a:rPr lang="ar-SA" sz="3200" dirty="0"/>
              <a:t>أَحَدُ أَقْسَامِ الطَّلاقِ الْبِدْعِيِّ لِنَهْيِ الشَّارِعِ عَنْهُ ، </a:t>
            </a:r>
            <a:endParaRPr lang="ar-SA" sz="3200" dirty="0" smtClean="0"/>
          </a:p>
          <a:p>
            <a:pPr algn="justLow"/>
            <a:r>
              <a:rPr lang="ar-SA" sz="3200" dirty="0" smtClean="0"/>
              <a:t>ودليل ذلك:</a:t>
            </a:r>
          </a:p>
          <a:p>
            <a:pPr algn="justLow"/>
            <a:r>
              <a:rPr lang="ar-SA" sz="3200" dirty="0" smtClean="0"/>
              <a:t>1- حديث الباب أن ابْنِ </a:t>
            </a:r>
            <a:r>
              <a:rPr lang="ar-SA" sz="3200" dirty="0"/>
              <a:t>عُمَرَ </a:t>
            </a:r>
            <a:r>
              <a:rPr lang="ar-SA" sz="3200" dirty="0" smtClean="0"/>
              <a:t>طَلَّقَ امْرَأَتَه </a:t>
            </a:r>
            <a:r>
              <a:rPr lang="ar-SA" sz="3200" b="1" dirty="0" smtClean="0"/>
              <a:t>وَهِيَ </a:t>
            </a:r>
            <a:r>
              <a:rPr lang="ar-SA" sz="3200" b="1" dirty="0"/>
              <a:t>حَائِضٌ </a:t>
            </a:r>
            <a:r>
              <a:rPr lang="ar-SA" sz="3200" dirty="0"/>
              <a:t>فَذَكَرَ عُمَرُ ذَلِكَ لِلنَّبِيِّ </a:t>
            </a:r>
            <a:r>
              <a:rPr lang="ar-SA" sz="3200" dirty="0">
                <a:sym typeface="AGA Arabesque"/>
              </a:rPr>
              <a:t></a:t>
            </a:r>
            <a:r>
              <a:rPr lang="ar-SA" sz="3200" dirty="0"/>
              <a:t> </a:t>
            </a:r>
            <a:r>
              <a:rPr lang="ar-SA" sz="3200" dirty="0" smtClean="0"/>
              <a:t>فَقَالَ </a:t>
            </a:r>
            <a:r>
              <a:rPr lang="ar-SA" sz="3200" dirty="0"/>
              <a:t>: </a:t>
            </a:r>
            <a:r>
              <a:rPr lang="ar-SA" sz="3200" dirty="0" smtClean="0"/>
              <a:t>«مُرْهُ</a:t>
            </a:r>
            <a:r>
              <a:rPr lang="ar-SA" sz="3200" dirty="0"/>
              <a:t> </a:t>
            </a:r>
            <a:r>
              <a:rPr lang="ar-SA" sz="3200" dirty="0" smtClean="0"/>
              <a:t>فَلْيُرَاجِعْهَا، </a:t>
            </a:r>
            <a:r>
              <a:rPr lang="ar-SA" sz="3200" dirty="0"/>
              <a:t>ثُمَّ لِيُمْسِكْهَا حَتَّى </a:t>
            </a:r>
            <a:r>
              <a:rPr lang="ar-SA" sz="3200" dirty="0" smtClean="0"/>
              <a:t>تَطْهُرَ، </a:t>
            </a:r>
            <a:r>
              <a:rPr lang="ar-SA" sz="3200" dirty="0"/>
              <a:t>ثُمَّ تَحِيضَ </a:t>
            </a:r>
            <a:r>
              <a:rPr lang="ar-SA" sz="3200" dirty="0" smtClean="0"/>
              <a:t>فَتَطْهُرَ، </a:t>
            </a:r>
            <a:r>
              <a:rPr lang="ar-SA" sz="3200" dirty="0"/>
              <a:t>ثُمَّ إِنْ شَاءَ طَلَّقَهَا طَاهِرًا قَبْلَ أَنْ </a:t>
            </a:r>
            <a:r>
              <a:rPr lang="ar-SA" sz="3200" dirty="0" smtClean="0"/>
              <a:t>يَمَسَّ،</a:t>
            </a:r>
            <a:r>
              <a:rPr lang="ar-SA" sz="3200" b="1" dirty="0" smtClean="0"/>
              <a:t> </a:t>
            </a:r>
            <a:r>
              <a:rPr lang="ar-SA" sz="3200" b="1" dirty="0"/>
              <a:t>فَتِلْكَ الْعِدَّةُ الَّتِي أَمَرَ اللَّهُ أَنْ تُطَلَّقَ لَهَا النِّسَاءُ</a:t>
            </a:r>
            <a:r>
              <a:rPr lang="ar-SA" sz="3200" dirty="0" smtClean="0"/>
              <a:t>».</a:t>
            </a:r>
          </a:p>
        </p:txBody>
      </p:sp>
    </p:spTree>
    <p:extLst>
      <p:ext uri="{BB962C8B-B14F-4D97-AF65-F5344CB8AC3E}">
        <p14:creationId xmlns:p14="http://schemas.microsoft.com/office/powerpoint/2010/main" val="3055966332"/>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692696"/>
            <a:ext cx="8064896" cy="6001643"/>
          </a:xfrm>
          <a:prstGeom prst="rect">
            <a:avLst/>
          </a:prstGeom>
        </p:spPr>
        <p:txBody>
          <a:bodyPr wrap="square">
            <a:spAutoFit/>
          </a:bodyPr>
          <a:lstStyle/>
          <a:p>
            <a:pPr algn="justLow"/>
            <a:r>
              <a:rPr lang="ar-SA" sz="3200" dirty="0"/>
              <a:t>2- فِي رِوَايَةٍ مُسْلِمٍ - المتقدمة في تخريج الحديث - قَالَ ابْنُ عُمَرَ (أَيْ لَمَّا سَأَلَهُ سَائِلٌ): «أَمَّا أَنْتَ طَلَّقْتهَا وَاحِدَةً أَوْ اثْنَتَيْنِ فَإِنَّ رَسُولَ اللَّهِ </a:t>
            </a:r>
            <a:r>
              <a:rPr lang="ar-SA" sz="3200" dirty="0">
                <a:sym typeface="AGA Arabesque"/>
              </a:rPr>
              <a:t></a:t>
            </a:r>
            <a:r>
              <a:rPr lang="ar-SA" sz="3200" dirty="0"/>
              <a:t> أَمَرَنِي أَنْ أُرَاجِعَهَا، ثُمَّ أُمْسِكَهَا حَتَّى تَحِيضَ حَيْضَةً أُخْرَى، ثُمَّ أُمْهِلَهَا حَتَّى تَطْهُرَ، ثُمَّ أُطَلِّقَهَا قَبْلَ أَنْ أَمَسَّهَا، وَأَمَّا أَنْتَ طَلَّقْتهَا ثَلَاثًا </a:t>
            </a:r>
            <a:r>
              <a:rPr lang="ar-SA" sz="3200" b="1" dirty="0"/>
              <a:t>فَقَدْ عَصَيْت رَبَّك فِيمَا أَمَرَك بِهِ مِنْ طَلَاقِ امْرَأَتِك</a:t>
            </a:r>
            <a:r>
              <a:rPr lang="ar-SA" sz="3200" dirty="0"/>
              <a:t>»، </a:t>
            </a:r>
            <a:endParaRPr lang="ar-SA" sz="3200" dirty="0" smtClean="0"/>
          </a:p>
          <a:p>
            <a:pPr algn="justLow"/>
            <a:r>
              <a:rPr lang="ar-SA" sz="3200" dirty="0"/>
              <a:t>فدَلَّ عَلَى تَحْرِيمِ الطَّلَاقِ فِي الْحَيْضِ.</a:t>
            </a:r>
          </a:p>
          <a:p>
            <a:pPr algn="justLow"/>
            <a:r>
              <a:rPr lang="ar-SA" sz="3200" dirty="0"/>
              <a:t>3- وَلِمُخَالِفَتِهِ قَوْله تَعَالَى : </a:t>
            </a:r>
            <a:r>
              <a:rPr lang="ar-SA" sz="3200" dirty="0">
                <a:sym typeface="AGA Arabesque"/>
              </a:rPr>
              <a:t></a:t>
            </a:r>
            <a:r>
              <a:rPr lang="ar-SA" sz="3200" dirty="0"/>
              <a:t>فَطَلِّقُوهُنَّ لِعِدَّتِهِنَّ</a:t>
            </a:r>
            <a:r>
              <a:rPr lang="ar-SA" sz="3200" dirty="0">
                <a:sym typeface="AGA Arabesque"/>
              </a:rPr>
              <a:t></a:t>
            </a:r>
            <a:r>
              <a:rPr lang="ar-SA" sz="3200" dirty="0"/>
              <a:t> ؛ </a:t>
            </a:r>
          </a:p>
          <a:p>
            <a:pPr algn="justLow"/>
            <a:r>
              <a:rPr lang="ar-SA" sz="3200" dirty="0"/>
              <a:t>أَيْ: فِي الْوَقْتِ الَّذِي يَشْرَعْنَ فِيهِ فِي الْعِدَّةِ ، وَزَمَنُ الْحَيْضِ لا يُحْسَبُ مِنَ الْعِدَّةِ ، </a:t>
            </a:r>
          </a:p>
          <a:p>
            <a:pPr algn="justLow"/>
            <a:r>
              <a:rPr lang="ar-SA" sz="3200" dirty="0"/>
              <a:t>وَلأَنَّ فِي إِيقَاعِ الطَّلاقِ فِي زَمَنِ الْحَيْضِ ضَرَرًا بِالْمَرْأَةِ؛ لِتَطْوِيلِ الْعِدَّةِ عَلَيْهَا حَيْثُ إِنَّ بَقِيَّةَ الْحَيْضِ لا تُحْسَبُ مِنْهَا. </a:t>
            </a:r>
            <a:endParaRPr lang="en-US" sz="3200" dirty="0"/>
          </a:p>
        </p:txBody>
      </p:sp>
    </p:spTree>
    <p:extLst>
      <p:ext uri="{BB962C8B-B14F-4D97-AF65-F5344CB8AC3E}">
        <p14:creationId xmlns:p14="http://schemas.microsoft.com/office/powerpoint/2010/main" val="2598980691"/>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764704"/>
            <a:ext cx="8064896" cy="5986254"/>
          </a:xfrm>
          <a:prstGeom prst="rect">
            <a:avLst/>
          </a:prstGeom>
        </p:spPr>
        <p:txBody>
          <a:bodyPr wrap="square">
            <a:spAutoFit/>
          </a:bodyPr>
          <a:lstStyle/>
          <a:p>
            <a:pPr algn="justLow"/>
            <a:r>
              <a:rPr lang="ar-SA" sz="3200" b="1" dirty="0">
                <a:solidFill>
                  <a:srgbClr val="FF0000"/>
                </a:solidFill>
              </a:rPr>
              <a:t>الحكم </a:t>
            </a:r>
            <a:r>
              <a:rPr lang="ar-SA" sz="3200" b="1" dirty="0" smtClean="0">
                <a:solidFill>
                  <a:srgbClr val="FF0000"/>
                </a:solidFill>
              </a:rPr>
              <a:t>الثاني: إذا طلق الرجل امرأته في </a:t>
            </a:r>
            <a:r>
              <a:rPr lang="ar-SA" sz="3200" b="1" dirty="0">
                <a:solidFill>
                  <a:srgbClr val="FF0000"/>
                </a:solidFill>
              </a:rPr>
              <a:t>فترة </a:t>
            </a:r>
            <a:r>
              <a:rPr lang="ar-SA" sz="3200" b="1" dirty="0" smtClean="0">
                <a:solidFill>
                  <a:srgbClr val="FF0000"/>
                </a:solidFill>
              </a:rPr>
              <a:t>الحيض؛ هل يقع طلاقه؟</a:t>
            </a:r>
          </a:p>
          <a:p>
            <a:pPr algn="justLow"/>
            <a:r>
              <a:rPr lang="ar-SA" sz="3200" b="1" dirty="0">
                <a:solidFill>
                  <a:schemeClr val="accent1"/>
                </a:solidFill>
              </a:rPr>
              <a:t>(1) اتَّفَقَ جُمْهُورُ الْفُقَهَاءِ - ومنهم الأئمة الأربعة أصحاب المذاهب المتبوعة- عَلَى وُقُوعِ الطَّلاقِ الْبِدْعِيِّ</a:t>
            </a:r>
            <a:r>
              <a:rPr lang="ar-SA" sz="3200" dirty="0">
                <a:solidFill>
                  <a:schemeClr val="accent1"/>
                </a:solidFill>
              </a:rPr>
              <a:t>، </a:t>
            </a:r>
            <a:r>
              <a:rPr lang="ar-SA" sz="3200" dirty="0"/>
              <a:t>مَعَ اتِّفَاقِهِمْ عَلَى وُقُوعِ الإِثْمِ فِيهِ عَلَى الْمُطَلِّقِ لِمُخَالَفَتِهِ السُّنَّةَ. </a:t>
            </a:r>
          </a:p>
          <a:p>
            <a:pPr algn="justLow"/>
            <a:r>
              <a:rPr lang="ar-SA" sz="3200" dirty="0"/>
              <a:t>ومن ذلك الطلاق في زمن الحيض؛ </a:t>
            </a:r>
          </a:p>
          <a:p>
            <a:pPr algn="justLow"/>
            <a:r>
              <a:rPr lang="ar-SA" sz="3200" b="1" dirty="0">
                <a:solidFill>
                  <a:schemeClr val="accent1"/>
                </a:solidFill>
              </a:rPr>
              <a:t>فقد ذَهَبَ جُمْهُورُ الْفُقَهَاءِ إِلَى وُقُوعِ الطَّلاقِ فِي زَمَنِ الْحَيْضِ،</a:t>
            </a:r>
          </a:p>
          <a:p>
            <a:pPr algn="justLow"/>
            <a:r>
              <a:rPr lang="ar-SA" sz="3200" dirty="0"/>
              <a:t>ودليلهم:</a:t>
            </a:r>
          </a:p>
          <a:p>
            <a:pPr algn="justLow"/>
            <a:r>
              <a:rPr lang="ar-SA" sz="3100" dirty="0"/>
              <a:t>أ- حديث الباب، وأنَّ النَّبِيَّ </a:t>
            </a:r>
            <a:r>
              <a:rPr lang="ar-SA" sz="3100" dirty="0">
                <a:sym typeface="AGA Arabesque"/>
              </a:rPr>
              <a:t></a:t>
            </a:r>
            <a:r>
              <a:rPr lang="ar-SA" sz="3100" dirty="0"/>
              <a:t> أَمَرَ عَبْدَ اللَّهِ بْنَ عُمَرَ بِالْمُرَاجَعَةِ، </a:t>
            </a:r>
          </a:p>
          <a:p>
            <a:pPr algn="justLow"/>
            <a:r>
              <a:rPr lang="ar-SA" sz="3200" dirty="0"/>
              <a:t>فقَوْلُهُ: «أَمَرَنِي أَنْ أُرَاجِعَهَا» يدل عَلَى وُقُوعِ الطَّلَاقِ؛ إذْ الرَّجْعَةُ فَرْعُ الْوُقُوعِ،</a:t>
            </a:r>
          </a:p>
          <a:p>
            <a:pPr algn="justLow"/>
            <a:r>
              <a:rPr lang="ar-SA" sz="3200" dirty="0"/>
              <a:t>أي أن الْمُرَاجَعَةِ لا تَكُونُ إِلا بَعْدَ وُقُوعِ الطَّلاقِ</a:t>
            </a:r>
            <a:r>
              <a:rPr lang="ar-SA" sz="3200" dirty="0" smtClean="0"/>
              <a:t>.</a:t>
            </a:r>
            <a:endParaRPr lang="ar-SA" sz="3200" dirty="0"/>
          </a:p>
        </p:txBody>
      </p:sp>
    </p:spTree>
    <p:extLst>
      <p:ext uri="{BB962C8B-B14F-4D97-AF65-F5344CB8AC3E}">
        <p14:creationId xmlns:p14="http://schemas.microsoft.com/office/powerpoint/2010/main" val="3777622419"/>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764704"/>
            <a:ext cx="8064896" cy="4031873"/>
          </a:xfrm>
          <a:prstGeom prst="rect">
            <a:avLst/>
          </a:prstGeom>
        </p:spPr>
        <p:txBody>
          <a:bodyPr wrap="square">
            <a:spAutoFit/>
          </a:bodyPr>
          <a:lstStyle/>
          <a:p>
            <a:pPr algn="justLow"/>
            <a:r>
              <a:rPr lang="ar-SA" sz="3200" dirty="0"/>
              <a:t>ب- قوله فِي رِوَايَةٍ أُخْرَى لِلْبُخَارِيِّ: «وَحُسِبَتْ تَطْلِيقَة»،</a:t>
            </a:r>
          </a:p>
          <a:p>
            <a:pPr algn="justLow"/>
            <a:r>
              <a:rPr lang="ar-SA" sz="3200" dirty="0"/>
              <a:t>وَالْمُرَادُ جَعْلُهَا وَاحِدَةً مِنْ الثَّلَاثِ التَّطْلِيقَاتِ الَّتِي يَمْلِكُهَا الزَّوْجُ، </a:t>
            </a:r>
            <a:endParaRPr lang="en-US" sz="3200" dirty="0"/>
          </a:p>
          <a:p>
            <a:pPr algn="justLow"/>
            <a:r>
              <a:rPr lang="ar-SA" sz="3200" dirty="0"/>
              <a:t>لَكِنَّهُ لَمْ يُصَرِّحْ بِالْفَاعِلِ هُنَا،</a:t>
            </a:r>
          </a:p>
          <a:p>
            <a:pPr algn="justLow"/>
            <a:r>
              <a:rPr lang="ar-SA" sz="3200" dirty="0"/>
              <a:t>وقَدْ صَرَّحَ بِالْفَاعِلِ فِي غَيْرِ هَذِهِ الرِّوَايَةِ؛ كَمَا فِي «مُسْنَدِ ابْنِ وَهْبٍ» و «سنن </a:t>
            </a:r>
            <a:r>
              <a:rPr lang="ar-SA" sz="3200" dirty="0" err="1"/>
              <a:t>الدَّارَقُطْنِيُّ</a:t>
            </a:r>
            <a:r>
              <a:rPr lang="ar-SA" sz="3200" dirty="0"/>
              <a:t>» عَنْ ابْنِ عُمَرَ عَنْ النَّبِيِّ </a:t>
            </a:r>
            <a:r>
              <a:rPr lang="ar-SA" sz="3200" dirty="0">
                <a:sym typeface="AGA Arabesque"/>
              </a:rPr>
              <a:t> :</a:t>
            </a:r>
            <a:r>
              <a:rPr lang="ar-SA" sz="3200" dirty="0"/>
              <a:t> «قَالَ: هِيَ وَاحِدَةٌ».</a:t>
            </a:r>
            <a:endParaRPr lang="en-US" sz="3200" dirty="0"/>
          </a:p>
          <a:p>
            <a:pPr algn="justLow"/>
            <a:r>
              <a:rPr lang="ar-SA" sz="3200" dirty="0"/>
              <a:t>وَقَدْ وَرَدَ أَنَّ الْحَاسِبَ لَهَا هُوَ النَّبِيُّ </a:t>
            </a:r>
            <a:r>
              <a:rPr lang="ar-SA" sz="3200" dirty="0">
                <a:sym typeface="AGA Arabesque"/>
              </a:rPr>
              <a:t></a:t>
            </a:r>
            <a:r>
              <a:rPr lang="ar-SA" sz="3200" dirty="0"/>
              <a:t> مِنْ طُرُقٍ يُقَوِّي بَعْضُهَا بَعْضًا. </a:t>
            </a:r>
          </a:p>
        </p:txBody>
      </p:sp>
    </p:spTree>
    <p:extLst>
      <p:ext uri="{BB962C8B-B14F-4D97-AF65-F5344CB8AC3E}">
        <p14:creationId xmlns:p14="http://schemas.microsoft.com/office/powerpoint/2010/main" val="2985793146"/>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764704"/>
            <a:ext cx="8064896" cy="5016758"/>
          </a:xfrm>
          <a:prstGeom prst="rect">
            <a:avLst/>
          </a:prstGeom>
        </p:spPr>
        <p:txBody>
          <a:bodyPr wrap="square">
            <a:spAutoFit/>
          </a:bodyPr>
          <a:lstStyle/>
          <a:p>
            <a:pPr algn="justLow"/>
            <a:r>
              <a:rPr lang="ar-SA" sz="3200" dirty="0"/>
              <a:t>ج- فِي رِوَايَةٍ مُسْلِمٍ - المتقدمة في تخريج الحديث - قَالَ ابْنُ عُمَرَ (أَيْ لَمَّا سَأَلَهُ سَائِلٌ): «أَمَّا أَنْتَ طَلَّقْتهَا وَاحِدَةً أَوْ اثْنَتَيْنِ فَإِنَّ رَسُولَ اللَّهِ </a:t>
            </a:r>
            <a:r>
              <a:rPr lang="ar-SA" sz="3200" dirty="0">
                <a:sym typeface="AGA Arabesque"/>
              </a:rPr>
              <a:t></a:t>
            </a:r>
            <a:r>
              <a:rPr lang="ar-SA" sz="3200" dirty="0"/>
              <a:t> أَمَرَنِي أَنْ أُرَاجِعَهَا، ثُمَّ أُمْسِكَهَا حَتَّى تَحِيضَ حَيْضَةً أُخْرَى، ثُمَّ أُمْهِلَهَا حَتَّى تَطْهُرَ، ثُمَّ أُطَلِّقَهَا قَبْلَ أَنْ أَمَسَّهَا، وَأَمَّا أَنْتَ طَلَّقْتهَا ثَلَاثًا فَقَدْ عَصَيْت رَبَّك فِيمَا أَمَرَك بِهِ مِنْ طَلَاقِ امْرَأَتِك».</a:t>
            </a:r>
          </a:p>
          <a:p>
            <a:pPr algn="justLow"/>
            <a:r>
              <a:rPr lang="ar-SA" sz="3200" dirty="0"/>
              <a:t>وَفِي لَفْظِ عند </a:t>
            </a:r>
            <a:r>
              <a:rPr lang="ar-SA" sz="3200" dirty="0" err="1"/>
              <a:t>الدَّارَقُطْنِيِّ</a:t>
            </a:r>
            <a:r>
              <a:rPr lang="ar-SA" sz="3200" dirty="0"/>
              <a:t>: (قَالَ -أي: ابن عمر-: قُلْتُ يَا رَسُولَ اللَّهِ أَرَأَيْتُ لَوْ أَنِّي طَلَّقْتُهَا ثَلاثًا . قَالَ : </a:t>
            </a:r>
            <a:r>
              <a:rPr lang="ar-SA" sz="3200" b="1" dirty="0"/>
              <a:t>«كَانَتْ تَبِينُ مِنْكَ، وَتَكُونُ مَعْصِيَةً». </a:t>
            </a:r>
            <a:r>
              <a:rPr lang="ar-SA" sz="3200" dirty="0"/>
              <a:t>قَالَ نَافِعٌ: وَكَانَ عَبْدُ اللَّهِ طَلَّقَهَا تَطْلِيقَةً فَحُسِبَتْ مِنْ طَلاقِهِ، ورَاجَعَهَا كَمَا أَمَرَهُ رَسُولُ اللَّه </a:t>
            </a:r>
            <a:r>
              <a:rPr lang="ar-SA" sz="3200" dirty="0">
                <a:sym typeface="AGA Arabesque"/>
              </a:rPr>
              <a:t>).</a:t>
            </a:r>
            <a:r>
              <a:rPr lang="ar-SA" sz="3200" dirty="0"/>
              <a:t> </a:t>
            </a:r>
          </a:p>
        </p:txBody>
      </p:sp>
    </p:spTree>
    <p:extLst>
      <p:ext uri="{BB962C8B-B14F-4D97-AF65-F5344CB8AC3E}">
        <p14:creationId xmlns:p14="http://schemas.microsoft.com/office/powerpoint/2010/main" val="3047020904"/>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548680"/>
            <a:ext cx="8064896" cy="6001643"/>
          </a:xfrm>
          <a:prstGeom prst="rect">
            <a:avLst/>
          </a:prstGeom>
        </p:spPr>
        <p:txBody>
          <a:bodyPr wrap="square">
            <a:spAutoFit/>
          </a:bodyPr>
          <a:lstStyle/>
          <a:p>
            <a:pPr algn="justLow"/>
            <a:r>
              <a:rPr lang="ar-SA" sz="3200" dirty="0"/>
              <a:t>د- وَلأَنَّهُ طَلاقٌ مِنْ مُكَلَّفٍ فِي مَحَلِّهِ فَوَقَعَ؛ كَطَلاقِ الْحَامِلِ،</a:t>
            </a:r>
          </a:p>
          <a:p>
            <a:pPr algn="justLow"/>
            <a:r>
              <a:rPr lang="ar-SA" sz="3200" dirty="0"/>
              <a:t>هـ- وَلأَنَّهُ لَيْسَ بِقُرْبَةٍ فَيُعْتَبَرُ لِوُقُوعِهِ مُوَافَقَةُ السُّنَّةِ، </a:t>
            </a:r>
          </a:p>
          <a:p>
            <a:pPr algn="justLow"/>
            <a:r>
              <a:rPr lang="ar-SA" sz="3200" dirty="0"/>
              <a:t>بَلْ هُوَ إِزَالَةُ عِصْمَةٍ وَقَطْعُ مِلْكٍ ، </a:t>
            </a:r>
          </a:p>
          <a:p>
            <a:pPr algn="justLow"/>
            <a:r>
              <a:rPr lang="ar-SA" sz="3200" dirty="0"/>
              <a:t>فَإِيقَاعُهُ فِي زَمَنِ الْبِدْعَةِ أَوْلَى تَغْلِيظًا عَلَيْهِ وَعُقُوبَةً لَهُ. </a:t>
            </a:r>
          </a:p>
          <a:p>
            <a:pPr algn="justLow"/>
            <a:r>
              <a:rPr lang="ar-SA" sz="3200" b="1" dirty="0">
                <a:solidFill>
                  <a:schemeClr val="accent1"/>
                </a:solidFill>
              </a:rPr>
              <a:t>(2) وَذهب </a:t>
            </a:r>
            <a:r>
              <a:rPr lang="ar-SA" sz="3200" b="1" dirty="0" err="1">
                <a:solidFill>
                  <a:schemeClr val="accent1"/>
                </a:solidFill>
              </a:rPr>
              <a:t>طَاوُسٌ</a:t>
            </a:r>
            <a:r>
              <a:rPr lang="ar-SA" sz="3200" b="1" dirty="0">
                <a:solidFill>
                  <a:schemeClr val="accent1"/>
                </a:solidFill>
              </a:rPr>
              <a:t> وَالْخَوَارِجُ وَالرَّوَافِضُ، وَحَكَاهُ فِي «الْبَحْرِ الزخار» عَنْ الْبَاقِرِ وَالصَّادِقِ وَالنَّاصِرِ، أن الطلاق في زمن الحيض لَا يَقَعُ به شَيْءٌ، </a:t>
            </a:r>
          </a:p>
          <a:p>
            <a:pPr algn="justLow"/>
            <a:r>
              <a:rPr lang="ar-SA" sz="3200" b="1" dirty="0">
                <a:solidFill>
                  <a:schemeClr val="accent1"/>
                </a:solidFill>
              </a:rPr>
              <a:t>وَنَصَرَ هَذَا الْقَوْلَ ابْنُ حَزْمٍ، وَرَجَّحَهُ ابْنُ تَيْمِيَّةَ وَابْنُ الْقَيِّمِ. </a:t>
            </a:r>
          </a:p>
          <a:p>
            <a:pPr algn="justLow"/>
            <a:r>
              <a:rPr lang="ar-SA" sz="3200" dirty="0" smtClean="0"/>
              <a:t>دليلهم: اسْتَدَلُّوا </a:t>
            </a:r>
            <a:r>
              <a:rPr lang="ar-SA" sz="3200" dirty="0"/>
              <a:t>بِقَوْلِهِ فِي رِوَايَةٍ أُخْرَى لِمُسْلِمِ عَنْ ابْنِ عُمَرَ: (قَالَ عَبْدُ اللَّهِ بْنُ عُمَرَ : فَرَدَّهَا عَلَيَّ، </a:t>
            </a:r>
            <a:r>
              <a:rPr lang="ar-SA" sz="3200" b="1" dirty="0"/>
              <a:t>وَلَمْ يَرَهَا شَيْئًا، </a:t>
            </a:r>
            <a:r>
              <a:rPr lang="ar-SA" sz="3200" dirty="0"/>
              <a:t>وَقَالَ إذَا طَهُرَتْ فَلْيُطَلِّقْ أَوْ لِيُمْسِكْ) ،</a:t>
            </a:r>
          </a:p>
          <a:p>
            <a:pPr algn="justLow"/>
            <a:r>
              <a:rPr lang="ar-SA" sz="3200" dirty="0"/>
              <a:t>وَمِثْلُهُ فِي رِوَايَةِ أَبِي دَاوُد: </a:t>
            </a:r>
            <a:r>
              <a:rPr lang="ar-SA" sz="3200" b="1" dirty="0"/>
              <a:t>(فَرَدَّهَا عَلَيَّ، وَلَمْ يَرَهَا شَيْئًا).</a:t>
            </a:r>
            <a:endParaRPr lang="en-US" sz="3200" b="1" dirty="0"/>
          </a:p>
        </p:txBody>
      </p:sp>
    </p:spTree>
    <p:extLst>
      <p:ext uri="{BB962C8B-B14F-4D97-AF65-F5344CB8AC3E}">
        <p14:creationId xmlns:p14="http://schemas.microsoft.com/office/powerpoint/2010/main" val="207788497"/>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764704"/>
            <a:ext cx="8064896" cy="6001643"/>
          </a:xfrm>
          <a:prstGeom prst="rect">
            <a:avLst/>
          </a:prstGeom>
        </p:spPr>
        <p:txBody>
          <a:bodyPr wrap="square">
            <a:spAutoFit/>
          </a:bodyPr>
          <a:lstStyle/>
          <a:p>
            <a:pPr algn="justLow"/>
            <a:r>
              <a:rPr lang="ar-SA" sz="3200" b="1" dirty="0" smtClean="0"/>
              <a:t>الرد على هذا القول:</a:t>
            </a:r>
          </a:p>
          <a:p>
            <a:pPr algn="justLow"/>
            <a:r>
              <a:rPr lang="ar-SA" sz="3200" b="1" dirty="0" smtClean="0"/>
              <a:t>قَالَ </a:t>
            </a:r>
            <a:r>
              <a:rPr lang="ar-SA" sz="3200" b="1" dirty="0"/>
              <a:t>ابْنُ عَبْدِ الْبَرِّ </a:t>
            </a:r>
            <a:r>
              <a:rPr lang="ar-SA" sz="3200" dirty="0"/>
              <a:t>فِي </a:t>
            </a:r>
            <a:r>
              <a:rPr lang="ar-SA" sz="3200" dirty="0" smtClean="0"/>
              <a:t>قَوْلِهِ: «وَلَمْ </a:t>
            </a:r>
            <a:r>
              <a:rPr lang="ar-SA" sz="3200" dirty="0"/>
              <a:t>يَرَهَا </a:t>
            </a:r>
            <a:r>
              <a:rPr lang="ar-SA" sz="3200" dirty="0" smtClean="0"/>
              <a:t>شَيْئًا»: </a:t>
            </a:r>
          </a:p>
          <a:p>
            <a:pPr algn="justLow"/>
            <a:r>
              <a:rPr lang="ar-SA" sz="3200" dirty="0" smtClean="0"/>
              <a:t>1- إنه مُنْكِرٌ، </a:t>
            </a:r>
            <a:r>
              <a:rPr lang="ar-SA" sz="3200" dirty="0"/>
              <a:t>لَمْ يَقُلْهُ </a:t>
            </a:r>
            <a:r>
              <a:rPr lang="ar-SA" sz="3200" dirty="0" smtClean="0"/>
              <a:t>غَيْرُ الراوي </a:t>
            </a:r>
            <a:r>
              <a:rPr lang="ar-SA" sz="3200" dirty="0"/>
              <a:t>أَبِي الزُّبَيْرِ، </a:t>
            </a:r>
            <a:endParaRPr lang="ar-SA" sz="3200" dirty="0" smtClean="0"/>
          </a:p>
          <a:p>
            <a:pPr algn="justLow"/>
            <a:r>
              <a:rPr lang="ar-SA" sz="3200" dirty="0" smtClean="0"/>
              <a:t>وَهو لَيْسَ </a:t>
            </a:r>
            <a:r>
              <a:rPr lang="ar-SA" sz="3200" dirty="0"/>
              <a:t>بِحُجَّةٍ فِيمَا خَالَفَهُ فِيهِ مِثْلُهُ </a:t>
            </a:r>
            <a:r>
              <a:rPr lang="ar-SA" sz="3200" dirty="0" smtClean="0"/>
              <a:t>، فَكَيْفَ </a:t>
            </a:r>
            <a:r>
              <a:rPr lang="ar-SA" sz="3200" dirty="0"/>
              <a:t>بِمَنْ هُوَ أَثْبَتُ </a:t>
            </a:r>
            <a:r>
              <a:rPr lang="ar-SA" sz="3200" dirty="0" smtClean="0"/>
              <a:t>مِنْهُ ممن خالفوه؟ </a:t>
            </a:r>
          </a:p>
          <a:p>
            <a:pPr algn="justLow"/>
            <a:r>
              <a:rPr lang="ar-SA" sz="3200" dirty="0" smtClean="0"/>
              <a:t>2- وَلَوْ </a:t>
            </a:r>
            <a:r>
              <a:rPr lang="ar-SA" sz="3200" dirty="0"/>
              <a:t>صَحَّ لَكَانَ </a:t>
            </a:r>
            <a:r>
              <a:rPr lang="ar-SA" sz="3200" dirty="0" smtClean="0"/>
              <a:t>مَعْنَاهَا - </a:t>
            </a:r>
            <a:r>
              <a:rPr lang="ar-SA" sz="3200" dirty="0"/>
              <a:t>وَاَللَّهُ </a:t>
            </a:r>
            <a:r>
              <a:rPr lang="ar-SA" sz="3200" dirty="0" smtClean="0"/>
              <a:t>أَعْلَمُ - : (وَلَمْ </a:t>
            </a:r>
            <a:r>
              <a:rPr lang="ar-SA" sz="3200" dirty="0"/>
              <a:t>يَرَهَا شَيْئًا مُسْتَقِيمًا لِكَوْنِهَا لَمْ تَقَعْ عَلَى </a:t>
            </a:r>
            <a:r>
              <a:rPr lang="ar-SA" sz="3200" dirty="0" smtClean="0"/>
              <a:t>السُّنَّةِ). </a:t>
            </a:r>
            <a:endParaRPr lang="en-US" sz="3200" dirty="0"/>
          </a:p>
          <a:p>
            <a:pPr algn="justLow"/>
            <a:r>
              <a:rPr lang="ar-SA" sz="3200" b="1" dirty="0"/>
              <a:t>وَقَالَ </a:t>
            </a:r>
            <a:r>
              <a:rPr lang="ar-SA" sz="3200" b="1" dirty="0" smtClean="0"/>
              <a:t>الْخَطَّابِيُّ:</a:t>
            </a:r>
            <a:r>
              <a:rPr lang="ar-SA" sz="3200" dirty="0" smtClean="0"/>
              <a:t> </a:t>
            </a:r>
          </a:p>
          <a:p>
            <a:pPr algn="justLow"/>
            <a:r>
              <a:rPr lang="ar-SA" sz="3200" dirty="0" smtClean="0"/>
              <a:t>1- قَالَ </a:t>
            </a:r>
            <a:r>
              <a:rPr lang="ar-SA" sz="3200" dirty="0"/>
              <a:t>أَهْلُ </a:t>
            </a:r>
            <a:r>
              <a:rPr lang="ar-SA" sz="3200" dirty="0" smtClean="0"/>
              <a:t>الْحَدِيثِ: </a:t>
            </a:r>
            <a:r>
              <a:rPr lang="ar-SA" sz="3200" dirty="0"/>
              <a:t>لَمْ يَرْوِ أَبُو الزُّبَيْرِ حَدِيثًا أَنْكَرَ مِنْ هَذَا</a:t>
            </a:r>
            <a:r>
              <a:rPr lang="ar-SA" sz="3200" dirty="0" smtClean="0"/>
              <a:t>،</a:t>
            </a:r>
          </a:p>
          <a:p>
            <a:pPr algn="justLow"/>
            <a:r>
              <a:rPr lang="ar-SA" sz="3200" dirty="0" smtClean="0"/>
              <a:t>2- وَيُحْتَمَلُ </a:t>
            </a:r>
            <a:r>
              <a:rPr lang="ar-SA" sz="3200" dirty="0"/>
              <a:t>أَنَّ </a:t>
            </a:r>
            <a:r>
              <a:rPr lang="ar-SA" sz="3200" dirty="0" smtClean="0"/>
              <a:t>مَعْنَاهُ: </a:t>
            </a:r>
            <a:r>
              <a:rPr lang="ar-SA" sz="3200" dirty="0"/>
              <a:t>لَمْ يَرَهَا شَيْئًا تَحْرُمُ مَعَهُ </a:t>
            </a:r>
            <a:r>
              <a:rPr lang="ar-SA" sz="3200" dirty="0" smtClean="0"/>
              <a:t>الْمُرَاجَعَةُ، أَوْ: لَمْ </a:t>
            </a:r>
            <a:r>
              <a:rPr lang="ar-SA" sz="3200" dirty="0"/>
              <a:t>يَرَهَا شَيْئًا جَائِزًا فِي السُّنَّةِ مَاضِيًا فِي الِاخْتِيَارِ، وَإِنْ كَانَ لَازِمًا </a:t>
            </a:r>
            <a:r>
              <a:rPr lang="ar-SA" sz="3200" dirty="0" smtClean="0"/>
              <a:t>لَهُ.</a:t>
            </a:r>
          </a:p>
        </p:txBody>
      </p:sp>
    </p:spTree>
    <p:extLst>
      <p:ext uri="{BB962C8B-B14F-4D97-AF65-F5344CB8AC3E}">
        <p14:creationId xmlns:p14="http://schemas.microsoft.com/office/powerpoint/2010/main" val="131150897"/>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80931" y="620688"/>
            <a:ext cx="8064896" cy="6294031"/>
          </a:xfrm>
          <a:prstGeom prst="rect">
            <a:avLst/>
          </a:prstGeom>
        </p:spPr>
        <p:txBody>
          <a:bodyPr wrap="square">
            <a:spAutoFit/>
          </a:bodyPr>
          <a:lstStyle/>
          <a:p>
            <a:pPr algn="justLow"/>
            <a:r>
              <a:rPr lang="ar-SA" sz="3100" b="1" dirty="0" smtClean="0"/>
              <a:t>وَنَقَلَ </a:t>
            </a:r>
            <a:r>
              <a:rPr lang="ar-SA" sz="3100" b="1" dirty="0"/>
              <a:t>الْبَيْهَقِيُّ </a:t>
            </a:r>
            <a:r>
              <a:rPr lang="ar-SA" sz="3100" dirty="0"/>
              <a:t>فِي </a:t>
            </a:r>
            <a:r>
              <a:rPr lang="ar-SA" sz="3100" dirty="0" smtClean="0"/>
              <a:t>«مَعْرِفَةِ السنن والآثار» </a:t>
            </a:r>
            <a:r>
              <a:rPr lang="ar-SA" sz="3100" dirty="0"/>
              <a:t>عَنْ الشَّافِعِيِّ أَنَّهُ ذَكَرَ رِوَايَةَ أَبِي </a:t>
            </a:r>
            <a:r>
              <a:rPr lang="ar-SA" sz="3100" dirty="0" smtClean="0"/>
              <a:t>الزُّبَيْر، فَقَالَ: </a:t>
            </a:r>
          </a:p>
          <a:p>
            <a:pPr algn="justLow"/>
            <a:r>
              <a:rPr lang="ar-SA" sz="3100" dirty="0" smtClean="0"/>
              <a:t>نَافِعٌ (أي: الذي روى أنها حسبت تطليقة) أَثْبَتُ </a:t>
            </a:r>
            <a:r>
              <a:rPr lang="ar-SA" sz="3100" dirty="0"/>
              <a:t>مِنْ أَبِي الزُّبَيْرِ، </a:t>
            </a:r>
            <a:r>
              <a:rPr lang="ar-SA" sz="3100" dirty="0" err="1"/>
              <a:t>وَالْأَثْبَتُ</a:t>
            </a:r>
            <a:r>
              <a:rPr lang="ar-SA" sz="3100" dirty="0"/>
              <a:t> مِنْ الْحَدِيثَيْنِ أَوْلَى أَنْ يُؤْخَذَ بِهِ إذَا تَخَالَفَا، وَقَدْ وَافَقَ نَافِعًا غَيْرُهُ مِنْ أَهْلِ </a:t>
            </a:r>
            <a:r>
              <a:rPr lang="ar-SA" sz="3100" dirty="0" smtClean="0"/>
              <a:t>التَّثَبُّتِ. </a:t>
            </a:r>
          </a:p>
          <a:p>
            <a:pPr algn="justLow"/>
            <a:r>
              <a:rPr lang="ar-SA" sz="3100" dirty="0" smtClean="0"/>
              <a:t>قَالَ</a:t>
            </a:r>
            <a:r>
              <a:rPr lang="ar-SA" sz="3100" dirty="0"/>
              <a:t>: وَحُمِلَ قَوْلُهُ: وَلَمْ يَرَهَا شَيْئًا عَلَى </a:t>
            </a:r>
            <a:r>
              <a:rPr lang="ar-SA" sz="3100" dirty="0" smtClean="0"/>
              <a:t>أَنَّهُ: </a:t>
            </a:r>
            <a:r>
              <a:rPr lang="ar-SA" sz="3100" dirty="0"/>
              <a:t>لَمْ يَعُدَّهَا شَيْئًا صَوَابًا غَيْرَ </a:t>
            </a:r>
            <a:r>
              <a:rPr lang="ar-SA" sz="3100" dirty="0" smtClean="0"/>
              <a:t>خَطَأٍ، </a:t>
            </a:r>
          </a:p>
          <a:p>
            <a:pPr algn="justLow"/>
            <a:r>
              <a:rPr lang="ar-SA" sz="3100" dirty="0" smtClean="0"/>
              <a:t>بَلْ </a:t>
            </a:r>
            <a:r>
              <a:rPr lang="ar-SA" sz="3100" dirty="0"/>
              <a:t>يُؤْمَرُ صَاحِبُهُ أَلَّا يُقِيمَ </a:t>
            </a:r>
            <a:r>
              <a:rPr lang="ar-SA" sz="3100" dirty="0" smtClean="0"/>
              <a:t>عَلَيْهِ؛ </a:t>
            </a:r>
            <a:r>
              <a:rPr lang="ar-SA" sz="3100" dirty="0"/>
              <a:t>لِأَنَّهُ أَمَرَهُ بِالْمُرَاجَعَةِ، </a:t>
            </a:r>
            <a:endParaRPr lang="ar-SA" sz="3100" dirty="0" smtClean="0"/>
          </a:p>
          <a:p>
            <a:pPr algn="justLow"/>
            <a:r>
              <a:rPr lang="ar-SA" sz="3100" dirty="0" smtClean="0"/>
              <a:t>وَلَوْ </a:t>
            </a:r>
            <a:r>
              <a:rPr lang="ar-SA" sz="3100" dirty="0"/>
              <a:t>كَانَ طَلَّقَهَا طَاهِرًا لَمْ يُؤْمَرْ </a:t>
            </a:r>
            <a:r>
              <a:rPr lang="ar-SA" sz="3100" dirty="0" smtClean="0"/>
              <a:t>بِذَلِكَ، </a:t>
            </a:r>
          </a:p>
          <a:p>
            <a:pPr algn="justLow"/>
            <a:r>
              <a:rPr lang="ar-SA" sz="3100" dirty="0" smtClean="0"/>
              <a:t>فَهُوَ </a:t>
            </a:r>
            <a:r>
              <a:rPr lang="ar-SA" sz="3100" dirty="0"/>
              <a:t>كَمَا يُقَالُ لِلرَّجُلِ إذَا أَخْطَأَ فِي فِعْلِهِ أَوْ أَخْطَأَ فِي </a:t>
            </a:r>
            <a:r>
              <a:rPr lang="ar-SA" sz="3100" dirty="0" smtClean="0"/>
              <a:t>جَوَابِهِ: </a:t>
            </a:r>
            <a:r>
              <a:rPr lang="ar-SA" sz="3100" dirty="0"/>
              <a:t>إنَّهُ لَمْ يَصْنَعْ </a:t>
            </a:r>
            <a:r>
              <a:rPr lang="ar-SA" sz="3100" dirty="0" smtClean="0"/>
              <a:t>شَيْئًا؛ أَيْ: </a:t>
            </a:r>
            <a:r>
              <a:rPr lang="ar-SA" sz="3100" dirty="0"/>
              <a:t>لَمْ يَصْنَعْ شَيْئًا </a:t>
            </a:r>
            <a:r>
              <a:rPr lang="ar-SA" sz="3100" dirty="0" smtClean="0"/>
              <a:t>صَوَابًا</a:t>
            </a:r>
            <a:r>
              <a:rPr lang="ar-SA" sz="3100" dirty="0"/>
              <a:t>.</a:t>
            </a:r>
            <a:endParaRPr lang="en-US" sz="3100" dirty="0"/>
          </a:p>
          <a:p>
            <a:pPr algn="justLow"/>
            <a:r>
              <a:rPr lang="ar-SA" sz="3100" b="1" dirty="0"/>
              <a:t>وَقَدْ أَطَالَ ابْنُ الْقَيِّمِ الْكَلَامَ </a:t>
            </a:r>
            <a:r>
              <a:rPr lang="ar-SA" sz="3100" b="1" dirty="0" smtClean="0"/>
              <a:t>في نُصْرَةِ </a:t>
            </a:r>
            <a:r>
              <a:rPr lang="ar-SA" sz="3100" b="1" dirty="0"/>
              <a:t>عَدَمِ الْوُقُوعِ، وَلَكِنْ بَعْدَ ثُبُوتِ أَنَّهُ </a:t>
            </a:r>
            <a:r>
              <a:rPr lang="ar-SA" sz="3100" b="1" dirty="0">
                <a:sym typeface="AGA Arabesque"/>
              </a:rPr>
              <a:t></a:t>
            </a:r>
            <a:r>
              <a:rPr lang="ar-SA" sz="3100" b="1" dirty="0"/>
              <a:t> </a:t>
            </a:r>
            <a:r>
              <a:rPr lang="ar-SA" sz="3100" b="1" dirty="0" smtClean="0"/>
              <a:t>حَسَبَهَا </a:t>
            </a:r>
            <a:r>
              <a:rPr lang="ar-SA" sz="3100" b="1" dirty="0"/>
              <a:t>تَطْلِيقَةً </a:t>
            </a:r>
            <a:r>
              <a:rPr lang="ar-SA" sz="3100" b="1" dirty="0" smtClean="0"/>
              <a:t>تطيحُ </a:t>
            </a:r>
            <a:r>
              <a:rPr lang="ar-SA" sz="3100" b="1" dirty="0"/>
              <a:t>كُلَّ </a:t>
            </a:r>
            <a:r>
              <a:rPr lang="ar-SA" sz="3100" b="1" dirty="0" smtClean="0"/>
              <a:t>عِبَارَةٍ.</a:t>
            </a:r>
            <a:endParaRPr lang="en-US" sz="3100" b="1" dirty="0"/>
          </a:p>
        </p:txBody>
      </p:sp>
    </p:spTree>
    <p:extLst>
      <p:ext uri="{BB962C8B-B14F-4D97-AF65-F5344CB8AC3E}">
        <p14:creationId xmlns:p14="http://schemas.microsoft.com/office/powerpoint/2010/main" val="3489130424"/>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36825" y="836712"/>
            <a:ext cx="8064896" cy="5509200"/>
          </a:xfrm>
          <a:prstGeom prst="rect">
            <a:avLst/>
          </a:prstGeom>
        </p:spPr>
        <p:txBody>
          <a:bodyPr wrap="square">
            <a:spAutoFit/>
          </a:bodyPr>
          <a:lstStyle/>
          <a:p>
            <a:pPr algn="justLow"/>
            <a:r>
              <a:rPr lang="ar-SA" sz="3200" b="1" dirty="0">
                <a:solidFill>
                  <a:srgbClr val="FF0000"/>
                </a:solidFill>
              </a:rPr>
              <a:t>الحكم </a:t>
            </a:r>
            <a:r>
              <a:rPr lang="ar-SA" sz="3200" b="1" dirty="0" smtClean="0">
                <a:solidFill>
                  <a:srgbClr val="FF0000"/>
                </a:solidFill>
              </a:rPr>
              <a:t>الثالث: حكم الرجعة إذا </a:t>
            </a:r>
            <a:r>
              <a:rPr lang="ar-SA" sz="3200" b="1" dirty="0">
                <a:solidFill>
                  <a:srgbClr val="FF0000"/>
                </a:solidFill>
              </a:rPr>
              <a:t>طلق الرجل امرأته في فترة </a:t>
            </a:r>
            <a:r>
              <a:rPr lang="ar-SA" sz="3200" b="1" dirty="0" smtClean="0">
                <a:solidFill>
                  <a:srgbClr val="FF0000"/>
                </a:solidFill>
              </a:rPr>
              <a:t>الحيض:</a:t>
            </a:r>
          </a:p>
          <a:p>
            <a:pPr algn="justLow"/>
            <a:r>
              <a:rPr lang="ar-SA" sz="3200" dirty="0"/>
              <a:t>هَلْ الْأَمْرُ بِالْمُرَاجَعَةِ في هذا الحديث لِلْوُجُوبِ؛ فَتَجِبُ الرَّجْعَةُ أَمْ لَا؟</a:t>
            </a:r>
          </a:p>
          <a:p>
            <a:pPr algn="justLow"/>
            <a:r>
              <a:rPr lang="ar-SA" sz="3200" dirty="0"/>
              <a:t>للفقهاء أقوال:</a:t>
            </a:r>
          </a:p>
          <a:p>
            <a:pPr algn="justLow"/>
            <a:r>
              <a:rPr lang="ar-SA" sz="3200" dirty="0"/>
              <a:t>1- إِذَا طَلَّقَ زَوْجَتَهُ فِي الْحَيْضِ </a:t>
            </a:r>
            <a:r>
              <a:rPr lang="ar-SA" sz="3200" b="1" dirty="0">
                <a:solidFill>
                  <a:schemeClr val="accent1"/>
                </a:solidFill>
              </a:rPr>
              <a:t>وَجَبَ عَلَيْهِ مُرَاجَعَتُهَا</a:t>
            </a:r>
            <a:r>
              <a:rPr lang="ar-SA" sz="3200" dirty="0"/>
              <a:t>، رَفْعًا لِلإِثْمِ لَدَى </a:t>
            </a:r>
            <a:r>
              <a:rPr lang="ar-SA" sz="3200" b="1" dirty="0"/>
              <a:t>الْحَنَفِيَّةِ فِي الأَصَحِّ عِنْدَهُمْ </a:t>
            </a:r>
            <a:r>
              <a:rPr lang="ar-SA" sz="3200" dirty="0"/>
              <a:t>، وهو قول </a:t>
            </a:r>
            <a:r>
              <a:rPr lang="ar-SA" sz="3200" b="1" dirty="0"/>
              <a:t>المالكية</a:t>
            </a:r>
            <a:r>
              <a:rPr lang="ar-SA" sz="3200" dirty="0"/>
              <a:t> كما سيأتي، وَهُوَ </a:t>
            </a:r>
            <a:r>
              <a:rPr lang="ar-SA" sz="3200" b="1" dirty="0"/>
              <a:t>رِوَايَةٌ عَنْ أَحْمَدَ</a:t>
            </a:r>
            <a:r>
              <a:rPr lang="ar-SA" sz="3200" dirty="0"/>
              <a:t>، وَقَوْلُ </a:t>
            </a:r>
            <a:r>
              <a:rPr lang="ar-SA" sz="3200" b="1" dirty="0"/>
              <a:t>دَاوُد</a:t>
            </a:r>
            <a:r>
              <a:rPr lang="ar-SA" sz="3200" dirty="0"/>
              <a:t>.</a:t>
            </a:r>
          </a:p>
          <a:p>
            <a:pPr algn="justLow"/>
            <a:r>
              <a:rPr lang="ar-SA" sz="3200" dirty="0"/>
              <a:t>ودليل الوجوب: الْأَمْرُ بِهَا في حديث الباب.</a:t>
            </a:r>
          </a:p>
          <a:p>
            <a:pPr algn="justLow"/>
            <a:r>
              <a:rPr lang="ar-SA" sz="3200" dirty="0"/>
              <a:t>قَالُوا: فَإِذَا امْتَنَعَ الرَّجُلُ مِنْهَا أَدَّبَهُ الْحَاكِمُ، </a:t>
            </a:r>
          </a:p>
          <a:p>
            <a:pPr algn="justLow"/>
            <a:r>
              <a:rPr lang="ar-SA" sz="3200" dirty="0"/>
              <a:t>فَإِنْ أَصَرَّ عَلَى الِامْتِنَاعِ ارْتَجَعَ الْحَاكِمُ عَنْهُ</a:t>
            </a:r>
            <a:r>
              <a:rPr lang="ar-SA" sz="3200" dirty="0" smtClean="0"/>
              <a:t>.</a:t>
            </a:r>
            <a:endParaRPr lang="ar-SA" sz="3200" dirty="0"/>
          </a:p>
        </p:txBody>
      </p:sp>
    </p:spTree>
    <p:extLst>
      <p:ext uri="{BB962C8B-B14F-4D97-AF65-F5344CB8AC3E}">
        <p14:creationId xmlns:p14="http://schemas.microsoft.com/office/powerpoint/2010/main" val="3794654189"/>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06670" y="620688"/>
            <a:ext cx="8064896" cy="6494085"/>
          </a:xfrm>
          <a:prstGeom prst="rect">
            <a:avLst/>
          </a:prstGeom>
        </p:spPr>
        <p:txBody>
          <a:bodyPr wrap="square">
            <a:spAutoFit/>
          </a:bodyPr>
          <a:lstStyle/>
          <a:p>
            <a:pPr algn="justLow"/>
            <a:r>
              <a:rPr lang="ar-SA" sz="3100" dirty="0"/>
              <a:t>2- وَذَهَبَ </a:t>
            </a:r>
            <a:r>
              <a:rPr lang="ar-SA" sz="3100" b="1" dirty="0"/>
              <a:t>الشَّافِعِيُّ</a:t>
            </a:r>
            <a:r>
              <a:rPr lang="ar-SA" sz="3100" dirty="0"/>
              <a:t> إِلَى أَنَّ </a:t>
            </a:r>
            <a:r>
              <a:rPr lang="ar-SA" sz="3100" b="1" dirty="0">
                <a:solidFill>
                  <a:schemeClr val="accent1"/>
                </a:solidFill>
              </a:rPr>
              <a:t>مُرَاجَعَةَ مَنْ طَلَّقَهَا بِدْعِيًّا سُنَّةٌ</a:t>
            </a:r>
            <a:r>
              <a:rPr lang="ar-SA" sz="3100" dirty="0"/>
              <a:t>. </a:t>
            </a:r>
          </a:p>
          <a:p>
            <a:pPr algn="justLow"/>
            <a:r>
              <a:rPr lang="ar-SA" sz="3100" dirty="0"/>
              <a:t>3- وَعَبَّرَ </a:t>
            </a:r>
            <a:r>
              <a:rPr lang="ar-SA" sz="3100" b="1" dirty="0"/>
              <a:t>الْحَنَابِلَةُ</a:t>
            </a:r>
            <a:r>
              <a:rPr lang="ar-SA" sz="3100" dirty="0"/>
              <a:t> عَنْ ذَلِكَ </a:t>
            </a:r>
            <a:r>
              <a:rPr lang="ar-SA" sz="3100" b="1" dirty="0">
                <a:solidFill>
                  <a:schemeClr val="accent1"/>
                </a:solidFill>
              </a:rPr>
              <a:t>بِالاسْتِحْبَابِ</a:t>
            </a:r>
            <a:r>
              <a:rPr lang="ar-SA" sz="3100" dirty="0"/>
              <a:t>، وهو </a:t>
            </a:r>
            <a:r>
              <a:rPr lang="ar-SA" sz="3100" b="1" dirty="0"/>
              <a:t>منقول عن الْحَنَفِيَّةِ</a:t>
            </a:r>
            <a:r>
              <a:rPr lang="ar-SA" sz="3100" dirty="0"/>
              <a:t> </a:t>
            </a:r>
            <a:r>
              <a:rPr lang="ar-SA" sz="3100" b="1" dirty="0"/>
              <a:t>.</a:t>
            </a:r>
          </a:p>
          <a:p>
            <a:pPr algn="justLow"/>
            <a:r>
              <a:rPr lang="ar-SA" sz="3100" dirty="0"/>
              <a:t>قَالُوا: لِأَنَّ ابْتِدَاءَ النِّكَاحِ لَا يَجِبُ،</a:t>
            </a:r>
          </a:p>
          <a:p>
            <a:pPr algn="justLow"/>
            <a:r>
              <a:rPr lang="ar-SA" sz="3100" dirty="0"/>
              <a:t>فَاسْتِدَامَتُهُ كَذَلِكَ فَكَانَ الْقِيَاسُ قَرِينَةً عَلَى أَنَّ الْأَمْرَ في الحديث لِلنَّدْبِ.</a:t>
            </a:r>
            <a:endParaRPr lang="en-US" sz="3100" dirty="0"/>
          </a:p>
          <a:p>
            <a:pPr algn="justLow"/>
            <a:r>
              <a:rPr lang="ar-SA" sz="3100" dirty="0"/>
              <a:t>4- وَذَهَبَ </a:t>
            </a:r>
            <a:r>
              <a:rPr lang="ar-SA" sz="3100" b="1" dirty="0"/>
              <a:t>الْمَالِكِيَّةُ</a:t>
            </a:r>
            <a:r>
              <a:rPr lang="ar-SA" sz="3100" dirty="0"/>
              <a:t> إِلَى </a:t>
            </a:r>
            <a:r>
              <a:rPr lang="ar-SA" sz="3100" b="1" dirty="0">
                <a:solidFill>
                  <a:schemeClr val="accent1"/>
                </a:solidFill>
              </a:rPr>
              <a:t>تَقْسِيمِ الطلاق الْبِدْعِيِّ إِلَى: حَرَامٍ وَمَكْرُوهٍ،</a:t>
            </a:r>
          </a:p>
          <a:p>
            <a:pPr algn="justLow"/>
            <a:r>
              <a:rPr lang="ar-SA" sz="3100" dirty="0"/>
              <a:t>فَالْحَرَامُ: مَا وَقَعَ فِي الْحَيْضِ أَوِ النِّفَاسِ مِنَ الطَّلاقِ مُطْلَقًا،</a:t>
            </a:r>
          </a:p>
          <a:p>
            <a:pPr algn="justLow"/>
            <a:r>
              <a:rPr lang="ar-SA" sz="3100" dirty="0"/>
              <a:t>وَالْمَكْرُوهُ: مَا وَقَعَ فِي غَيْرِ الْحَيْضِ وَالنِّفَاسِ، كَمَا لَوْ أَوْقَعَهُ فِي طُهْرِهَا الَّذِي جَامَعَهَا فِيهِ، </a:t>
            </a:r>
          </a:p>
          <a:p>
            <a:pPr algn="justLow"/>
            <a:r>
              <a:rPr lang="ar-SA" sz="3100" dirty="0"/>
              <a:t>وَعَلَى هَذَا يُجْبَرُ الْمُطَلِّقُ فِي الْحَيْضِ وَالنِّفَاسِ عَلَى الرَّجْعَةِ رَفْعًا لِلْحُرْمَةِ، وَلا يُجْبَرُ غَيْرُهُ عَلَى الرَّجْعَةِ وَإِنْ كَانَ بِدْعِيًّا.</a:t>
            </a:r>
            <a:endParaRPr lang="en-US" sz="3100" dirty="0"/>
          </a:p>
        </p:txBody>
      </p:sp>
    </p:spTree>
    <p:extLst>
      <p:ext uri="{BB962C8B-B14F-4D97-AF65-F5344CB8AC3E}">
        <p14:creationId xmlns:p14="http://schemas.microsoft.com/office/powerpoint/2010/main" val="2562877897"/>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06670" y="620688"/>
            <a:ext cx="8064896" cy="4401205"/>
          </a:xfrm>
          <a:prstGeom prst="rect">
            <a:avLst/>
          </a:prstGeom>
        </p:spPr>
        <p:txBody>
          <a:bodyPr wrap="square">
            <a:spAutoFit/>
          </a:bodyPr>
          <a:lstStyle/>
          <a:p>
            <a:pPr algn="justLow"/>
            <a:r>
              <a:rPr lang="ar-SA" sz="2800" dirty="0"/>
              <a:t>قال الحافظ ابن حجر في «فتح الباري»: </a:t>
            </a:r>
          </a:p>
          <a:p>
            <a:pPr algn="justLow"/>
            <a:r>
              <a:rPr lang="ar-SA" sz="2800" dirty="0"/>
              <a:t>(</a:t>
            </a:r>
            <a:r>
              <a:rPr lang="ar-SA" sz="2800" b="1" dirty="0"/>
              <a:t>* والحجة لمن قال بالوجوب؛ </a:t>
            </a:r>
          </a:p>
          <a:p>
            <a:pPr algn="justLow"/>
            <a:r>
              <a:rPr lang="ar-SA" sz="2800" dirty="0"/>
              <a:t>1- لورود الأمر بها، </a:t>
            </a:r>
          </a:p>
          <a:p>
            <a:pPr algn="justLow"/>
            <a:r>
              <a:rPr lang="ar-SA" sz="2800" dirty="0"/>
              <a:t>2- ولأن الطلاق لما كان محرّمًا في الحيض كانت استدامة النكاح فيه واجبة. </a:t>
            </a:r>
          </a:p>
          <a:p>
            <a:pPr algn="justLow"/>
            <a:r>
              <a:rPr lang="ar-SA" sz="2800" dirty="0"/>
              <a:t>فلو تمادى الذي طلّق في الحيض حتى طهرت: قال مالكٌ وأكثر أصحابه: يُجبر على الرجعة أيضًا. </a:t>
            </a:r>
          </a:p>
          <a:p>
            <a:pPr algn="justLow"/>
            <a:r>
              <a:rPr lang="ar-SA" sz="2800" b="1" dirty="0"/>
              <a:t>* واتفقوا على </a:t>
            </a:r>
            <a:r>
              <a:rPr lang="ar-SA" sz="2800" dirty="0"/>
              <a:t>أنها إذا انقضت عدّتها أن لا رجعة، </a:t>
            </a:r>
          </a:p>
          <a:p>
            <a:pPr algn="justLow"/>
            <a:r>
              <a:rPr lang="ar-SA" sz="2800" b="1" dirty="0"/>
              <a:t>* واتفقوا على </a:t>
            </a:r>
            <a:r>
              <a:rPr lang="ar-SA" sz="2800" dirty="0"/>
              <a:t>أنه لو طلّق قبل الدخول وهي حائضٌ لم يؤمر بالمراجعة، إلا ما نقل عن زفر).</a:t>
            </a:r>
            <a:endParaRPr lang="en-US" sz="2800" dirty="0"/>
          </a:p>
        </p:txBody>
      </p:sp>
    </p:spTree>
    <p:extLst>
      <p:ext uri="{BB962C8B-B14F-4D97-AF65-F5344CB8AC3E}">
        <p14:creationId xmlns:p14="http://schemas.microsoft.com/office/powerpoint/2010/main" val="1886022156"/>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06670" y="620688"/>
            <a:ext cx="8064896" cy="5816977"/>
          </a:xfrm>
          <a:prstGeom prst="rect">
            <a:avLst/>
          </a:prstGeom>
        </p:spPr>
        <p:txBody>
          <a:bodyPr wrap="square">
            <a:spAutoFit/>
          </a:bodyPr>
          <a:lstStyle/>
          <a:p>
            <a:pPr algn="justLow"/>
            <a:r>
              <a:rPr lang="ar-SA" sz="3100" b="1" dirty="0">
                <a:solidFill>
                  <a:srgbClr val="FF0000"/>
                </a:solidFill>
              </a:rPr>
              <a:t>الحكم الرابع: ما المراد بقوله </a:t>
            </a:r>
            <a:r>
              <a:rPr lang="ar-SA" sz="3100" b="1" dirty="0">
                <a:solidFill>
                  <a:srgbClr val="FF0000"/>
                </a:solidFill>
                <a:sym typeface="AGA Arabesque"/>
              </a:rPr>
              <a:t></a:t>
            </a:r>
            <a:r>
              <a:rPr lang="ar-SA" sz="3100" b="1" dirty="0">
                <a:solidFill>
                  <a:srgbClr val="FF0000"/>
                </a:solidFill>
              </a:rPr>
              <a:t>: </a:t>
            </a:r>
            <a:r>
              <a:rPr lang="ar-SA" sz="3100" b="1" u="sng" dirty="0">
                <a:solidFill>
                  <a:srgbClr val="FF0000"/>
                </a:solidFill>
              </a:rPr>
              <a:t>«طاهرًا»</a:t>
            </a:r>
            <a:r>
              <a:rPr lang="ar-SA" sz="3100" b="1" dirty="0">
                <a:solidFill>
                  <a:srgbClr val="FF0000"/>
                </a:solidFill>
              </a:rPr>
              <a:t> من قوله: «مُرْهُ فَلْيُرَاجِعْهَا، ثُمَّ لْيُطَلِّقْهَا طَاهِرًا أَوْ حَامِلًا»؛ </a:t>
            </a:r>
            <a:endParaRPr lang="ar-SA" sz="3100" b="1" dirty="0" smtClean="0">
              <a:solidFill>
                <a:srgbClr val="FF0000"/>
              </a:solidFill>
            </a:endParaRPr>
          </a:p>
          <a:p>
            <a:pPr algn="justLow"/>
            <a:r>
              <a:rPr lang="ar-SA" sz="3100" b="1" dirty="0" smtClean="0">
                <a:solidFill>
                  <a:srgbClr val="FF0000"/>
                </a:solidFill>
              </a:rPr>
              <a:t>هل </a:t>
            </a:r>
            <a:r>
              <a:rPr lang="ar-SA" sz="3100" b="1" dirty="0">
                <a:solidFill>
                  <a:srgbClr val="FF0000"/>
                </a:solidFill>
              </a:rPr>
              <a:t>المراد </a:t>
            </a:r>
            <a:r>
              <a:rPr lang="ar-SA" sz="3100" b="1" dirty="0" smtClean="0">
                <a:solidFill>
                  <a:srgbClr val="FF0000"/>
                </a:solidFill>
              </a:rPr>
              <a:t>به: </a:t>
            </a:r>
            <a:r>
              <a:rPr lang="ar-SA" sz="3100" b="1" dirty="0">
                <a:solidFill>
                  <a:srgbClr val="FF0000"/>
                </a:solidFill>
              </a:rPr>
              <a:t>انقطاع الدم، أو التطهّر بالغسل؟ </a:t>
            </a:r>
          </a:p>
          <a:p>
            <a:pPr algn="justLow"/>
            <a:r>
              <a:rPr lang="ar-SA" sz="3100" dirty="0"/>
              <a:t>الأحكام المرتّبة على الحيض نوعان: </a:t>
            </a:r>
          </a:p>
          <a:p>
            <a:pPr algn="justLow"/>
            <a:r>
              <a:rPr lang="ar-SA" sz="3100" dirty="0"/>
              <a:t>الأول يزول بانقطاع الدم، كصحّة الغسل، والصوم، وترتّب الصلاة في الذّمّة. </a:t>
            </a:r>
          </a:p>
          <a:p>
            <a:pPr algn="justLow"/>
            <a:r>
              <a:rPr lang="ar-SA" sz="3100" dirty="0"/>
              <a:t>والثاني: لا يزول إلا بالغسل، كصحّة الصلاة، والطواف، وجواز اللبث في المسجد.</a:t>
            </a:r>
          </a:p>
          <a:p>
            <a:pPr algn="justLow"/>
            <a:r>
              <a:rPr lang="ar-SA" sz="3100" dirty="0"/>
              <a:t>فهل يكون الطلاق من النوع الأول، أو من الثاني؟</a:t>
            </a:r>
            <a:endParaRPr lang="ar-SA" sz="3100" b="1" dirty="0">
              <a:solidFill>
                <a:srgbClr val="FF0000"/>
              </a:solidFill>
            </a:endParaRPr>
          </a:p>
          <a:p>
            <a:pPr algn="justLow"/>
            <a:r>
              <a:rPr lang="ar-SA" sz="3100" dirty="0"/>
              <a:t>اختلف الفقهاء في ذلك على قولين: </a:t>
            </a:r>
          </a:p>
          <a:p>
            <a:pPr algn="justLow"/>
            <a:r>
              <a:rPr lang="ar-SA" sz="3100" dirty="0"/>
              <a:t>1- فقال بعضهم: المراد به: انقطاع الدم، </a:t>
            </a:r>
          </a:p>
          <a:p>
            <a:pPr algn="justLow"/>
            <a:r>
              <a:rPr lang="ar-SA" sz="3100" dirty="0"/>
              <a:t>2- وقال آخرون: المراد : الغسل،</a:t>
            </a:r>
          </a:p>
        </p:txBody>
      </p:sp>
    </p:spTree>
    <p:extLst>
      <p:ext uri="{BB962C8B-B14F-4D97-AF65-F5344CB8AC3E}">
        <p14:creationId xmlns:p14="http://schemas.microsoft.com/office/powerpoint/2010/main" val="3261980329"/>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
                                            <p:txEl>
                                              <p:pRg st="8" end="8"/>
                                            </p:txEl>
                                          </p:spTgt>
                                        </p:tgtEl>
                                        <p:attrNameLst>
                                          <p:attrName>style.visibility</p:attrName>
                                        </p:attrNameLst>
                                      </p:cBhvr>
                                      <p:to>
                                        <p:strVal val="visible"/>
                                      </p:to>
                                    </p:set>
                                    <p:anim calcmode="lin" valueType="num">
                                      <p:cBhvr additive="base">
                                        <p:cTn id="55"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06670" y="764704"/>
            <a:ext cx="8064896" cy="3046988"/>
          </a:xfrm>
          <a:prstGeom prst="rect">
            <a:avLst/>
          </a:prstGeom>
        </p:spPr>
        <p:txBody>
          <a:bodyPr wrap="square">
            <a:spAutoFit/>
          </a:bodyPr>
          <a:lstStyle/>
          <a:p>
            <a:pPr algn="justLow"/>
            <a:r>
              <a:rPr lang="ar-SA" sz="3200" dirty="0"/>
              <a:t>والراجح الثاني؛ </a:t>
            </a:r>
            <a:endParaRPr lang="ar-SA" sz="3200" dirty="0" smtClean="0"/>
          </a:p>
          <a:p>
            <a:pPr algn="justLow"/>
            <a:r>
              <a:rPr lang="ar-SA" sz="3200" dirty="0" smtClean="0"/>
              <a:t>لما </a:t>
            </a:r>
            <a:r>
              <a:rPr lang="ar-SA" sz="3200" dirty="0"/>
              <a:t>ورد في إحدى روايات الحديث، قال: «مُرْ عبد اللَّه، فليراجعها، فإذا </a:t>
            </a:r>
            <a:r>
              <a:rPr lang="ar-SA" sz="3200" b="1" dirty="0"/>
              <a:t>اغتسلت من حيضتها الأخرى</a:t>
            </a:r>
            <a:r>
              <a:rPr lang="ar-SA" sz="3200" dirty="0"/>
              <a:t>، فلا يمسّها حتى يطلّقها، وإن شاء أن يمسكها، فليمسكها»، </a:t>
            </a:r>
          </a:p>
          <a:p>
            <a:pPr algn="justLow"/>
            <a:r>
              <a:rPr lang="ar-SA" sz="3200" dirty="0"/>
              <a:t>فهذا مفسّر لقوله: «لْيُطَلِّقْهَا طَاهِرًا» ، وقوله: «فإذا طهرت»، فليحمل عليه.</a:t>
            </a:r>
            <a:endParaRPr lang="ar-SA" sz="3200" dirty="0"/>
          </a:p>
        </p:txBody>
      </p:sp>
    </p:spTree>
    <p:extLst>
      <p:ext uri="{BB962C8B-B14F-4D97-AF65-F5344CB8AC3E}">
        <p14:creationId xmlns:p14="http://schemas.microsoft.com/office/powerpoint/2010/main" val="913035631"/>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533400" y="1268760"/>
            <a:ext cx="7854696" cy="5472608"/>
          </a:xfrm>
        </p:spPr>
        <p:txBody>
          <a:bodyPr>
            <a:normAutofit/>
          </a:bodyPr>
          <a:lstStyle/>
          <a:p>
            <a:pPr algn="ctr"/>
            <a:r>
              <a:rPr lang="en-US" dirty="0" smtClean="0"/>
              <a:t> </a:t>
            </a:r>
          </a:p>
          <a:p>
            <a:pPr algn="ctr"/>
            <a:endParaRPr lang="ar-SA" sz="4400" b="1" dirty="0" smtClean="0">
              <a:solidFill>
                <a:srgbClr val="FF0000"/>
              </a:solidFill>
            </a:endParaRPr>
          </a:p>
          <a:p>
            <a:pPr algn="ctr"/>
            <a:r>
              <a:rPr lang="ar-SA" sz="4400" b="1" dirty="0" smtClean="0">
                <a:solidFill>
                  <a:srgbClr val="FF0000"/>
                </a:solidFill>
              </a:rPr>
              <a:t>والسلام عليكم ورحمة الله وبركاته</a:t>
            </a:r>
            <a:endParaRPr lang="en-US" sz="4400" b="1" dirty="0">
              <a:solidFill>
                <a:srgbClr val="FF0000"/>
              </a:solidFill>
            </a:endParaRPr>
          </a:p>
        </p:txBody>
      </p:sp>
    </p:spTree>
    <p:extLst>
      <p:ext uri="{BB962C8B-B14F-4D97-AF65-F5344CB8AC3E}">
        <p14:creationId xmlns:p14="http://schemas.microsoft.com/office/powerpoint/2010/main" val="8960261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5323</TotalTime>
  <Words>3031</Words>
  <Application>Microsoft Office PowerPoint</Application>
  <PresentationFormat>عرض على الشاشة (3:4)‏</PresentationFormat>
  <Paragraphs>209</Paragraphs>
  <Slides>34</Slides>
  <Notes>1</Notes>
  <HiddenSlides>0</HiddenSlides>
  <MMClips>0</MMClips>
  <ScaleCrop>false</ScaleCrop>
  <HeadingPairs>
    <vt:vector size="4" baseType="variant">
      <vt:variant>
        <vt:lpstr>نسق</vt:lpstr>
      </vt:variant>
      <vt:variant>
        <vt:i4>1</vt:i4>
      </vt:variant>
      <vt:variant>
        <vt:lpstr>عناوين الشرائح</vt:lpstr>
      </vt:variant>
      <vt:variant>
        <vt:i4>34</vt:i4>
      </vt:variant>
    </vt:vector>
  </HeadingPairs>
  <TitlesOfParts>
    <vt:vector size="35" baseType="lpstr">
      <vt:lpstr>تدفق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adel</dc:creator>
  <cp:lastModifiedBy>user</cp:lastModifiedBy>
  <cp:revision>350</cp:revision>
  <dcterms:created xsi:type="dcterms:W3CDTF">2013-03-29T21:45:20Z</dcterms:created>
  <dcterms:modified xsi:type="dcterms:W3CDTF">2015-03-14T18:16:00Z</dcterms:modified>
</cp:coreProperties>
</file>