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72" r:id="rId1"/>
  </p:sldMasterIdLst>
  <p:notesMasterIdLst>
    <p:notesMasterId r:id="rId17"/>
  </p:notesMasterIdLst>
  <p:sldIdLst>
    <p:sldId id="257" r:id="rId2"/>
    <p:sldId id="336" r:id="rId3"/>
    <p:sldId id="475" r:id="rId4"/>
    <p:sldId id="546" r:id="rId5"/>
    <p:sldId id="488" r:id="rId6"/>
    <p:sldId id="559" r:id="rId7"/>
    <p:sldId id="491" r:id="rId8"/>
    <p:sldId id="548" r:id="rId9"/>
    <p:sldId id="517" r:id="rId10"/>
    <p:sldId id="519" r:id="rId11"/>
    <p:sldId id="520" r:id="rId12"/>
    <p:sldId id="522" r:id="rId13"/>
    <p:sldId id="523" r:id="rId14"/>
    <p:sldId id="556" r:id="rId15"/>
    <p:sldId id="545" r:id="rId16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7463" autoAdjust="0"/>
    <p:restoredTop sz="94660"/>
  </p:normalViewPr>
  <p:slideViewPr>
    <p:cSldViewPr>
      <p:cViewPr>
        <p:scale>
          <a:sx n="100" d="100"/>
          <a:sy n="100" d="100"/>
        </p:scale>
        <p:origin x="-636" y="13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50F947C1-F59D-4334-AA90-011837C41C54}" type="datetimeFigureOut">
              <a:rPr lang="ar-SA" smtClean="0"/>
              <a:t>21/04/1437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5B639E35-15A1-425F-A554-59CC1AFF124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4738874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639E35-15A1-425F-A554-59CC1AFF1245}" type="slidenum">
              <a:rPr lang="ar-SA" smtClean="0"/>
              <a:t>1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3054183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639E35-15A1-425F-A554-59CC1AFF1245}" type="slidenum">
              <a:rPr lang="ar-SA" smtClean="0"/>
              <a:t>2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7331989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639E35-15A1-425F-A554-59CC1AFF1245}" type="slidenum">
              <a:rPr lang="ar-SA" smtClean="0"/>
              <a:t>3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8732344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639E35-15A1-425F-A554-59CC1AFF1245}" type="slidenum">
              <a:rPr lang="ar-SA" smtClean="0"/>
              <a:t>4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8732344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639E35-15A1-425F-A554-59CC1AFF1245}" type="slidenum">
              <a:rPr lang="ar-SA" smtClean="0"/>
              <a:t>5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1113896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639E35-15A1-425F-A554-59CC1AFF1245}" type="slidenum">
              <a:rPr lang="ar-SA" smtClean="0"/>
              <a:t>7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1113896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639E35-15A1-425F-A554-59CC1AFF1245}" type="slidenum">
              <a:rPr lang="ar-SA" smtClean="0"/>
              <a:t>8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1113896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639E35-15A1-425F-A554-59CC1AFF1245}" type="slidenum">
              <a:rPr lang="ar-SA" smtClean="0"/>
              <a:t>9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1113896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639E35-15A1-425F-A554-59CC1AFF1245}" type="slidenum">
              <a:rPr lang="ar-SA" smtClean="0"/>
              <a:t>10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1113896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639E35-15A1-425F-A554-59CC1AFF1245}" type="slidenum">
              <a:rPr lang="ar-SA" smtClean="0"/>
              <a:t>11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1113896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639E35-15A1-425F-A554-59CC1AFF1245}" type="slidenum">
              <a:rPr lang="ar-SA" smtClean="0"/>
              <a:t>12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1113896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639E35-15A1-425F-A554-59CC1AFF1245}" type="slidenum">
              <a:rPr lang="ar-SA" smtClean="0"/>
              <a:t>13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11138961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639E35-15A1-425F-A554-59CC1AFF1245}" type="slidenum">
              <a:rPr lang="ar-SA" smtClean="0"/>
              <a:t>14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11138961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639E35-15A1-425F-A554-59CC1AFF1245}" type="slidenum">
              <a:rPr lang="ar-SA" smtClean="0"/>
              <a:t>15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9299326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50F5-1CAD-4483-932B-10C5AD0527F0}" type="datetimeFigureOut">
              <a:rPr lang="ar-SA" smtClean="0"/>
              <a:pPr/>
              <a:t>21/04/1437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6DBD8-DD59-42B0-B5EB-8B8CECD86422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2455232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50F5-1CAD-4483-932B-10C5AD0527F0}" type="datetimeFigureOut">
              <a:rPr lang="ar-SA" smtClean="0"/>
              <a:pPr/>
              <a:t>21/04/1437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6DBD8-DD59-42B0-B5EB-8B8CECD86422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00842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50F5-1CAD-4483-932B-10C5AD0527F0}" type="datetimeFigureOut">
              <a:rPr lang="ar-SA" smtClean="0"/>
              <a:pPr/>
              <a:t>21/04/1437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6DBD8-DD59-42B0-B5EB-8B8CECD86422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2096269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50F5-1CAD-4483-932B-10C5AD0527F0}" type="datetimeFigureOut">
              <a:rPr lang="ar-SA" smtClean="0"/>
              <a:pPr/>
              <a:t>21/04/1437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6DBD8-DD59-42B0-B5EB-8B8CECD86422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3724600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50F5-1CAD-4483-932B-10C5AD0527F0}" type="datetimeFigureOut">
              <a:rPr lang="ar-SA" smtClean="0"/>
              <a:pPr/>
              <a:t>21/04/1437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6DBD8-DD59-42B0-B5EB-8B8CECD86422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8284243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50F5-1CAD-4483-932B-10C5AD0527F0}" type="datetimeFigureOut">
              <a:rPr lang="ar-SA" smtClean="0"/>
              <a:pPr/>
              <a:t>21/04/1437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6DBD8-DD59-42B0-B5EB-8B8CECD86422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3419874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50F5-1CAD-4483-932B-10C5AD0527F0}" type="datetimeFigureOut">
              <a:rPr lang="ar-SA" smtClean="0"/>
              <a:pPr/>
              <a:t>21/04/1437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6DBD8-DD59-42B0-B5EB-8B8CECD86422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5317827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50F5-1CAD-4483-932B-10C5AD0527F0}" type="datetimeFigureOut">
              <a:rPr lang="ar-SA" smtClean="0"/>
              <a:pPr/>
              <a:t>21/04/1437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6DBD8-DD59-42B0-B5EB-8B8CECD86422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1019559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50F5-1CAD-4483-932B-10C5AD0527F0}" type="datetimeFigureOut">
              <a:rPr lang="ar-SA" smtClean="0"/>
              <a:pPr/>
              <a:t>21/04/1437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6DBD8-DD59-42B0-B5EB-8B8CECD86422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9483166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50F5-1CAD-4483-932B-10C5AD0527F0}" type="datetimeFigureOut">
              <a:rPr lang="ar-SA" smtClean="0"/>
              <a:pPr/>
              <a:t>21/04/1437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6DBD8-DD59-42B0-B5EB-8B8CECD86422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9449449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50F5-1CAD-4483-932B-10C5AD0527F0}" type="datetimeFigureOut">
              <a:rPr lang="ar-SA" smtClean="0"/>
              <a:pPr/>
              <a:t>21/04/1437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6DBD8-DD59-42B0-B5EB-8B8CECD86422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8935775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5E50F5-1CAD-4483-932B-10C5AD0527F0}" type="datetimeFigureOut">
              <a:rPr lang="ar-SA" smtClean="0"/>
              <a:pPr/>
              <a:t>21/04/1437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E6DBD8-DD59-42B0-B5EB-8B8CECD86422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208984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533400" y="1268760"/>
            <a:ext cx="7854696" cy="5472608"/>
          </a:xfrm>
        </p:spPr>
        <p:txBody>
          <a:bodyPr>
            <a:normAutofit fontScale="77500" lnSpcReduction="20000"/>
          </a:bodyPr>
          <a:lstStyle/>
          <a:p>
            <a:endParaRPr lang="ar-SA" sz="6000" b="1" dirty="0" smtClean="0">
              <a:solidFill>
                <a:srgbClr val="FF0000"/>
              </a:solidFill>
            </a:endParaRPr>
          </a:p>
          <a:p>
            <a:r>
              <a:rPr lang="ar-SA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المُحاضرة الثّالثة</a:t>
            </a:r>
            <a:endParaRPr lang="ar-SA" sz="6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ar-SA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ar-SA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مُقرّر</a:t>
            </a:r>
            <a:r>
              <a:rPr lang="ar-SA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علوم الحديث (2)</a:t>
            </a:r>
          </a:p>
          <a:p>
            <a:r>
              <a:rPr lang="ar-SA" sz="5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المستوى </a:t>
            </a:r>
            <a:r>
              <a:rPr lang="ar-SA" sz="5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الرّابع</a:t>
            </a:r>
          </a:p>
          <a:p>
            <a:endParaRPr lang="ar-SA" sz="5600" b="1" dirty="0">
              <a:solidFill>
                <a:srgbClr val="FF0000"/>
              </a:solidFill>
            </a:endParaRPr>
          </a:p>
          <a:p>
            <a:r>
              <a:rPr lang="ar-SA" sz="57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الأستاذ الدّكتور الصّادق كُرشيد</a:t>
            </a:r>
          </a:p>
          <a:p>
            <a:r>
              <a:rPr lang="ar-SA" sz="57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أستاذ علوم الحديث و السّيرة </a:t>
            </a:r>
          </a:p>
          <a:p>
            <a:r>
              <a:rPr lang="ar-SA" sz="57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كليّة الآداب بجامعة الدمّام</a:t>
            </a:r>
          </a:p>
          <a:p>
            <a:pPr algn="ctr"/>
            <a:endParaRPr lang="ar-SA" sz="6000" b="1" dirty="0" smtClean="0">
              <a:solidFill>
                <a:srgbClr val="FF0000"/>
              </a:solidFill>
            </a:endParaRPr>
          </a:p>
          <a:p>
            <a:pPr algn="ctr"/>
            <a:endParaRPr lang="ar-SA" sz="6000" b="1" dirty="0">
              <a:solidFill>
                <a:srgbClr val="FF0000"/>
              </a:solidFill>
            </a:endParaRPr>
          </a:p>
          <a:p>
            <a:pPr algn="ctr"/>
            <a:endParaRPr lang="ar-SA" sz="5400" b="1" dirty="0" smtClean="0">
              <a:solidFill>
                <a:srgbClr val="FF0000"/>
              </a:solidFill>
            </a:endParaRPr>
          </a:p>
        </p:txBody>
      </p:sp>
      <p:pic>
        <p:nvPicPr>
          <p:cNvPr id="4" name="صورة 3" descr="http://www.feqhweb.com/vb/images/Basmala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88640"/>
            <a:ext cx="7488831" cy="129614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59200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611560" y="260648"/>
            <a:ext cx="7854696" cy="648072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 </a:t>
            </a:r>
          </a:p>
          <a:p>
            <a:pPr algn="ctr"/>
            <a:endParaRPr lang="ar-SA" sz="4400" b="1" dirty="0" smtClean="0">
              <a:solidFill>
                <a:srgbClr val="FF0000"/>
              </a:solidFill>
            </a:endParaRPr>
          </a:p>
          <a:p>
            <a:pPr algn="ctr"/>
            <a:r>
              <a:rPr lang="ar-SA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السّلام عليكم ورحمة الله وبركاته</a:t>
            </a:r>
            <a:endParaRPr lang="en-US" sz="4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67784346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07504" y="116632"/>
            <a:ext cx="8928992" cy="6696744"/>
          </a:xfrm>
        </p:spPr>
        <p:txBody>
          <a:bodyPr>
            <a:normAutofit/>
          </a:bodyPr>
          <a:lstStyle/>
          <a:p>
            <a:pPr algn="ctr"/>
            <a:r>
              <a:rPr lang="ar-SA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الباب الثاني</a:t>
            </a:r>
            <a:endParaRPr lang="en-US" sz="4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ar-SA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صفة من تُقبل </a:t>
            </a:r>
            <a:r>
              <a:rPr lang="ar-SA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روايتُهُ، وما يتعلّق </a:t>
            </a:r>
            <a:r>
              <a:rPr lang="ar-SA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بذلك من </a:t>
            </a:r>
            <a:r>
              <a:rPr lang="ar-SA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الجَرح والتّعديل</a:t>
            </a:r>
          </a:p>
          <a:p>
            <a:pPr algn="ctr"/>
            <a:endParaRPr lang="ar-SA" sz="48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r"/>
            <a:r>
              <a:rPr lang="ar-SA" sz="4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الفصل الأوّل</a:t>
            </a:r>
            <a:r>
              <a:rPr lang="ar-SA" sz="4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في </a:t>
            </a:r>
            <a:r>
              <a:rPr lang="ar-SA" sz="4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الرّاوي، </a:t>
            </a:r>
            <a:r>
              <a:rPr lang="ar-SA" sz="4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وشروط </a:t>
            </a:r>
            <a:r>
              <a:rPr lang="ar-SA" sz="4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قَبوله</a:t>
            </a:r>
            <a:r>
              <a:rPr lang="ar-SA" sz="4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US" sz="4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r"/>
            <a:r>
              <a:rPr lang="ar-SA" sz="4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الفصل </a:t>
            </a:r>
            <a:r>
              <a:rPr lang="ar-SA" sz="4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الثّاني</a:t>
            </a:r>
            <a:r>
              <a:rPr lang="ar-SA" sz="4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فكرة </a:t>
            </a:r>
            <a:r>
              <a:rPr lang="ar-SA" sz="4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عامّة </a:t>
            </a:r>
            <a:r>
              <a:rPr lang="ar-SA" sz="4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عن </a:t>
            </a:r>
            <a:r>
              <a:rPr lang="ar-SA" sz="4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كُتب الجَرح والتّعديل</a:t>
            </a:r>
            <a:r>
              <a:rPr lang="ar-SA" sz="4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US" sz="4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r"/>
            <a:r>
              <a:rPr lang="ar-SA" sz="4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الفصل </a:t>
            </a:r>
            <a:r>
              <a:rPr lang="ar-SA" sz="4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الثّالث</a:t>
            </a:r>
            <a:r>
              <a:rPr lang="ar-SA" sz="4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مراتب </a:t>
            </a:r>
            <a:r>
              <a:rPr lang="ar-SA" sz="4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الجَرح والتّعديل</a:t>
            </a:r>
            <a:r>
              <a:rPr lang="ar-SA" sz="4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US" sz="4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613266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07504" y="116632"/>
            <a:ext cx="8928992" cy="6480720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ar-SA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الفصل </a:t>
            </a:r>
            <a:r>
              <a:rPr lang="ar-SA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الأول</a:t>
            </a:r>
            <a:endParaRPr lang="en-US" sz="48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ar-SA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في </a:t>
            </a:r>
            <a:r>
              <a:rPr lang="ar-SA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الرّاوي، </a:t>
            </a:r>
            <a:r>
              <a:rPr lang="ar-SA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وشروط </a:t>
            </a:r>
            <a:r>
              <a:rPr lang="ar-SA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قبوله</a:t>
            </a:r>
          </a:p>
          <a:p>
            <a:pPr algn="ctr"/>
            <a:endParaRPr lang="ar-SA" sz="48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r"/>
            <a:r>
              <a:rPr lang="ar-SA" sz="39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ـ مقدّمة تمهيديّة: </a:t>
            </a:r>
          </a:p>
          <a:p>
            <a:pPr algn="just"/>
            <a:r>
              <a:rPr lang="ar-SA" b="1" dirty="0" smtClean="0">
                <a:solidFill>
                  <a:schemeClr val="tx1"/>
                </a:solidFill>
              </a:rPr>
              <a:t>	</a:t>
            </a:r>
            <a:r>
              <a:rPr lang="ar-SA" sz="3500" b="1" dirty="0" smtClean="0">
                <a:solidFill>
                  <a:schemeClr val="tx1"/>
                </a:solidFill>
              </a:rPr>
              <a:t>بما أنّ حديث </a:t>
            </a:r>
            <a:r>
              <a:rPr lang="ar-SA" sz="3500" b="1" dirty="0">
                <a:solidFill>
                  <a:schemeClr val="tx1"/>
                </a:solidFill>
              </a:rPr>
              <a:t>رسول الله - </a:t>
            </a:r>
            <a:r>
              <a:rPr lang="ar-SA" sz="3500" b="1" dirty="0" smtClean="0">
                <a:solidFill>
                  <a:schemeClr val="tx1"/>
                </a:solidFill>
              </a:rPr>
              <a:t>صلّى </a:t>
            </a:r>
            <a:r>
              <a:rPr lang="ar-SA" sz="3500" b="1" dirty="0">
                <a:solidFill>
                  <a:schemeClr val="tx1"/>
                </a:solidFill>
              </a:rPr>
              <a:t>الله عليه </a:t>
            </a:r>
            <a:r>
              <a:rPr lang="ar-SA" sz="3500" b="1" dirty="0" smtClean="0">
                <a:solidFill>
                  <a:schemeClr val="tx1"/>
                </a:solidFill>
              </a:rPr>
              <a:t>وسلّم </a:t>
            </a:r>
            <a:r>
              <a:rPr lang="ar-SA" sz="3500" b="1" dirty="0">
                <a:solidFill>
                  <a:schemeClr val="tx1"/>
                </a:solidFill>
              </a:rPr>
              <a:t>- يصلنا عن طريق </a:t>
            </a:r>
            <a:r>
              <a:rPr lang="ar-SA" sz="3500" b="1" dirty="0" smtClean="0">
                <a:solidFill>
                  <a:schemeClr val="tx1"/>
                </a:solidFill>
              </a:rPr>
              <a:t>الرّواة؛ وأنّ الصّحابة يمثّلون الرّكيزة </a:t>
            </a:r>
            <a:r>
              <a:rPr lang="ar-SA" sz="3500" b="1" dirty="0">
                <a:solidFill>
                  <a:schemeClr val="tx1"/>
                </a:solidFill>
              </a:rPr>
              <a:t>الأولى في معرفة </a:t>
            </a:r>
            <a:r>
              <a:rPr lang="ar-SA" sz="3500" b="1" dirty="0" smtClean="0">
                <a:solidFill>
                  <a:schemeClr val="tx1"/>
                </a:solidFill>
              </a:rPr>
              <a:t>صحّة الحديث، أوعدم صحّته، كان الرّواة محل اهتمام العلماء، مشترطين لقبول </a:t>
            </a:r>
            <a:r>
              <a:rPr lang="ar-SA" sz="3500" b="1" dirty="0">
                <a:solidFill>
                  <a:schemeClr val="tx1"/>
                </a:solidFill>
              </a:rPr>
              <a:t>روايتهم شروطًا دقيقة </a:t>
            </a:r>
            <a:r>
              <a:rPr lang="ar-SA" sz="3500" b="1" dirty="0" smtClean="0">
                <a:solidFill>
                  <a:schemeClr val="tx1"/>
                </a:solidFill>
              </a:rPr>
              <a:t>مُحكمة، </a:t>
            </a:r>
            <a:r>
              <a:rPr lang="ar-SA" sz="3500" b="1" dirty="0">
                <a:solidFill>
                  <a:schemeClr val="tx1"/>
                </a:solidFill>
              </a:rPr>
              <a:t>تدل على </a:t>
            </a:r>
            <a:r>
              <a:rPr lang="ar-SA" sz="3500" b="1" dirty="0" smtClean="0">
                <a:solidFill>
                  <a:schemeClr val="tx1"/>
                </a:solidFill>
              </a:rPr>
              <a:t>بُعد نظرهم، </a:t>
            </a:r>
            <a:r>
              <a:rPr lang="ar-SA" sz="3500" b="1" dirty="0">
                <a:solidFill>
                  <a:schemeClr val="tx1"/>
                </a:solidFill>
              </a:rPr>
              <a:t>وسداد </a:t>
            </a:r>
            <a:r>
              <a:rPr lang="ar-SA" sz="3500" b="1" dirty="0" smtClean="0">
                <a:solidFill>
                  <a:schemeClr val="tx1"/>
                </a:solidFill>
              </a:rPr>
              <a:t>تفكيرهم، </a:t>
            </a:r>
            <a:r>
              <a:rPr lang="ar-SA" sz="3500" b="1" dirty="0">
                <a:solidFill>
                  <a:schemeClr val="tx1"/>
                </a:solidFill>
              </a:rPr>
              <a:t>وجودة </a:t>
            </a:r>
            <a:r>
              <a:rPr lang="ar-SA" sz="3500" b="1" dirty="0" smtClean="0">
                <a:solidFill>
                  <a:schemeClr val="tx1"/>
                </a:solidFill>
              </a:rPr>
              <a:t>طريقتهم.</a:t>
            </a:r>
            <a:endParaRPr lang="ar-SA" sz="3500" b="1" dirty="0">
              <a:solidFill>
                <a:schemeClr val="tx1"/>
              </a:solidFill>
            </a:endParaRPr>
          </a:p>
          <a:p>
            <a:pPr algn="just"/>
            <a:r>
              <a:rPr lang="ar-SA" sz="3500" b="1" dirty="0" smtClean="0">
                <a:solidFill>
                  <a:schemeClr val="tx1"/>
                </a:solidFill>
              </a:rPr>
              <a:t>	إنّ ما اشترطه علماء الحديث من شروط أخرى لقبول </a:t>
            </a:r>
            <a:r>
              <a:rPr lang="ar-SA" sz="3500" b="1" dirty="0">
                <a:solidFill>
                  <a:schemeClr val="tx1"/>
                </a:solidFill>
              </a:rPr>
              <a:t>الحديث </a:t>
            </a:r>
            <a:r>
              <a:rPr lang="ar-SA" sz="3500" b="1" dirty="0" smtClean="0">
                <a:solidFill>
                  <a:schemeClr val="tx1"/>
                </a:solidFill>
              </a:rPr>
              <a:t>والأخبار تُعتبر غير مسبوقة بحكم ما تميّزت به من دقة وانصاف بشهادة الأعداء قبل الأصدقاء. </a:t>
            </a:r>
            <a:endParaRPr lang="ar-SA" sz="3500" b="1" dirty="0">
              <a:solidFill>
                <a:schemeClr val="tx1"/>
              </a:solidFill>
            </a:endParaRPr>
          </a:p>
          <a:p>
            <a:pPr algn="r"/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7455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107504" y="44624"/>
            <a:ext cx="8928992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 ـ ما هي شروط </a:t>
            </a:r>
            <a:r>
              <a:rPr lang="ar-SA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قبول </a:t>
            </a:r>
            <a:r>
              <a:rPr lang="ar-SA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الرّاوي؟</a:t>
            </a:r>
            <a:endParaRPr lang="en-US" sz="36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ar-SA" sz="3200" b="1" dirty="0"/>
              <a:t>أجمع الجماهير من أئمة الحديث والفقه </a:t>
            </a:r>
            <a:r>
              <a:rPr lang="ar-SA" sz="3200" b="1" dirty="0" smtClean="0"/>
              <a:t>أنّه </a:t>
            </a:r>
            <a:r>
              <a:rPr lang="ar-SA" sz="3200" b="1" dirty="0"/>
              <a:t>يشترط في </a:t>
            </a:r>
            <a:r>
              <a:rPr lang="ar-SA" sz="3200" b="1" dirty="0" smtClean="0"/>
              <a:t>الرّاوي </a:t>
            </a:r>
            <a:r>
              <a:rPr lang="ar-SA" sz="3200" b="1" dirty="0"/>
              <a:t>شرطان </a:t>
            </a:r>
            <a:r>
              <a:rPr lang="ar-SA" sz="3200" b="1" dirty="0" smtClean="0"/>
              <a:t>أساسيان؛ هما</a:t>
            </a:r>
            <a:r>
              <a:rPr lang="ar-SA" sz="3200" b="1" dirty="0"/>
              <a:t>:</a:t>
            </a:r>
            <a:endParaRPr lang="en-US" sz="3200" dirty="0"/>
          </a:p>
          <a:p>
            <a:r>
              <a:rPr lang="ar-SA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أ‌- العدالة : </a:t>
            </a:r>
            <a:r>
              <a:rPr lang="ar-SA" sz="3200" b="1" dirty="0"/>
              <a:t>ويعنون بها أن يكون </a:t>
            </a:r>
            <a:r>
              <a:rPr lang="ar-SA" sz="3200" b="1" dirty="0" smtClean="0"/>
              <a:t>الراوي: مُسلمًا، بالغًا،</a:t>
            </a:r>
          </a:p>
          <a:p>
            <a:r>
              <a:rPr lang="ar-SA" sz="3200" b="1" dirty="0" smtClean="0"/>
              <a:t>عاقلًا، سليمًا </a:t>
            </a:r>
            <a:r>
              <a:rPr lang="ar-SA" sz="3200" b="1" dirty="0"/>
              <a:t>من أسباب </a:t>
            </a:r>
            <a:r>
              <a:rPr lang="ar-SA" sz="3200" b="1" dirty="0" smtClean="0"/>
              <a:t>الفسق، سليمًا </a:t>
            </a:r>
            <a:r>
              <a:rPr lang="ar-SA" sz="3200" b="1" dirty="0"/>
              <a:t>من خوارم </a:t>
            </a:r>
            <a:r>
              <a:rPr lang="ar-SA" sz="3200" b="1" dirty="0" smtClean="0"/>
              <a:t>المروءة.</a:t>
            </a:r>
          </a:p>
          <a:p>
            <a:r>
              <a:rPr lang="ar-SA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ب‌- الضبط : </a:t>
            </a:r>
            <a:r>
              <a:rPr lang="ar-SA" sz="3200" b="1" dirty="0"/>
              <a:t>ويعنون به أن يكون </a:t>
            </a:r>
            <a:r>
              <a:rPr lang="ar-SA" sz="3200" b="1" dirty="0" smtClean="0"/>
              <a:t>الراوي: غير </a:t>
            </a:r>
            <a:r>
              <a:rPr lang="ar-SA" sz="3200" b="1" dirty="0"/>
              <a:t>مخالف </a:t>
            </a:r>
            <a:r>
              <a:rPr lang="ar-SA" sz="3200" b="1" dirty="0" smtClean="0"/>
              <a:t>للثقات،</a:t>
            </a:r>
            <a:endParaRPr lang="ar-SA" sz="3200" b="1" dirty="0"/>
          </a:p>
          <a:p>
            <a:r>
              <a:rPr lang="ar-SA" sz="3200" b="1" dirty="0" smtClean="0"/>
              <a:t>ولا </a:t>
            </a:r>
            <a:r>
              <a:rPr lang="ar-SA" sz="3200" b="1" dirty="0"/>
              <a:t>سيئ </a:t>
            </a:r>
            <a:r>
              <a:rPr lang="ar-SA" sz="3200" b="1" dirty="0" smtClean="0"/>
              <a:t>الحفظ، ولا </a:t>
            </a:r>
            <a:r>
              <a:rPr lang="ar-SA" sz="3200" b="1" dirty="0"/>
              <a:t>فاحش </a:t>
            </a:r>
            <a:r>
              <a:rPr lang="ar-SA" sz="3200" b="1" dirty="0" smtClean="0"/>
              <a:t>الغلط، ولا مغفلاً، ولا </a:t>
            </a:r>
            <a:r>
              <a:rPr lang="ar-SA" sz="3200" b="1" dirty="0"/>
              <a:t>كثير الأوهام .</a:t>
            </a:r>
          </a:p>
          <a:p>
            <a:r>
              <a:rPr lang="ar-SA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3- بم تثبت العدالة ؟</a:t>
            </a:r>
          </a:p>
          <a:p>
            <a:r>
              <a:rPr lang="ar-SA" sz="3200" b="1" dirty="0" smtClean="0"/>
              <a:t>	تثبت </a:t>
            </a:r>
            <a:r>
              <a:rPr lang="ar-SA" sz="3200" b="1" dirty="0"/>
              <a:t>العدالة بأحد أمرين :</a:t>
            </a:r>
          </a:p>
          <a:p>
            <a:r>
              <a:rPr lang="ar-SA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أ ـ </a:t>
            </a:r>
            <a:r>
              <a:rPr lang="ar-SA" sz="3200" b="1" dirty="0" smtClean="0"/>
              <a:t>بتنصيص </a:t>
            </a:r>
            <a:r>
              <a:rPr lang="ar-SA" sz="3200" b="1" dirty="0"/>
              <a:t>مُعَدِّلين </a:t>
            </a:r>
            <a:r>
              <a:rPr lang="ar-SA" sz="3200" b="1" dirty="0" smtClean="0"/>
              <a:t>عليها، وذلك أن ينصّ </a:t>
            </a:r>
            <a:r>
              <a:rPr lang="ar-SA" sz="3200" b="1" dirty="0"/>
              <a:t>علماء </a:t>
            </a:r>
            <a:r>
              <a:rPr lang="ar-SA" sz="3200" b="1" dirty="0" smtClean="0"/>
              <a:t>التّعديل عليها، أو ينصّ </a:t>
            </a:r>
            <a:r>
              <a:rPr lang="ar-SA" sz="3200" b="1" dirty="0"/>
              <a:t>واحد منهم - على الأقل - عليها</a:t>
            </a:r>
            <a:r>
              <a:rPr lang="ar-SA" sz="3200" b="1" dirty="0" smtClean="0"/>
              <a:t>.</a:t>
            </a:r>
          </a:p>
          <a:p>
            <a:pPr marL="514350" indent="-514350">
              <a:buAutoNum type="arabic1Minus"/>
            </a:pPr>
            <a:endParaRPr lang="ar-SA" sz="3600" b="1" dirty="0" smtClean="0"/>
          </a:p>
          <a:p>
            <a:pPr algn="ctr"/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71856881"/>
      </p:ext>
    </p:extLst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44624"/>
            <a:ext cx="8928992" cy="6081539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ar-SA" sz="3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ب ـ </a:t>
            </a:r>
            <a:r>
              <a:rPr lang="ar-SA" b="1" dirty="0" smtClean="0"/>
              <a:t>وإما بالإستفاضة والشُّهرة، فمن اشتهرت عدالته بين أهل العلم، و شاع الثّناء عليه كفاه ذلك، مثل الإئمة المشهورين كالإئمة الأربعة، و السّفيانيان، و الأوزاعي، و غيرهم</a:t>
            </a:r>
            <a:r>
              <a:rPr lang="ar-SA" dirty="0" smtClean="0"/>
              <a:t>. </a:t>
            </a:r>
          </a:p>
          <a:p>
            <a:pPr marL="0" indent="0" algn="just">
              <a:buNone/>
            </a:pPr>
            <a:r>
              <a:rPr lang="ar-SA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 – ما مذهب </a:t>
            </a:r>
            <a:r>
              <a:rPr lang="ar-SA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ابن عبد البَرِّ في ثبوت </a:t>
            </a:r>
            <a:r>
              <a:rPr lang="ar-SA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العدالة؟ </a:t>
            </a:r>
            <a:endParaRPr lang="ar-SA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just">
              <a:buNone/>
            </a:pPr>
            <a:r>
              <a:rPr lang="ar-SA" dirty="0" smtClean="0"/>
              <a:t>	</a:t>
            </a:r>
            <a:r>
              <a:rPr lang="ar-SA" b="1" dirty="0" smtClean="0"/>
              <a:t>رأي </a:t>
            </a:r>
            <a:r>
              <a:rPr lang="ar-SA" b="1" dirty="0"/>
              <a:t>ابن عبد </a:t>
            </a:r>
            <a:r>
              <a:rPr lang="ar-SA" b="1" dirty="0" smtClean="0"/>
              <a:t>البرّ أنّ كلّ حامِل </a:t>
            </a:r>
            <a:r>
              <a:rPr lang="ar-SA" b="1" dirty="0"/>
              <a:t>علم معروف العناية </a:t>
            </a:r>
            <a:r>
              <a:rPr lang="ar-SA" b="1" dirty="0" smtClean="0"/>
              <a:t>به، فإنّ </a:t>
            </a:r>
            <a:r>
              <a:rPr lang="ar-SA" b="1" dirty="0"/>
              <a:t>أمره </a:t>
            </a:r>
            <a:r>
              <a:rPr lang="ar-SA" b="1" dirty="0" smtClean="0"/>
              <a:t>محمُول </a:t>
            </a:r>
            <a:r>
              <a:rPr lang="ar-SA" b="1" dirty="0"/>
              <a:t>على العدالة حتى </a:t>
            </a:r>
            <a:r>
              <a:rPr lang="ar-SA" b="1" dirty="0" smtClean="0"/>
              <a:t>يتبيّن جَرحه، محتجّا </a:t>
            </a:r>
            <a:r>
              <a:rPr lang="ar-SA" b="1" dirty="0"/>
              <a:t>بــحديث: يَحْمِلُ هَذَا الْعِلْمَ مِنْ كُلِّ خَلَفٍ </a:t>
            </a:r>
            <a:r>
              <a:rPr lang="ar-SA" b="1" dirty="0" smtClean="0"/>
              <a:t>عُدُولُهُ، </a:t>
            </a:r>
            <a:r>
              <a:rPr lang="ar-SA" b="1" dirty="0"/>
              <a:t>يَنْفُونَ عَنْهُ تَحْرِيفَ </a:t>
            </a:r>
            <a:r>
              <a:rPr lang="ar-SA" b="1" dirty="0" smtClean="0"/>
              <a:t>الْغَالِينَ، </a:t>
            </a:r>
            <a:r>
              <a:rPr lang="ar-SA" b="1" dirty="0"/>
              <a:t>وَانْتِحَالِ </a:t>
            </a:r>
            <a:r>
              <a:rPr lang="ar-SA" b="1" dirty="0" smtClean="0"/>
              <a:t>الْمُبْطِلِينَ، </a:t>
            </a:r>
            <a:r>
              <a:rPr lang="ar-SA" b="1" dirty="0"/>
              <a:t>وَتَأْوِيلِ </a:t>
            </a:r>
            <a:r>
              <a:rPr lang="ar-SA" b="1" dirty="0" smtClean="0"/>
              <a:t>الْجَاهِلِينَ.</a:t>
            </a:r>
          </a:p>
          <a:p>
            <a:pPr marL="0" indent="0" algn="just">
              <a:buNone/>
            </a:pPr>
            <a:endParaRPr lang="ar-SA" b="1" dirty="0"/>
          </a:p>
          <a:p>
            <a:pPr marL="0" indent="0" algn="just">
              <a:buNone/>
            </a:pPr>
            <a:endParaRPr lang="ar-SA" b="1" dirty="0" smtClean="0"/>
          </a:p>
          <a:p>
            <a:pPr marL="0" indent="0" algn="just">
              <a:buNone/>
            </a:pPr>
            <a:endParaRPr lang="ar-SA" b="1" dirty="0"/>
          </a:p>
          <a:p>
            <a:pPr marL="0" indent="0" algn="just">
              <a:buNone/>
            </a:pPr>
            <a:r>
              <a:rPr lang="ar-SA" b="1" dirty="0" smtClean="0"/>
              <a:t> </a:t>
            </a:r>
          </a:p>
          <a:p>
            <a:pPr marL="0" indent="0" algn="just">
              <a:buNone/>
            </a:pPr>
            <a:endParaRPr lang="ar-SA" b="1" dirty="0"/>
          </a:p>
          <a:p>
            <a:pPr marL="0" indent="0" algn="just">
              <a:buNone/>
            </a:pPr>
            <a:endParaRPr lang="ar-SA" b="1" dirty="0" smtClean="0"/>
          </a:p>
          <a:p>
            <a:pPr marL="0" indent="0" algn="just">
              <a:buNone/>
            </a:pPr>
            <a:endParaRPr lang="ar-SA" b="1" dirty="0" smtClean="0"/>
          </a:p>
          <a:p>
            <a:pPr marL="0" indent="0" algn="just">
              <a:buNone/>
            </a:pPr>
            <a:endParaRPr lang="ar-SA" b="1" dirty="0"/>
          </a:p>
          <a:p>
            <a:pPr marL="0" indent="0" algn="just">
              <a:buNone/>
            </a:pPr>
            <a:endParaRPr lang="ar-SA" b="1" dirty="0" smtClean="0"/>
          </a:p>
        </p:txBody>
      </p:sp>
    </p:spTree>
    <p:extLst>
      <p:ext uri="{BB962C8B-B14F-4D97-AF65-F5344CB8AC3E}">
        <p14:creationId xmlns:p14="http://schemas.microsoft.com/office/powerpoint/2010/main" val="37634598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41970" y="40804"/>
            <a:ext cx="9001000" cy="66787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ar-SA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5 - </a:t>
            </a:r>
            <a:r>
              <a:rPr lang="ar-SA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كيف يُعْرَف ضبط </a:t>
            </a:r>
            <a:r>
              <a:rPr lang="ar-SA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الرّاوي </a:t>
            </a:r>
            <a:r>
              <a:rPr lang="ar-SA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؟</a:t>
            </a:r>
            <a:endParaRPr lang="en-US" sz="36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ar-SA" sz="3200" b="1" dirty="0" smtClean="0"/>
              <a:t>	يُعرف </a:t>
            </a:r>
            <a:r>
              <a:rPr lang="ar-SA" sz="3200" b="1" dirty="0"/>
              <a:t>ضبط </a:t>
            </a:r>
            <a:r>
              <a:rPr lang="ar-SA" sz="3200" b="1" dirty="0" smtClean="0"/>
              <a:t>الرّاوي بــموافقته الثّقات المُتقنين </a:t>
            </a:r>
            <a:r>
              <a:rPr lang="ar-SA" sz="3200" b="1" dirty="0"/>
              <a:t>في </a:t>
            </a:r>
            <a:r>
              <a:rPr lang="ar-SA" sz="3200" b="1" dirty="0" smtClean="0"/>
              <a:t>الرّاوية، فإن </a:t>
            </a:r>
            <a:r>
              <a:rPr lang="ar-SA" sz="3200" b="1" dirty="0"/>
              <a:t>وافقهم في روايتهم </a:t>
            </a:r>
            <a:r>
              <a:rPr lang="ar-SA" sz="3200" b="1" dirty="0" smtClean="0"/>
              <a:t>غالبًا، فهو ضابط. </a:t>
            </a:r>
          </a:p>
          <a:p>
            <a:pPr algn="just"/>
            <a:r>
              <a:rPr lang="ar-SA" sz="3200" b="1" dirty="0" smtClean="0"/>
              <a:t>	أمّا إنْ خالفهم، فإنّ كانت مخالفتُه </a:t>
            </a:r>
            <a:r>
              <a:rPr lang="ar-SA" sz="3200" b="1" dirty="0"/>
              <a:t>لهم</a:t>
            </a:r>
            <a:r>
              <a:rPr lang="ar-SA" sz="3200" b="1" dirty="0" smtClean="0"/>
              <a:t> نادرة، فلا تضرُّ، وأمّا إنْ </a:t>
            </a:r>
            <a:r>
              <a:rPr lang="ar-SA" sz="3200" b="1" dirty="0"/>
              <a:t>كثرت مخالفته </a:t>
            </a:r>
            <a:r>
              <a:rPr lang="ar-SA" sz="3200" b="1" dirty="0" smtClean="0"/>
              <a:t>لهم، اختلّ ضبطه، </a:t>
            </a:r>
            <a:r>
              <a:rPr lang="ar-SA" sz="3200" b="1" dirty="0"/>
              <a:t>ولم يُحْتَجَّ به</a:t>
            </a:r>
            <a:r>
              <a:rPr lang="ar-SA" sz="3200" b="1" dirty="0" smtClean="0"/>
              <a:t>.</a:t>
            </a:r>
          </a:p>
          <a:p>
            <a:pPr algn="just"/>
            <a:r>
              <a:rPr lang="ar-SA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6- </a:t>
            </a:r>
            <a:r>
              <a:rPr lang="ar-SA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هل يُقبل </a:t>
            </a:r>
            <a:r>
              <a:rPr lang="ar-SA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الجِرح والتّعديل </a:t>
            </a:r>
            <a:r>
              <a:rPr lang="ar-SA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من غير بيان سببه ؟</a:t>
            </a:r>
          </a:p>
          <a:p>
            <a:pPr algn="just"/>
            <a:r>
              <a:rPr lang="ar-SA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أ - </a:t>
            </a:r>
            <a:r>
              <a:rPr lang="ar-SA" sz="3200" b="1" dirty="0"/>
              <a:t>أما </a:t>
            </a:r>
            <a:r>
              <a:rPr lang="ar-SA" sz="3200" b="1" dirty="0" smtClean="0">
                <a:solidFill>
                  <a:srgbClr val="FF0000"/>
                </a:solidFill>
              </a:rPr>
              <a:t>التّعديل</a:t>
            </a:r>
            <a:r>
              <a:rPr lang="ar-SA" sz="3200" b="1" dirty="0" smtClean="0"/>
              <a:t>، فقيل: </a:t>
            </a:r>
            <a:r>
              <a:rPr lang="ar-SA" sz="3200" b="1" dirty="0"/>
              <a:t>لا </a:t>
            </a:r>
            <a:r>
              <a:rPr lang="ar-SA" sz="3200" b="1" dirty="0" smtClean="0"/>
              <a:t>يُقبل إلّا مبيّن السّبب، لكن الصّحيح </a:t>
            </a:r>
            <a:r>
              <a:rPr lang="ar-SA" sz="3200" b="1" dirty="0"/>
              <a:t>المشهور </a:t>
            </a:r>
            <a:r>
              <a:rPr lang="ar-SA" sz="3200" b="1" dirty="0" smtClean="0"/>
              <a:t>أنّه يُقبل </a:t>
            </a:r>
            <a:r>
              <a:rPr lang="ar-SA" sz="3200" b="1" dirty="0"/>
              <a:t>من غير ذكر سببه، </a:t>
            </a:r>
            <a:r>
              <a:rPr lang="ar-SA" sz="3200" b="1" dirty="0" smtClean="0"/>
              <a:t>لأنّ </a:t>
            </a:r>
            <a:r>
              <a:rPr lang="ar-SA" sz="3200" b="1" dirty="0"/>
              <a:t>أسباب </a:t>
            </a:r>
            <a:r>
              <a:rPr lang="ar-SA" sz="3200" b="1" dirty="0" smtClean="0"/>
              <a:t>التّعديل </a:t>
            </a:r>
            <a:r>
              <a:rPr lang="ar-SA" sz="3200" b="1" dirty="0"/>
              <a:t>كثيرة </a:t>
            </a:r>
            <a:r>
              <a:rPr lang="ar-SA" sz="3200" b="1" dirty="0" smtClean="0"/>
              <a:t>يصعُب </a:t>
            </a:r>
            <a:r>
              <a:rPr lang="ar-SA" sz="3200" b="1" dirty="0"/>
              <a:t>حصرها، </a:t>
            </a:r>
            <a:r>
              <a:rPr lang="ar-SA" sz="3200" b="1" dirty="0" smtClean="0"/>
              <a:t>إذ </a:t>
            </a:r>
            <a:r>
              <a:rPr lang="ar-SA" sz="3200" b="1" dirty="0"/>
              <a:t>يحتاج المُعَدِّل أن يقول - في جانب المنهيات </a:t>
            </a:r>
            <a:r>
              <a:rPr lang="ar-SA" sz="3200" b="1" dirty="0" smtClean="0"/>
              <a:t>وخوارِم </a:t>
            </a:r>
            <a:r>
              <a:rPr lang="ar-SA" sz="3200" b="1" dirty="0"/>
              <a:t>المروءة - : لم يفعل كذا، لم يرتكب كذا، </a:t>
            </a:r>
            <a:r>
              <a:rPr lang="ar-SA" sz="3200" b="1" dirty="0" smtClean="0"/>
              <a:t>وأن </a:t>
            </a:r>
            <a:r>
              <a:rPr lang="ar-SA" sz="3200" b="1" dirty="0"/>
              <a:t>يقول - في جانب </a:t>
            </a:r>
            <a:r>
              <a:rPr lang="ar-SA" sz="3200" b="1" dirty="0" smtClean="0"/>
              <a:t>الطّاعات وجوانب </a:t>
            </a:r>
            <a:r>
              <a:rPr lang="ar-SA" sz="3200" b="1" dirty="0"/>
              <a:t>المروءة - : هو يفعل كذا، ويفعل كذا.</a:t>
            </a:r>
          </a:p>
          <a:p>
            <a:pPr algn="just"/>
            <a:r>
              <a:rPr lang="ar-SA" sz="3200" b="1" dirty="0" smtClean="0"/>
              <a:t>ويعدّد </a:t>
            </a:r>
            <a:r>
              <a:rPr lang="ar-SA" sz="3200" b="1" dirty="0"/>
              <a:t>في الجانبين ما لا حصر له من </a:t>
            </a:r>
            <a:r>
              <a:rPr lang="ar-SA" sz="3200" b="1" dirty="0" smtClean="0"/>
              <a:t>الصّفات والسّلوكيات.</a:t>
            </a:r>
          </a:p>
          <a:p>
            <a:pPr algn="just"/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216523101"/>
      </p:ext>
    </p:extLst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107504" y="116632"/>
            <a:ext cx="8928992" cy="66787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ar-SA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ب - </a:t>
            </a:r>
            <a:r>
              <a:rPr lang="ar-SA" sz="3200" b="1" dirty="0" smtClean="0"/>
              <a:t>أمّا </a:t>
            </a:r>
            <a:r>
              <a:rPr lang="ar-SA" sz="3200" b="1" dirty="0" smtClean="0">
                <a:solidFill>
                  <a:srgbClr val="FF0000"/>
                </a:solidFill>
              </a:rPr>
              <a:t>الجَرح</a:t>
            </a:r>
            <a:r>
              <a:rPr lang="ar-SA" sz="3600" b="1" dirty="0" smtClean="0"/>
              <a:t>، </a:t>
            </a:r>
            <a:r>
              <a:rPr lang="ar-SA" sz="3200" b="1" dirty="0" smtClean="0"/>
              <a:t>فلا يُقبل </a:t>
            </a:r>
            <a:r>
              <a:rPr lang="ar-SA" sz="3200" b="1" dirty="0"/>
              <a:t>إلا </a:t>
            </a:r>
            <a:r>
              <a:rPr lang="ar-SA" sz="3200" b="1" dirty="0" smtClean="0"/>
              <a:t>مفسَّرًا، لأنّه </a:t>
            </a:r>
            <a:r>
              <a:rPr lang="ar-SA" sz="3200" b="1" dirty="0"/>
              <a:t>لا يصعب </a:t>
            </a:r>
            <a:r>
              <a:rPr lang="ar-SA" sz="3200" b="1" dirty="0" smtClean="0"/>
              <a:t>ذكره، لأنّه يمكن أن يكون سببًا واحدًا، ولأنّ النّاس </a:t>
            </a:r>
            <a:r>
              <a:rPr lang="ar-SA" sz="3200" b="1" dirty="0"/>
              <a:t>يختلفون في أسباب </a:t>
            </a:r>
            <a:r>
              <a:rPr lang="ar-SA" sz="3200" b="1" dirty="0" smtClean="0"/>
              <a:t>الجَرح، </a:t>
            </a:r>
            <a:r>
              <a:rPr lang="ar-SA" sz="3200" b="1" dirty="0"/>
              <a:t>فقد </a:t>
            </a:r>
            <a:r>
              <a:rPr lang="ar-SA" sz="3200" b="1" dirty="0" smtClean="0"/>
              <a:t>يَجرُح </a:t>
            </a:r>
            <a:r>
              <a:rPr lang="ar-SA" sz="3200" b="1" dirty="0"/>
              <a:t>أحدهم بما ليس </a:t>
            </a:r>
            <a:r>
              <a:rPr lang="ar-SA" sz="3200" b="1" dirty="0" smtClean="0"/>
              <a:t>بجارح، </a:t>
            </a:r>
            <a:r>
              <a:rPr lang="ar-SA" sz="3200" b="1" dirty="0"/>
              <a:t>أو </a:t>
            </a:r>
            <a:r>
              <a:rPr lang="ar-SA" sz="3200" b="1" dirty="0" smtClean="0"/>
              <a:t>يَجرُح </a:t>
            </a:r>
            <a:r>
              <a:rPr lang="ar-SA" sz="3200" b="1" dirty="0"/>
              <a:t>أحدهم بما ليس </a:t>
            </a:r>
            <a:r>
              <a:rPr lang="ar-SA" sz="3200" b="1" dirty="0" smtClean="0"/>
              <a:t>بجارح عند غيره.</a:t>
            </a:r>
          </a:p>
          <a:p>
            <a:pPr algn="just"/>
            <a:r>
              <a:rPr lang="ar-SA" sz="3200" b="1" dirty="0" smtClean="0"/>
              <a:t>	قال </a:t>
            </a:r>
            <a:r>
              <a:rPr lang="ar-SA" sz="3200" b="1" dirty="0"/>
              <a:t>ابن </a:t>
            </a:r>
            <a:r>
              <a:rPr lang="ar-SA" sz="3200" b="1" dirty="0" smtClean="0"/>
              <a:t>الصّلاح: وهذا أي</a:t>
            </a:r>
            <a:r>
              <a:rPr lang="ar-SA" sz="3200" b="1" dirty="0"/>
              <a:t>: عدم قبول </a:t>
            </a:r>
            <a:r>
              <a:rPr lang="ar-SA" sz="3200" b="1" dirty="0" smtClean="0"/>
              <a:t>الجَرح </a:t>
            </a:r>
            <a:r>
              <a:rPr lang="ar-SA" sz="3200" b="1" dirty="0"/>
              <a:t>إلا </a:t>
            </a:r>
            <a:r>
              <a:rPr lang="ar-SA" sz="3200" b="1" dirty="0" smtClean="0"/>
              <a:t>مُفسّرًا، </a:t>
            </a:r>
            <a:r>
              <a:rPr lang="ar-SA" sz="3200" b="1" dirty="0"/>
              <a:t>ظاهر </a:t>
            </a:r>
            <a:r>
              <a:rPr lang="ar-SA" sz="3200" b="1" dirty="0" smtClean="0"/>
              <a:t>مقرّر </a:t>
            </a:r>
            <a:r>
              <a:rPr lang="ar-SA" sz="3200" b="1" dirty="0"/>
              <a:t>في الفقه </a:t>
            </a:r>
            <a:r>
              <a:rPr lang="ar-SA" sz="3200" b="1" dirty="0" smtClean="0"/>
              <a:t>وأصوله، وذكر </a:t>
            </a:r>
            <a:r>
              <a:rPr lang="ar-SA" sz="3200" b="1" dirty="0"/>
              <a:t>الخطيب </a:t>
            </a:r>
            <a:r>
              <a:rPr lang="ar-SA" sz="3200" b="1" dirty="0" smtClean="0"/>
              <a:t>البغدادي الحافظ أنّه </a:t>
            </a:r>
            <a:r>
              <a:rPr lang="ar-SA" sz="3200" b="1" dirty="0"/>
              <a:t>مذهب الأئمة من </a:t>
            </a:r>
            <a:r>
              <a:rPr lang="ar-SA" sz="3200" b="1" dirty="0" smtClean="0"/>
              <a:t>حُفّاظ </a:t>
            </a:r>
            <a:r>
              <a:rPr lang="ar-SA" sz="3200" b="1" dirty="0"/>
              <a:t>الحديث </a:t>
            </a:r>
            <a:r>
              <a:rPr lang="ar-SA" sz="3200" b="1" dirty="0" smtClean="0"/>
              <a:t>ونُقّاده؛ </a:t>
            </a:r>
            <a:r>
              <a:rPr lang="ar-SA" sz="3200" b="1" dirty="0"/>
              <a:t>مثل </a:t>
            </a:r>
            <a:r>
              <a:rPr lang="ar-SA" sz="3200" b="1" dirty="0" smtClean="0"/>
              <a:t>البُخاري ومُسلم وغيرهما، ولذلك احتَّج البُخاري </a:t>
            </a:r>
            <a:r>
              <a:rPr lang="ar-SA" sz="3200" b="1" dirty="0"/>
              <a:t>بجماعة سبق من غيره </a:t>
            </a:r>
            <a:r>
              <a:rPr lang="ar-SA" sz="3200" b="1" dirty="0" smtClean="0"/>
              <a:t>الجَرحُ </a:t>
            </a:r>
            <a:r>
              <a:rPr lang="ar-SA" sz="3200" b="1" dirty="0"/>
              <a:t>لهم؛ </a:t>
            </a:r>
            <a:r>
              <a:rPr lang="ar-SA" sz="3200" b="1" dirty="0" smtClean="0"/>
              <a:t>كعِكرمة، </a:t>
            </a:r>
            <a:r>
              <a:rPr lang="ar-SA" sz="3200" b="1" dirty="0"/>
              <a:t>وعمرو بن </a:t>
            </a:r>
            <a:r>
              <a:rPr lang="ar-SA" sz="3200" b="1" dirty="0" smtClean="0"/>
              <a:t>مرزوق. واحتج مُسلم </a:t>
            </a:r>
            <a:r>
              <a:rPr lang="ar-SA" sz="3200" b="1" dirty="0"/>
              <a:t>بسُوَيْد بن سعيد وجماعة اشتهر </a:t>
            </a:r>
            <a:r>
              <a:rPr lang="ar-SA" sz="3200" b="1" dirty="0" smtClean="0"/>
              <a:t>الطّعنُ فيهم، </a:t>
            </a:r>
            <a:r>
              <a:rPr lang="ar-SA" sz="3200" b="1" dirty="0"/>
              <a:t>وهكذا فعل أبو </a:t>
            </a:r>
            <a:r>
              <a:rPr lang="ar-SA" sz="3200" b="1" dirty="0" smtClean="0"/>
              <a:t>داود؛ وذلك دالٌّ </a:t>
            </a:r>
            <a:r>
              <a:rPr lang="ar-SA" sz="3200" b="1" dirty="0"/>
              <a:t>على </a:t>
            </a:r>
            <a:r>
              <a:rPr lang="ar-SA" sz="3200" b="1" dirty="0" smtClean="0"/>
              <a:t>أنّهم </a:t>
            </a:r>
            <a:r>
              <a:rPr lang="ar-SA" sz="3200" b="1" dirty="0"/>
              <a:t>ذهبوا إلى </a:t>
            </a:r>
            <a:r>
              <a:rPr lang="ar-SA" sz="3200" b="1" dirty="0" smtClean="0"/>
              <a:t>أنّ الجَرْح </a:t>
            </a:r>
            <a:r>
              <a:rPr lang="ar-SA" sz="3200" b="1" dirty="0"/>
              <a:t>لا </a:t>
            </a:r>
            <a:r>
              <a:rPr lang="ar-SA" sz="3200" b="1" dirty="0" smtClean="0"/>
              <a:t>يثبتُ إلّا </a:t>
            </a:r>
            <a:r>
              <a:rPr lang="ar-SA" sz="3200" b="1" dirty="0"/>
              <a:t>إذا </a:t>
            </a:r>
            <a:r>
              <a:rPr lang="ar-SA" sz="3200" b="1" dirty="0" smtClean="0"/>
              <a:t>فُسّر سببُه.</a:t>
            </a:r>
          </a:p>
          <a:p>
            <a:pPr algn="just"/>
            <a:endParaRPr lang="ar-SA" sz="3600" b="1" dirty="0" smtClean="0"/>
          </a:p>
          <a:p>
            <a:pPr algn="just"/>
            <a:endParaRPr lang="ar-SA" sz="3600" b="1" dirty="0" smtClean="0"/>
          </a:p>
        </p:txBody>
      </p:sp>
    </p:spTree>
    <p:extLst>
      <p:ext uri="{BB962C8B-B14F-4D97-AF65-F5344CB8AC3E}">
        <p14:creationId xmlns:p14="http://schemas.microsoft.com/office/powerpoint/2010/main" val="46642428"/>
      </p:ext>
    </p:extLst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107504" y="50329"/>
            <a:ext cx="8928992" cy="66787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7- هل يثبت الجرح والتعديل </a:t>
            </a:r>
            <a:r>
              <a:rPr lang="ar-SA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بقول واحد ؟</a:t>
            </a:r>
            <a:endParaRPr lang="ar-SA" sz="36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ar-SA" sz="3600" b="1" dirty="0" smtClean="0"/>
              <a:t>	</a:t>
            </a:r>
            <a:r>
              <a:rPr lang="ar-SA" sz="3200" b="1" dirty="0" smtClean="0"/>
              <a:t>اختلفوا </a:t>
            </a:r>
            <a:r>
              <a:rPr lang="ar-SA" sz="3200" b="1" dirty="0"/>
              <a:t>في </a:t>
            </a:r>
            <a:r>
              <a:rPr lang="ar-SA" sz="3200" b="1" dirty="0" smtClean="0"/>
              <a:t>هل </a:t>
            </a:r>
            <a:r>
              <a:rPr lang="ar-SA" sz="3200" b="1" dirty="0"/>
              <a:t>يثبت </a:t>
            </a:r>
            <a:r>
              <a:rPr lang="ar-SA" sz="3200" b="1" dirty="0" smtClean="0"/>
              <a:t>الجَرح والتّعديل </a:t>
            </a:r>
            <a:r>
              <a:rPr lang="ar-SA" sz="3200" b="1" dirty="0"/>
              <a:t>بقول واحد، أو لا </a:t>
            </a:r>
            <a:r>
              <a:rPr lang="ar-SA" sz="3200" b="1" dirty="0" smtClean="0"/>
              <a:t>بدّ </a:t>
            </a:r>
            <a:r>
              <a:rPr lang="ar-SA" sz="3200" b="1" dirty="0"/>
              <a:t>من </a:t>
            </a:r>
            <a:r>
              <a:rPr lang="ar-SA" sz="3200" b="1" dirty="0" smtClean="0"/>
              <a:t>اثنين على الأقل ؟</a:t>
            </a:r>
          </a:p>
          <a:p>
            <a:r>
              <a:rPr lang="ar-SA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أ - </a:t>
            </a:r>
            <a:r>
              <a:rPr lang="ar-SA" sz="3200" b="1" dirty="0" smtClean="0"/>
              <a:t>الصّحيحُ أنّه </a:t>
            </a:r>
            <a:r>
              <a:rPr lang="ar-SA" sz="3200" b="1" dirty="0"/>
              <a:t>يثبت </a:t>
            </a:r>
            <a:r>
              <a:rPr lang="ar-SA" sz="3200" b="1" dirty="0" smtClean="0"/>
              <a:t>الجَرحُ والتّعديلُ بقولِ واحد. </a:t>
            </a:r>
          </a:p>
          <a:p>
            <a:r>
              <a:rPr lang="ar-SA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ب ـ </a:t>
            </a:r>
            <a:r>
              <a:rPr lang="ar-SA" sz="3200" b="1" dirty="0" smtClean="0"/>
              <a:t>وقيل: لا بدّ </a:t>
            </a:r>
            <a:r>
              <a:rPr lang="ar-SA" sz="3200" b="1" dirty="0"/>
              <a:t>من </a:t>
            </a:r>
            <a:r>
              <a:rPr lang="ar-SA" sz="3200" b="1" dirty="0" smtClean="0"/>
              <a:t>اثنين، وهذا القول غيرمعتمد.</a:t>
            </a:r>
          </a:p>
          <a:p>
            <a:r>
              <a:rPr lang="ar-SA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8 - </a:t>
            </a:r>
            <a:r>
              <a:rPr lang="ar-SA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اجتماع الجرح </a:t>
            </a:r>
            <a:r>
              <a:rPr lang="ar-SA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والتّعديل </a:t>
            </a:r>
            <a:r>
              <a:rPr lang="ar-SA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في راو </a:t>
            </a:r>
            <a:r>
              <a:rPr lang="ar-SA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واحد:</a:t>
            </a:r>
          </a:p>
          <a:p>
            <a:r>
              <a:rPr lang="ar-SA" sz="2800" b="1" dirty="0" smtClean="0"/>
              <a:t>إذا اجتمع في راو واحد الجرح و التعديل:</a:t>
            </a:r>
            <a:endParaRPr lang="ar-SA" sz="2800" b="1" dirty="0"/>
          </a:p>
          <a:p>
            <a:r>
              <a:rPr lang="ar-SA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أ ـ </a:t>
            </a:r>
            <a:r>
              <a:rPr lang="ar-SA" sz="2800" b="1" dirty="0" smtClean="0"/>
              <a:t>فالمعتمدُ أنّه يقدّم الجرح إذا كان مفسرا. </a:t>
            </a:r>
          </a:p>
          <a:p>
            <a:r>
              <a:rPr lang="ar-SA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ب ـ </a:t>
            </a:r>
            <a:r>
              <a:rPr lang="ar-SA" sz="2800" b="1" dirty="0" smtClean="0"/>
              <a:t>وقيل: إن زاد عدد المعتدِّلين على عدد الجارحين قدِّم التّعديل، وهو قول ضعيف غيرمعتمد.</a:t>
            </a:r>
            <a:endParaRPr lang="ar-SA" sz="3200" b="1" dirty="0" smtClean="0"/>
          </a:p>
          <a:p>
            <a:endParaRPr lang="ar-SA" sz="3200" b="1" dirty="0"/>
          </a:p>
          <a:p>
            <a:endParaRPr lang="ar-SA" sz="3200" b="1" dirty="0" smtClean="0"/>
          </a:p>
          <a:p>
            <a:endParaRPr lang="ar-SA" sz="3200" b="1" dirty="0"/>
          </a:p>
        </p:txBody>
      </p:sp>
    </p:spTree>
    <p:extLst>
      <p:ext uri="{BB962C8B-B14F-4D97-AF65-F5344CB8AC3E}">
        <p14:creationId xmlns:p14="http://schemas.microsoft.com/office/powerpoint/2010/main" val="2503318324"/>
      </p:ext>
    </p:extLst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46162" y="24458"/>
            <a:ext cx="9001000" cy="66171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9 - ما حُكم </a:t>
            </a:r>
            <a:r>
              <a:rPr lang="ar-SA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رواية العَدْل عن </a:t>
            </a:r>
            <a:r>
              <a:rPr lang="ar-SA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شخص؟</a:t>
            </a:r>
            <a:endParaRPr lang="en-US" sz="36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ar-SA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أ - </a:t>
            </a:r>
            <a:r>
              <a:rPr lang="ar-SA" sz="3200" b="1" dirty="0" smtClean="0"/>
              <a:t>روايةُ </a:t>
            </a:r>
            <a:r>
              <a:rPr lang="ar-SA" sz="3200" b="1" dirty="0"/>
              <a:t>العدل عن شخص لا </a:t>
            </a:r>
            <a:r>
              <a:rPr lang="ar-SA" sz="3200" b="1" dirty="0" smtClean="0"/>
              <a:t>تعدُّ تعديلا </a:t>
            </a:r>
            <a:r>
              <a:rPr lang="ar-SA" sz="3200" b="1" dirty="0"/>
              <a:t>له عند </a:t>
            </a:r>
            <a:r>
              <a:rPr lang="ar-SA" sz="3200" b="1" dirty="0" smtClean="0"/>
              <a:t>الأكثرين، وهو الصحيح، وقيل: هو تعديل. </a:t>
            </a:r>
          </a:p>
          <a:p>
            <a:pPr algn="just"/>
            <a:r>
              <a:rPr lang="ar-SA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ب - </a:t>
            </a:r>
            <a:r>
              <a:rPr lang="ar-SA" sz="3200" b="1" dirty="0" smtClean="0"/>
              <a:t>وعملُ العالِم </a:t>
            </a:r>
            <a:r>
              <a:rPr lang="ar-SA" sz="3200" b="1" dirty="0"/>
              <a:t>وفُتْيَاهُ على وفق حديث ليس حكمًا </a:t>
            </a:r>
            <a:r>
              <a:rPr lang="ar-SA" sz="3200" b="1" dirty="0" smtClean="0"/>
              <a:t>بصحته، وليست مخالفُته </a:t>
            </a:r>
            <a:r>
              <a:rPr lang="ar-SA" sz="3200" b="1" dirty="0"/>
              <a:t>له قدحًا في </a:t>
            </a:r>
            <a:r>
              <a:rPr lang="ar-SA" sz="3200" b="1" dirty="0" smtClean="0"/>
              <a:t>صحته، </a:t>
            </a:r>
            <a:r>
              <a:rPr lang="ar-SA" sz="3200" b="1" dirty="0"/>
              <a:t>ولا في </a:t>
            </a:r>
            <a:r>
              <a:rPr lang="ar-SA" sz="3200" b="1" dirty="0" smtClean="0"/>
              <a:t>رواته. </a:t>
            </a:r>
            <a:endParaRPr lang="ar-SA" sz="3200" b="1" dirty="0"/>
          </a:p>
          <a:p>
            <a:pPr algn="just"/>
            <a:r>
              <a:rPr lang="ar-SA" sz="3200" b="1" dirty="0" smtClean="0"/>
              <a:t>وقيل: </a:t>
            </a:r>
            <a:r>
              <a:rPr lang="ar-SA" sz="3200" b="1" dirty="0"/>
              <a:t>بل هو </a:t>
            </a:r>
            <a:r>
              <a:rPr lang="ar-SA" sz="3200" b="1" dirty="0" smtClean="0"/>
              <a:t>حُكم بصحّته، وصحّحه الآمدي، </a:t>
            </a:r>
            <a:r>
              <a:rPr lang="ar-SA" sz="3200" b="1" dirty="0"/>
              <a:t>وغيره من الأصوليين، </a:t>
            </a:r>
          </a:p>
          <a:p>
            <a:pPr algn="just"/>
            <a:r>
              <a:rPr lang="ar-SA" sz="3200" b="1" dirty="0"/>
              <a:t>وفي المسألة كلام </a:t>
            </a:r>
            <a:r>
              <a:rPr lang="ar-SA" sz="3200" b="1" dirty="0" smtClean="0"/>
              <a:t>طويل.</a:t>
            </a:r>
            <a:endParaRPr lang="ar-SA" sz="3200" b="1" dirty="0"/>
          </a:p>
          <a:p>
            <a:pPr algn="just"/>
            <a:endParaRPr lang="ar-SA" sz="3200" b="1" dirty="0" smtClean="0"/>
          </a:p>
          <a:p>
            <a:pPr algn="just"/>
            <a:endParaRPr lang="ar-SA" sz="3200" b="1" dirty="0"/>
          </a:p>
          <a:p>
            <a:pPr algn="just"/>
            <a:endParaRPr lang="ar-SA" sz="3200" b="1" dirty="0" smtClean="0"/>
          </a:p>
          <a:p>
            <a:pPr algn="just"/>
            <a:endParaRPr lang="ar-SA" sz="3200" b="1" dirty="0"/>
          </a:p>
          <a:p>
            <a:pPr algn="just"/>
            <a:endParaRPr lang="ar-SA" sz="3200" b="1" dirty="0" smtClean="0"/>
          </a:p>
          <a:p>
            <a:pPr algn="just"/>
            <a:endParaRPr lang="ar-SA" sz="3200" b="1" dirty="0"/>
          </a:p>
        </p:txBody>
      </p:sp>
    </p:spTree>
    <p:extLst>
      <p:ext uri="{BB962C8B-B14F-4D97-AF65-F5344CB8AC3E}">
        <p14:creationId xmlns:p14="http://schemas.microsoft.com/office/powerpoint/2010/main" val="1396643620"/>
      </p:ext>
    </p:extLst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107504" y="116632"/>
            <a:ext cx="8928991" cy="88947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 </a:t>
            </a:r>
            <a:r>
              <a:rPr lang="ar-SA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ما حُكم </a:t>
            </a:r>
            <a:r>
              <a:rPr lang="ar-SA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رواية </a:t>
            </a:r>
            <a:r>
              <a:rPr lang="ar-SA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التّائب </a:t>
            </a:r>
            <a:r>
              <a:rPr lang="ar-SA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من </a:t>
            </a:r>
            <a:r>
              <a:rPr lang="ar-SA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الفسق؟ </a:t>
            </a:r>
          </a:p>
          <a:p>
            <a:pPr algn="just"/>
            <a:r>
              <a:rPr lang="ar-SA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أ -</a:t>
            </a:r>
            <a:r>
              <a:rPr lang="ar-SA" sz="36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ar-SA" sz="3200" b="1" dirty="0" smtClean="0"/>
              <a:t>تُقبل رواية التّائب </a:t>
            </a:r>
            <a:r>
              <a:rPr lang="ar-SA" sz="3200" b="1" dirty="0"/>
              <a:t>من </a:t>
            </a:r>
            <a:r>
              <a:rPr lang="ar-SA" sz="3200" b="1" dirty="0" smtClean="0"/>
              <a:t>الفِسق.</a:t>
            </a:r>
            <a:endParaRPr lang="en-US" sz="3200" dirty="0"/>
          </a:p>
          <a:p>
            <a:pPr algn="just"/>
            <a:r>
              <a:rPr lang="ar-SA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ب - </a:t>
            </a:r>
            <a:r>
              <a:rPr lang="ar-SA" sz="3200" b="1" dirty="0"/>
              <a:t>ولا </a:t>
            </a:r>
            <a:r>
              <a:rPr lang="ar-SA" sz="3200" b="1" dirty="0" smtClean="0"/>
              <a:t>تُقبل </a:t>
            </a:r>
            <a:r>
              <a:rPr lang="ar-SA" sz="3200" b="1" dirty="0"/>
              <a:t>رواية </a:t>
            </a:r>
            <a:r>
              <a:rPr lang="ar-SA" sz="3200" b="1" dirty="0" smtClean="0"/>
              <a:t>التّائب </a:t>
            </a:r>
            <a:r>
              <a:rPr lang="ar-SA" sz="3200" b="1" dirty="0"/>
              <a:t>من الكذب </a:t>
            </a:r>
            <a:r>
              <a:rPr lang="ar-SA" sz="3200" b="1" dirty="0" smtClean="0"/>
              <a:t>في </a:t>
            </a:r>
            <a:r>
              <a:rPr lang="ar-SA" sz="3200" b="1" dirty="0"/>
              <a:t>حديث رسول الله </a:t>
            </a:r>
            <a:r>
              <a:rPr lang="ar-SA" sz="3200" b="1" dirty="0" smtClean="0"/>
              <a:t>- صلّى </a:t>
            </a:r>
            <a:r>
              <a:rPr lang="ar-SA" sz="3200" b="1" dirty="0"/>
              <a:t>الله </a:t>
            </a:r>
            <a:r>
              <a:rPr lang="ar-SA" sz="3200" b="1" dirty="0" smtClean="0"/>
              <a:t>عليه وسلّم – وذلك زجرا له، و لغيره.</a:t>
            </a:r>
            <a:r>
              <a:rPr lang="ar-SA" sz="3600" b="1" dirty="0" smtClean="0"/>
              <a:t> </a:t>
            </a:r>
          </a:p>
          <a:p>
            <a:pPr algn="just"/>
            <a:r>
              <a:rPr lang="ar-SA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11- </a:t>
            </a:r>
            <a:r>
              <a:rPr lang="ar-SA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ما حُكم </a:t>
            </a:r>
            <a:r>
              <a:rPr lang="ar-SA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رواية من أخذ على </a:t>
            </a:r>
            <a:r>
              <a:rPr lang="ar-SA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التّحديث أجراً ؟</a:t>
            </a:r>
            <a:endParaRPr lang="ar-SA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ar-SA" sz="3600" b="1" dirty="0"/>
              <a:t> </a:t>
            </a:r>
            <a:r>
              <a:rPr lang="ar-SA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أ - </a:t>
            </a:r>
            <a:r>
              <a:rPr lang="ar-SA" sz="3200" b="1" dirty="0"/>
              <a:t>لا </a:t>
            </a:r>
            <a:r>
              <a:rPr lang="ar-SA" sz="3200" b="1" dirty="0" smtClean="0"/>
              <a:t>تُقبل </a:t>
            </a:r>
            <a:r>
              <a:rPr lang="ar-SA" sz="3200" b="1" dirty="0"/>
              <a:t>عند </a:t>
            </a:r>
            <a:r>
              <a:rPr lang="ar-SA" sz="3200" b="1" dirty="0" smtClean="0"/>
              <a:t>البعض؛ كأحمد، وإسحاق، </a:t>
            </a:r>
            <a:r>
              <a:rPr lang="ar-SA" sz="3200" b="1" dirty="0"/>
              <a:t>وأبي حاتم.</a:t>
            </a:r>
          </a:p>
          <a:p>
            <a:pPr algn="just"/>
            <a:r>
              <a:rPr lang="ar-SA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ب - </a:t>
            </a:r>
            <a:r>
              <a:rPr lang="ar-SA" sz="3200" b="1" dirty="0" smtClean="0"/>
              <a:t>وتُقبل </a:t>
            </a:r>
            <a:r>
              <a:rPr lang="ar-SA" sz="3200" b="1" dirty="0"/>
              <a:t>عند البعض </a:t>
            </a:r>
            <a:r>
              <a:rPr lang="ar-SA" sz="3200" b="1" dirty="0" smtClean="0"/>
              <a:t>الآخر </a:t>
            </a:r>
            <a:r>
              <a:rPr lang="ar-SA" sz="3200" b="1" dirty="0"/>
              <a:t>كأبي نُعَيمْ الفضل بن </a:t>
            </a:r>
            <a:r>
              <a:rPr lang="ar-SA" sz="3200" b="1" dirty="0" smtClean="0"/>
              <a:t>دُكَيْن. </a:t>
            </a:r>
          </a:p>
          <a:p>
            <a:pPr algn="just"/>
            <a:r>
              <a:rPr lang="ar-SA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ج - </a:t>
            </a:r>
            <a:r>
              <a:rPr lang="ar-SA" sz="3200" b="1" dirty="0"/>
              <a:t>وأفتى أبو إسحاق الشيزاري </a:t>
            </a:r>
            <a:r>
              <a:rPr lang="ar-SA" sz="3200" b="1" dirty="0" smtClean="0"/>
              <a:t>لمن </a:t>
            </a:r>
            <a:r>
              <a:rPr lang="ar-SA" sz="3200" b="1" dirty="0"/>
              <a:t>امتنع عليه الكسب لعياله بسبب </a:t>
            </a:r>
            <a:r>
              <a:rPr lang="ar-SA" sz="3200" b="1" dirty="0" smtClean="0"/>
              <a:t>التّحديث بجواز أخذ الأجر.</a:t>
            </a:r>
            <a:endParaRPr lang="ar-SA" sz="3600" b="1" dirty="0"/>
          </a:p>
          <a:p>
            <a:pPr algn="just"/>
            <a:endParaRPr lang="ar-SA" sz="3600" b="1" dirty="0" smtClean="0"/>
          </a:p>
          <a:p>
            <a:pPr algn="just"/>
            <a:endParaRPr lang="ar-SA" sz="3600" b="1" dirty="0"/>
          </a:p>
          <a:p>
            <a:pPr algn="just"/>
            <a:endParaRPr lang="ar-SA" sz="3600" b="1" dirty="0" smtClean="0"/>
          </a:p>
          <a:p>
            <a:pPr algn="just"/>
            <a:endParaRPr lang="ar-SA" sz="3600" b="1" dirty="0"/>
          </a:p>
          <a:p>
            <a:pPr algn="just"/>
            <a:endParaRPr lang="ar-SA" sz="3600" b="1" dirty="0" smtClean="0"/>
          </a:p>
          <a:p>
            <a:pPr algn="just"/>
            <a:endParaRPr lang="ar-SA" sz="3600" b="1" dirty="0"/>
          </a:p>
          <a:p>
            <a:pPr algn="just"/>
            <a:endParaRPr lang="ar-SA" sz="3600" b="1" dirty="0" smtClean="0"/>
          </a:p>
        </p:txBody>
      </p:sp>
    </p:spTree>
    <p:extLst>
      <p:ext uri="{BB962C8B-B14F-4D97-AF65-F5344CB8AC3E}">
        <p14:creationId xmlns:p14="http://schemas.microsoft.com/office/powerpoint/2010/main" val="1123847215"/>
      </p:ext>
    </p:extLst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107504" y="116632"/>
            <a:ext cx="8928991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12- </a:t>
            </a:r>
            <a:r>
              <a:rPr lang="ar-SA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ما حكم </a:t>
            </a:r>
            <a:r>
              <a:rPr lang="ar-SA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رواية من عُرِفَ بالتساهل أو بقبول التلقين أو كثرة </a:t>
            </a:r>
            <a:r>
              <a:rPr lang="ar-SA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السهو ؟</a:t>
            </a:r>
          </a:p>
          <a:p>
            <a:pPr algn="just"/>
            <a:r>
              <a:rPr lang="ar-SA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أ - </a:t>
            </a:r>
            <a:r>
              <a:rPr lang="ar-SA" sz="3200" b="1" dirty="0" smtClean="0"/>
              <a:t>لا تُقبل </a:t>
            </a:r>
            <a:r>
              <a:rPr lang="ar-SA" sz="3200" b="1" dirty="0"/>
              <a:t>رواية من </a:t>
            </a:r>
            <a:r>
              <a:rPr lang="ar-SA" sz="3200" b="1" dirty="0" smtClean="0"/>
              <a:t>عُرف بالتّساهل </a:t>
            </a:r>
            <a:r>
              <a:rPr lang="ar-SA" sz="3200" b="1" dirty="0"/>
              <a:t>في </a:t>
            </a:r>
            <a:r>
              <a:rPr lang="ar-SA" sz="3200" b="1" dirty="0" smtClean="0"/>
              <a:t>سماعِه، </a:t>
            </a:r>
            <a:r>
              <a:rPr lang="ar-SA" sz="3200" b="1" dirty="0"/>
              <a:t>أو </a:t>
            </a:r>
            <a:r>
              <a:rPr lang="ar-SA" sz="3200" b="1" dirty="0" smtClean="0"/>
              <a:t>إسماعِه، كمن </a:t>
            </a:r>
            <a:r>
              <a:rPr lang="ar-SA" sz="3200" b="1" dirty="0"/>
              <a:t>لا </a:t>
            </a:r>
            <a:r>
              <a:rPr lang="ar-SA" sz="3200" b="1" dirty="0" smtClean="0"/>
              <a:t>يُبالي بالنّوم </a:t>
            </a:r>
            <a:r>
              <a:rPr lang="ar-SA" sz="3200" b="1" dirty="0"/>
              <a:t>وقت </a:t>
            </a:r>
            <a:r>
              <a:rPr lang="ar-SA" sz="3200" b="1" dirty="0" smtClean="0"/>
              <a:t>السّماع، أو يُحَدِّثُ </a:t>
            </a:r>
            <a:r>
              <a:rPr lang="ar-SA" sz="3200" b="1" dirty="0"/>
              <a:t>من أصل غير مُقَابَل</a:t>
            </a:r>
            <a:r>
              <a:rPr lang="ar-SA" sz="3600" b="1" dirty="0" smtClean="0"/>
              <a:t>.</a:t>
            </a:r>
          </a:p>
          <a:p>
            <a:pPr algn="just"/>
            <a:r>
              <a:rPr lang="ar-SA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ب -</a:t>
            </a:r>
            <a:r>
              <a:rPr lang="ar-SA" sz="3600" b="1" dirty="0" smtClean="0"/>
              <a:t> </a:t>
            </a:r>
            <a:r>
              <a:rPr lang="ar-SA" sz="3600" b="1" dirty="0"/>
              <a:t>ولا </a:t>
            </a:r>
            <a:r>
              <a:rPr lang="ar-SA" sz="3600" b="1" dirty="0" smtClean="0"/>
              <a:t>تُقبل روايةُ </a:t>
            </a:r>
            <a:r>
              <a:rPr lang="ar-SA" sz="3600" b="1" dirty="0"/>
              <a:t>من </a:t>
            </a:r>
            <a:r>
              <a:rPr lang="ar-SA" sz="3600" b="1" dirty="0" smtClean="0"/>
              <a:t>عُرف </a:t>
            </a:r>
            <a:r>
              <a:rPr lang="ar-SA" sz="3600" b="1" dirty="0"/>
              <a:t>بقبول </a:t>
            </a:r>
            <a:r>
              <a:rPr lang="ar-SA" sz="3600" b="1" dirty="0" smtClean="0"/>
              <a:t>التّلقين </a:t>
            </a:r>
            <a:r>
              <a:rPr lang="ar-SA" sz="3600" b="1" dirty="0"/>
              <a:t>في الحديث</a:t>
            </a:r>
            <a:r>
              <a:rPr lang="ar-SA" sz="3600" b="1" dirty="0" smtClean="0"/>
              <a:t>، بأن </a:t>
            </a:r>
            <a:endParaRPr lang="ar-SA" sz="3600" b="1" dirty="0"/>
          </a:p>
          <a:p>
            <a:pPr algn="just"/>
            <a:r>
              <a:rPr lang="ar-SA" sz="3600" b="1" dirty="0" smtClean="0"/>
              <a:t>يُلَقَّنَ </a:t>
            </a:r>
            <a:r>
              <a:rPr lang="ar-SA" sz="3600" b="1" dirty="0"/>
              <a:t>الشيء من </a:t>
            </a:r>
            <a:r>
              <a:rPr lang="ar-SA" sz="3600" b="1" dirty="0" smtClean="0"/>
              <a:t>الحديث، فيحدِّث به، </a:t>
            </a:r>
            <a:r>
              <a:rPr lang="ar-SA" sz="3600" b="1" dirty="0"/>
              <a:t>من غير أن يعلم أنه من حديثه.</a:t>
            </a:r>
          </a:p>
          <a:p>
            <a:pPr algn="just"/>
            <a:r>
              <a:rPr lang="ar-SA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ج - </a:t>
            </a:r>
            <a:r>
              <a:rPr lang="ar-SA" sz="3600" b="1" dirty="0"/>
              <a:t>ولا </a:t>
            </a:r>
            <a:r>
              <a:rPr lang="ar-SA" sz="3600" b="1" dirty="0" smtClean="0"/>
              <a:t>تُقبل روايةُ </a:t>
            </a:r>
            <a:r>
              <a:rPr lang="ar-SA" sz="3600" b="1" dirty="0"/>
              <a:t>من عُرف بكثرة </a:t>
            </a:r>
            <a:r>
              <a:rPr lang="ar-SA" sz="3600" b="1" dirty="0" smtClean="0"/>
              <a:t>السّهو </a:t>
            </a:r>
            <a:r>
              <a:rPr lang="ar-SA" sz="3600" b="1" dirty="0"/>
              <a:t>في </a:t>
            </a:r>
            <a:r>
              <a:rPr lang="ar-SA" sz="3600" b="1" dirty="0" smtClean="0"/>
              <a:t>روايته.</a:t>
            </a:r>
            <a:endParaRPr lang="ar-SA" sz="3600" b="1" dirty="0"/>
          </a:p>
          <a:p>
            <a:pPr algn="just"/>
            <a:endParaRPr lang="ar-SA" sz="3600" b="1" dirty="0" smtClean="0"/>
          </a:p>
          <a:p>
            <a:pPr algn="just"/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810159659"/>
      </p:ext>
    </p:extLst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5308" y="404664"/>
            <a:ext cx="8928992" cy="63094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13- </a:t>
            </a:r>
            <a:r>
              <a:rPr lang="ar-SA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ما حكم </a:t>
            </a:r>
            <a:r>
              <a:rPr lang="ar-SA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رواية من حَدَّثَ </a:t>
            </a:r>
            <a:r>
              <a:rPr lang="ar-SA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ونَسِيَ ؟</a:t>
            </a:r>
          </a:p>
          <a:p>
            <a:r>
              <a:rPr lang="ar-SA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أ -</a:t>
            </a:r>
            <a:r>
              <a:rPr lang="ar-SA" sz="3600" b="1" dirty="0" smtClean="0">
                <a:solidFill>
                  <a:srgbClr val="FF0000"/>
                </a:solidFill>
              </a:rPr>
              <a:t> </a:t>
            </a:r>
            <a:r>
              <a:rPr lang="ar-SA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تعريف </a:t>
            </a:r>
            <a:r>
              <a:rPr lang="ar-SA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من </a:t>
            </a:r>
            <a:r>
              <a:rPr lang="ar-SA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حدَّث </a:t>
            </a:r>
            <a:r>
              <a:rPr lang="ar-SA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ونسي: </a:t>
            </a:r>
            <a:r>
              <a:rPr lang="ar-SA" sz="3200" b="1" dirty="0" smtClean="0"/>
              <a:t>هو </a:t>
            </a:r>
            <a:r>
              <a:rPr lang="ar-SA" sz="3200" b="1" dirty="0"/>
              <a:t>أن </a:t>
            </a:r>
            <a:r>
              <a:rPr lang="ar-SA" sz="3200" b="1" dirty="0" smtClean="0"/>
              <a:t>ألا </a:t>
            </a:r>
            <a:r>
              <a:rPr lang="ar-SA" sz="3200" b="1" dirty="0"/>
              <a:t>يَذْكُرَ الشيخ رواية ما </a:t>
            </a:r>
            <a:r>
              <a:rPr lang="ar-SA" sz="3200" b="1" dirty="0" smtClean="0"/>
              <a:t>حدَّث </a:t>
            </a:r>
            <a:r>
              <a:rPr lang="ar-SA" sz="3200" b="1" dirty="0"/>
              <a:t>به تلميذُه عنه.</a:t>
            </a:r>
            <a:endParaRPr lang="en-US" sz="3200" dirty="0"/>
          </a:p>
          <a:p>
            <a:r>
              <a:rPr lang="ar-SA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ب – ما حُكم روايته ؟</a:t>
            </a:r>
            <a:endParaRPr lang="en-US" sz="36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ar-SA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1 -</a:t>
            </a:r>
            <a:r>
              <a:rPr lang="ar-SA" sz="3600" b="1" dirty="0" smtClean="0">
                <a:solidFill>
                  <a:schemeClr val="accent1"/>
                </a:solidFill>
              </a:rPr>
              <a:t> </a:t>
            </a:r>
            <a:r>
              <a:rPr lang="ar-SA" sz="3200" b="1" dirty="0"/>
              <a:t>الردُّ</a:t>
            </a:r>
            <a:r>
              <a:rPr lang="ar-SA" sz="3200" b="1" dirty="0">
                <a:solidFill>
                  <a:schemeClr val="accent1"/>
                </a:solidFill>
              </a:rPr>
              <a:t> </a:t>
            </a:r>
            <a:r>
              <a:rPr lang="ar-SA" sz="3200" b="1" dirty="0" smtClean="0">
                <a:solidFill>
                  <a:srgbClr val="FF0000"/>
                </a:solidFill>
              </a:rPr>
              <a:t>إنْ </a:t>
            </a:r>
            <a:r>
              <a:rPr lang="ar-SA" sz="3200" b="1" dirty="0">
                <a:solidFill>
                  <a:srgbClr val="FF0000"/>
                </a:solidFill>
              </a:rPr>
              <a:t>نفاه نفياً </a:t>
            </a:r>
            <a:r>
              <a:rPr lang="ar-SA" sz="3200" b="1" dirty="0" smtClean="0">
                <a:solidFill>
                  <a:srgbClr val="FF0000"/>
                </a:solidFill>
              </a:rPr>
              <a:t>جازمًا</a:t>
            </a:r>
            <a:r>
              <a:rPr lang="ar-SA" sz="3200" b="1" dirty="0" smtClean="0"/>
              <a:t>، </a:t>
            </a:r>
            <a:r>
              <a:rPr lang="ar-SA" sz="3200" b="1" dirty="0"/>
              <a:t>بأن </a:t>
            </a:r>
            <a:r>
              <a:rPr lang="ar-SA" sz="3200" b="1" dirty="0" smtClean="0"/>
              <a:t>قال: </a:t>
            </a:r>
            <a:r>
              <a:rPr lang="ar-SA" sz="3200" b="1" dirty="0"/>
              <a:t>ما </a:t>
            </a:r>
            <a:r>
              <a:rPr lang="ar-SA" sz="3200" b="1" dirty="0" smtClean="0"/>
              <a:t>رويتُه، </a:t>
            </a:r>
            <a:r>
              <a:rPr lang="ar-SA" sz="3200" b="1" dirty="0"/>
              <a:t>أو هو يكذب </a:t>
            </a:r>
            <a:r>
              <a:rPr lang="ar-SA" sz="3200" b="1" dirty="0" smtClean="0"/>
              <a:t>عليَّ، </a:t>
            </a:r>
            <a:r>
              <a:rPr lang="ar-SA" sz="3200" b="1" dirty="0"/>
              <a:t>ونحو ذلك.</a:t>
            </a:r>
            <a:endParaRPr lang="en-US" sz="3200" dirty="0"/>
          </a:p>
          <a:p>
            <a:r>
              <a:rPr lang="ar-SA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2 -</a:t>
            </a:r>
            <a:r>
              <a:rPr lang="ar-SA" sz="3600" b="1" dirty="0" smtClean="0">
                <a:solidFill>
                  <a:schemeClr val="accent1"/>
                </a:solidFill>
              </a:rPr>
              <a:t> </a:t>
            </a:r>
            <a:r>
              <a:rPr lang="ar-SA" sz="3200" b="1" dirty="0" smtClean="0"/>
              <a:t>القبول </a:t>
            </a:r>
            <a:r>
              <a:rPr lang="ar-SA" sz="3200" b="1" dirty="0" smtClean="0">
                <a:solidFill>
                  <a:srgbClr val="FF0000"/>
                </a:solidFill>
              </a:rPr>
              <a:t>إنْ تردّد </a:t>
            </a:r>
            <a:r>
              <a:rPr lang="ar-SA" sz="3200" b="1" dirty="0">
                <a:solidFill>
                  <a:srgbClr val="FF0000"/>
                </a:solidFill>
              </a:rPr>
              <a:t>في </a:t>
            </a:r>
            <a:r>
              <a:rPr lang="ar-SA" sz="3200" b="1" dirty="0" smtClean="0">
                <a:solidFill>
                  <a:srgbClr val="FF0000"/>
                </a:solidFill>
              </a:rPr>
              <a:t>نفيه</a:t>
            </a:r>
            <a:r>
              <a:rPr lang="ar-SA" sz="3200" b="1" dirty="0" smtClean="0"/>
              <a:t>، </a:t>
            </a:r>
            <a:r>
              <a:rPr lang="ar-SA" sz="3200" b="1" dirty="0"/>
              <a:t>كأن </a:t>
            </a:r>
            <a:r>
              <a:rPr lang="ar-SA" sz="3200" b="1" dirty="0" smtClean="0"/>
              <a:t>يقول: </a:t>
            </a:r>
            <a:r>
              <a:rPr lang="ar-SA" sz="3200" b="1" dirty="0"/>
              <a:t>لا أعرفه أو لا </a:t>
            </a:r>
            <a:r>
              <a:rPr lang="ar-SA" sz="3200" b="1" dirty="0" smtClean="0"/>
              <a:t>أذكره، </a:t>
            </a:r>
            <a:r>
              <a:rPr lang="ar-SA" sz="3200" b="1" dirty="0"/>
              <a:t>ونحو ذلك </a:t>
            </a:r>
            <a:r>
              <a:rPr lang="ar-SA" sz="3200" b="1" dirty="0" smtClean="0"/>
              <a:t>.</a:t>
            </a:r>
          </a:p>
          <a:p>
            <a:r>
              <a:rPr lang="ar-SA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ج - </a:t>
            </a:r>
            <a:r>
              <a:rPr lang="ar-SA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هل </a:t>
            </a:r>
            <a:r>
              <a:rPr lang="ar-SA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يُعتبر ردّ </a:t>
            </a:r>
            <a:r>
              <a:rPr lang="ar-SA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الحديث قادحاً في واحد منهما ؟ </a:t>
            </a:r>
          </a:p>
          <a:p>
            <a:r>
              <a:rPr lang="ar-SA" sz="3200" dirty="0" smtClean="0"/>
              <a:t> 	</a:t>
            </a:r>
            <a:r>
              <a:rPr lang="ar-SA" sz="3200" b="1" dirty="0" smtClean="0"/>
              <a:t>لا يُعدّ ردّ </a:t>
            </a:r>
            <a:r>
              <a:rPr lang="ar-SA" sz="3200" b="1" dirty="0"/>
              <a:t>الحديث قادحاً في واحد منهما، </a:t>
            </a:r>
            <a:r>
              <a:rPr lang="ar-SA" sz="3200" b="1" dirty="0" smtClean="0"/>
              <a:t>لأنّه </a:t>
            </a:r>
            <a:r>
              <a:rPr lang="ar-SA" sz="3200" b="1" dirty="0"/>
              <a:t>ليس أحدهما أولى </a:t>
            </a:r>
            <a:r>
              <a:rPr lang="ar-SA" sz="3200" b="1" dirty="0" smtClean="0"/>
              <a:t>بالطّعن </a:t>
            </a:r>
            <a:r>
              <a:rPr lang="ar-SA" sz="3200" b="1" dirty="0"/>
              <a:t>من الآخر.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677438481"/>
      </p:ext>
    </p:extLst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107504" y="116632"/>
            <a:ext cx="8928992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ar-SA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هـ - مثاله: </a:t>
            </a:r>
          </a:p>
          <a:p>
            <a:pPr algn="just"/>
            <a:r>
              <a:rPr lang="ar-SA" sz="3200" b="1" dirty="0" smtClean="0"/>
              <a:t>	ما </a:t>
            </a:r>
            <a:r>
              <a:rPr lang="ar-SA" sz="3200" b="1" dirty="0"/>
              <a:t>رواه أبو </a:t>
            </a:r>
            <a:r>
              <a:rPr lang="ar-SA" sz="3200" b="1" dirty="0" smtClean="0"/>
              <a:t>داود، والترمذي، </a:t>
            </a:r>
            <a:r>
              <a:rPr lang="ar-SA" sz="3200" b="1" dirty="0"/>
              <a:t>وابن </a:t>
            </a:r>
            <a:r>
              <a:rPr lang="ar-SA" sz="3200" b="1" dirty="0" smtClean="0"/>
              <a:t>ماجه، </a:t>
            </a:r>
            <a:r>
              <a:rPr lang="ar-SA" sz="3200" b="1" dirty="0"/>
              <a:t>من رواية </a:t>
            </a:r>
            <a:r>
              <a:rPr lang="ar-SA" sz="3200" b="1" dirty="0" smtClean="0"/>
              <a:t>ربيعة </a:t>
            </a:r>
            <a:r>
              <a:rPr lang="ar-SA" sz="3200" b="1" dirty="0"/>
              <a:t>بن </a:t>
            </a:r>
            <a:r>
              <a:rPr lang="ar-SA" sz="3200" b="1" dirty="0" smtClean="0"/>
              <a:t>أبي عبد الرّحمن، عن </a:t>
            </a:r>
            <a:r>
              <a:rPr lang="ar-SA" sz="3200" b="1" dirty="0"/>
              <a:t>سُهَيل بن أبي </a:t>
            </a:r>
            <a:r>
              <a:rPr lang="ar-SA" sz="3200" b="1" dirty="0" smtClean="0"/>
              <a:t>صالح، عن أبيه، عن </a:t>
            </a:r>
            <a:r>
              <a:rPr lang="ar-SA" sz="3200" b="1" dirty="0"/>
              <a:t>أبي </a:t>
            </a:r>
            <a:r>
              <a:rPr lang="ar-SA" sz="3200" b="1" dirty="0" smtClean="0"/>
              <a:t>هريرة رضي الله عنه أنّ </a:t>
            </a:r>
            <a:r>
              <a:rPr lang="ar-SA" sz="3200" b="1" dirty="0"/>
              <a:t>رسول الله </a:t>
            </a:r>
            <a:r>
              <a:rPr lang="ar-SA" sz="3200" b="1" dirty="0" smtClean="0"/>
              <a:t>صلّى </a:t>
            </a:r>
            <a:r>
              <a:rPr lang="ar-SA" sz="3200" b="1" dirty="0"/>
              <a:t>الله عليه </a:t>
            </a:r>
            <a:r>
              <a:rPr lang="ar-SA" sz="3200" b="1" dirty="0" smtClean="0"/>
              <a:t>وسلّم: قضي </a:t>
            </a:r>
            <a:r>
              <a:rPr lang="ar-SA" sz="3200" b="1" dirty="0"/>
              <a:t>باليمين مع </a:t>
            </a:r>
            <a:r>
              <a:rPr lang="ar-SA" sz="3200" b="1" dirty="0" smtClean="0"/>
              <a:t>الشّاهد". </a:t>
            </a:r>
          </a:p>
          <a:p>
            <a:pPr algn="just"/>
            <a:r>
              <a:rPr lang="ar-SA" sz="3200" b="1" dirty="0" smtClean="0"/>
              <a:t>	قال عبد العزيز </a:t>
            </a:r>
            <a:r>
              <a:rPr lang="ar-SA" sz="3200" b="1" dirty="0"/>
              <a:t>بن محمد </a:t>
            </a:r>
            <a:r>
              <a:rPr lang="ar-SA" sz="3200" b="1" dirty="0" smtClean="0"/>
              <a:t>الدَّراوَرْدي: حدثني به ربيعة </a:t>
            </a:r>
            <a:r>
              <a:rPr lang="ar-SA" sz="3200" b="1" dirty="0"/>
              <a:t>بن أبي </a:t>
            </a:r>
            <a:r>
              <a:rPr lang="ar-SA" sz="3200" b="1" dirty="0" smtClean="0"/>
              <a:t>عبد الرحمن، </a:t>
            </a:r>
            <a:r>
              <a:rPr lang="ar-SA" sz="3200" b="1" dirty="0"/>
              <a:t>عن </a:t>
            </a:r>
            <a:r>
              <a:rPr lang="ar-SA" sz="3200" b="1" dirty="0" smtClean="0"/>
              <a:t>سهيل، فلقيتُ سُهيلاً، </a:t>
            </a:r>
            <a:r>
              <a:rPr lang="ar-SA" sz="3200" b="1" dirty="0"/>
              <a:t>فسألته عنه، فلم </a:t>
            </a:r>
            <a:r>
              <a:rPr lang="ar-SA" sz="3200" b="1" dirty="0" smtClean="0"/>
              <a:t>يعرفه، فقلت: </a:t>
            </a:r>
            <a:r>
              <a:rPr lang="ar-SA" sz="3200" b="1" dirty="0"/>
              <a:t>حدثني ربيعة عنك </a:t>
            </a:r>
            <a:r>
              <a:rPr lang="ar-SA" sz="3200" b="1" dirty="0" smtClean="0"/>
              <a:t>بكذا، فصار </a:t>
            </a:r>
            <a:r>
              <a:rPr lang="ar-SA" sz="3200" b="1" dirty="0"/>
              <a:t>سهيل بعد ذلك </a:t>
            </a:r>
            <a:r>
              <a:rPr lang="ar-SA" sz="3200" b="1" dirty="0" smtClean="0"/>
              <a:t>يقول: </a:t>
            </a:r>
            <a:r>
              <a:rPr lang="ar-SA" sz="3200" b="1" dirty="0"/>
              <a:t>حدثني </a:t>
            </a:r>
            <a:r>
              <a:rPr lang="ar-SA" sz="3200" b="1" dirty="0" smtClean="0"/>
              <a:t>       عبد العزيز، عن ربيعة، عني، أني </a:t>
            </a:r>
            <a:r>
              <a:rPr lang="ar-SA" sz="3200" b="1" dirty="0"/>
              <a:t>حدثته عن </a:t>
            </a:r>
            <a:r>
              <a:rPr lang="ar-SA" sz="3200" b="1" dirty="0" smtClean="0"/>
              <a:t>أبي هريرة رضي الله عنه مرفوعا بكذا... </a:t>
            </a:r>
          </a:p>
          <a:p>
            <a:pPr algn="just"/>
            <a:r>
              <a:rPr lang="ar-SA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وـ من أشهر المصنّفات فيه؟ </a:t>
            </a:r>
            <a:endParaRPr lang="ar-SA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ar-SA" sz="3200" b="1" dirty="0" smtClean="0"/>
              <a:t>	ـ كتاب: </a:t>
            </a:r>
            <a:r>
              <a:rPr lang="ar-SA" sz="3200" b="1" dirty="0"/>
              <a:t>"أخبار من حَدَّثَ ونَسِيَ" ، للخطيب البغدادي.</a:t>
            </a:r>
          </a:p>
          <a:p>
            <a:pPr algn="just"/>
            <a:endParaRPr lang="ar-SA" sz="3200" b="1" dirty="0" smtClean="0"/>
          </a:p>
        </p:txBody>
      </p:sp>
    </p:spTree>
    <p:extLst>
      <p:ext uri="{BB962C8B-B14F-4D97-AF65-F5344CB8AC3E}">
        <p14:creationId xmlns:p14="http://schemas.microsoft.com/office/powerpoint/2010/main" val="3953387779"/>
      </p:ext>
    </p:extLst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07504" y="404664"/>
            <a:ext cx="8856984" cy="6336704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 </a:t>
            </a:r>
          </a:p>
          <a:p>
            <a:pPr algn="ctr"/>
            <a:endParaRPr lang="ar-SA" sz="4400" b="1" dirty="0" smtClean="0">
              <a:solidFill>
                <a:srgbClr val="FF0000"/>
              </a:solidFill>
            </a:endParaRPr>
          </a:p>
          <a:p>
            <a:pPr algn="ctr"/>
            <a:endParaRPr lang="ar-SA" sz="4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ar-SA" sz="4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ar-SA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والسّلام عليكم ورحمة الله وبركاته</a:t>
            </a:r>
          </a:p>
          <a:p>
            <a:pPr algn="ctr"/>
            <a:endParaRPr lang="ar-SA" sz="4400" b="1" dirty="0">
              <a:solidFill>
                <a:srgbClr val="FF0000"/>
              </a:solidFill>
            </a:endParaRPr>
          </a:p>
          <a:p>
            <a:pPr algn="ctr"/>
            <a:endParaRPr lang="en-US" sz="4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6853850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8967</TotalTime>
  <Words>631</Words>
  <Application>Microsoft Office PowerPoint</Application>
  <PresentationFormat>On-screen Show (4:3)</PresentationFormat>
  <Paragraphs>117</Paragraphs>
  <Slides>15</Slides>
  <Notes>14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adel</dc:creator>
  <cp:lastModifiedBy>user</cp:lastModifiedBy>
  <cp:revision>542</cp:revision>
  <dcterms:created xsi:type="dcterms:W3CDTF">2013-03-29T21:45:20Z</dcterms:created>
  <dcterms:modified xsi:type="dcterms:W3CDTF">2016-01-31T11:17:10Z</dcterms:modified>
</cp:coreProperties>
</file>