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3" r:id="rId8"/>
    <p:sldId id="264" r:id="rId9"/>
    <p:sldId id="262" r:id="rId10"/>
    <p:sldId id="265" r:id="rId11"/>
    <p:sldId id="26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p:scale>
          <a:sx n="56" d="100"/>
          <a:sy n="56" d="100"/>
        </p:scale>
        <p:origin x="-462" y="-42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5B849DF5-795E-4479-B593-72C42830BA59}" type="datetimeFigureOut">
              <a:rPr lang="ar-SA" smtClean="0"/>
              <a:pPr/>
              <a:t>28/07/37</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C464CA48-ED04-4A40-83CB-F75D2A2BD7E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5B849DF5-795E-4479-B593-72C42830BA59}" type="datetimeFigureOut">
              <a:rPr lang="ar-SA" smtClean="0"/>
              <a:pPr/>
              <a:t>28/07/37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5B849DF5-795E-4479-B593-72C42830BA59}" type="datetimeFigureOut">
              <a:rPr lang="ar-SA" smtClean="0"/>
              <a:pPr/>
              <a:t>28/07/37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464CA48-ED04-4A40-83CB-F75D2A2BD7E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5B849DF5-795E-4479-B593-72C42830BA59}" type="datetimeFigureOut">
              <a:rPr lang="ar-SA" smtClean="0"/>
              <a:pPr/>
              <a:t>28/07/37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5B849DF5-795E-4479-B593-72C42830BA59}" type="datetimeFigureOut">
              <a:rPr lang="ar-SA" smtClean="0"/>
              <a:pPr/>
              <a:t>28/07/37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5B849DF5-795E-4479-B593-72C42830BA59}" type="datetimeFigureOut">
              <a:rPr lang="ar-SA" smtClean="0"/>
              <a:pPr/>
              <a:t>28/07/37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49DF5-795E-4479-B593-72C42830BA59}" type="datetimeFigureOut">
              <a:rPr lang="ar-SA" smtClean="0"/>
              <a:pPr/>
              <a:t>28/07/37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5B849DF5-795E-4479-B593-72C42830BA59}" type="datetimeFigureOut">
              <a:rPr lang="ar-SA" smtClean="0"/>
              <a:pPr/>
              <a:t>28/07/37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5B849DF5-795E-4479-B593-72C42830BA59}" type="datetimeFigureOut">
              <a:rPr lang="ar-SA" smtClean="0"/>
              <a:pPr/>
              <a:t>28/07/37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C464CA48-ED04-4A40-83CB-F75D2A2BD7E4}"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5B849DF5-795E-4479-B593-72C42830BA59}" type="datetimeFigureOut">
              <a:rPr lang="ar-SA" smtClean="0"/>
              <a:pPr/>
              <a:t>28/07/37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5B849DF5-795E-4479-B593-72C42830BA59}" type="datetimeFigureOut">
              <a:rPr lang="ar-SA" smtClean="0"/>
              <a:pPr/>
              <a:t>28/07/37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464CA48-ED04-4A40-83CB-F75D2A2BD7E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849DF5-795E-4479-B593-72C42830BA59}" type="datetimeFigureOut">
              <a:rPr lang="ar-SA" smtClean="0"/>
              <a:pPr/>
              <a:t>28/07/37</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464CA48-ED04-4A40-83CB-F75D2A2BD7E4}"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332656"/>
            <a:ext cx="8229600" cy="6394722"/>
          </a:xfrm>
        </p:spPr>
        <p:txBody>
          <a:bodyPr>
            <a:normAutofit/>
          </a:bodyPr>
          <a:lstStyle/>
          <a:p>
            <a:pPr algn="r"/>
            <a:r>
              <a:rPr lang="ar-SA" sz="4000" b="1" dirty="0" smtClean="0">
                <a:solidFill>
                  <a:schemeClr val="tx1"/>
                </a:solidFill>
              </a:rPr>
              <a:t>كتاب الْقَضَاء</a:t>
            </a:r>
            <a:r>
              <a:rPr lang="ar-SA" sz="4000" dirty="0">
                <a:solidFill>
                  <a:schemeClr val="tx1"/>
                </a:solidFill>
              </a:rPr>
              <a:t/>
            </a:r>
            <a:br>
              <a:rPr lang="ar-SA" sz="4000" dirty="0">
                <a:solidFill>
                  <a:schemeClr val="tx1"/>
                </a:solidFill>
              </a:rPr>
            </a:br>
            <a:r>
              <a:rPr lang="ar-SA" sz="4000" b="1" dirty="0">
                <a:solidFill>
                  <a:schemeClr val="tx1"/>
                </a:solidFill>
              </a:rPr>
              <a:t>ِ الْأَصْلُ فِي الْقَضَاءِ وَمَشْرُوعِيَّتِهِ الْكِتَابُ وَالسُّنَّةُ وَالْإِجْمَاعُ. أَمَّا الْكِتَابُ فَقَوْلُ اللَّهِ تَعَالَى: {يَا دَاوُدُ إِنَّا جَعَلْنَاكَ خَلِيفَةً فِي الأَرْضِ فَاحْكُمْ بَيْنَ النَّاسِ بِالْحَقِّ وَلا تَتَّبِعِ الْهَوَى فَيُضِلَّكَ عَنْ سَبِيلِ اللَّهِ} [ص: 26] . وَقَوْلُ اللَّهِ تَعَالَى: {وَأَنِ احْكُمْ بَيْنَهُمْ بِمَا أَنْزَلَ اللَّهُ} [المائدة: 49] .</a:t>
            </a:r>
            <a:r>
              <a:rPr lang="ar-SA" sz="4000" dirty="0">
                <a:solidFill>
                  <a:schemeClr val="tx1"/>
                </a:solidFill>
              </a:rPr>
              <a:t/>
            </a:r>
            <a:br>
              <a:rPr lang="ar-SA" sz="4000" dirty="0">
                <a:solidFill>
                  <a:schemeClr val="tx1"/>
                </a:solidFill>
              </a:rPr>
            </a:br>
            <a:r>
              <a:rPr lang="ar-SA" sz="4000" b="1" dirty="0">
                <a:solidFill>
                  <a:schemeClr val="tx1"/>
                </a:solidFill>
              </a:rPr>
              <a:t>وَقَوْلُهُ: {وَإِذَا دُعُوا إِلَى اللَّهِ وَرَسُولِهِ لِيَحْكُمَ بَيْنَهُمْ} [النور: 48] . وقَوْله تَعَالَى: {فَلا وَرَبِّكَ لا يُؤْمِنُونَ حَتَّى يُحَكِّمُوكَ فِيمَا شَجَرَ بَيْنَهُمْ ثُمَّ لا يَجِدُوا فِي أَنْفُسِهِمْ حَرَجًا مِمَّا قَضَيْتَ وَيُسَلِّمُوا تَسْلِيمًا} [النساء: 65] </a:t>
            </a:r>
            <a:endParaRPr lang="ar-SA" sz="4000" dirty="0">
              <a:solidFill>
                <a:schemeClr val="tx1"/>
              </a:solidFill>
            </a:endParaRPr>
          </a:p>
        </p:txBody>
      </p:sp>
    </p:spTree>
    <p:extLst>
      <p:ext uri="{BB962C8B-B14F-4D97-AF65-F5344CB8AC3E}">
        <p14:creationId xmlns:p14="http://schemas.microsoft.com/office/powerpoint/2010/main" xmlns="" val="2099830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4741136"/>
          </a:xfrm>
        </p:spPr>
        <p:txBody>
          <a:bodyPr>
            <a:normAutofit/>
          </a:bodyPr>
          <a:lstStyle/>
          <a:p>
            <a:pPr algn="r"/>
            <a:r>
              <a:rPr lang="ar-SA" sz="4400" b="1" dirty="0">
                <a:solidFill>
                  <a:schemeClr val="tx1"/>
                </a:solidFill>
              </a:rPr>
              <a:t>أَمَّا السُّنَّةُ، فَمَا رَوَى عَمْرُو بْنُ الْعَاصِ، عَنْ النَّبِيِّ - صَلَّى اللَّهُ عَلَيْهِ وَسَلَّمَ - أَنَّهُ قَالَ: «إذَا اجْتَهَدَ الْحَاكِمُ فَأَصَابَ فَلَهُ أَجْرَانِ، وَإِذَا اجْتَهَدَ فَأَخْطَأَ فَلَهُ أَجْرٌ» مُتَّفَقٌ عَلَيْهِ. فِي </a:t>
            </a:r>
            <a:r>
              <a:rPr lang="ar-SA" sz="4400" b="1" dirty="0" err="1">
                <a:solidFill>
                  <a:schemeClr val="tx1"/>
                </a:solidFill>
              </a:rPr>
              <a:t>آيٍ</a:t>
            </a:r>
            <a:r>
              <a:rPr lang="ar-SA" sz="4400" b="1" dirty="0">
                <a:solidFill>
                  <a:schemeClr val="tx1"/>
                </a:solidFill>
              </a:rPr>
              <a:t> وَأَخْبَارٍ سِوَى ذَلِكَ كَثِيرَةٍ. وَأَجْمَعَ الْمُسْلِمُونَ عَلَى مَشْرُوعِيَّةِ نَصْبِ الْقَضَاءِ، وَالْحُكْمِ بَيْنَ النَّاسِ.</a:t>
            </a:r>
            <a:endParaRPr lang="ar-SA" sz="4400" dirty="0">
              <a:solidFill>
                <a:schemeClr val="tx1"/>
              </a:solidFill>
            </a:endParaRPr>
          </a:p>
        </p:txBody>
      </p:sp>
    </p:spTree>
    <p:extLst>
      <p:ext uri="{BB962C8B-B14F-4D97-AF65-F5344CB8AC3E}">
        <p14:creationId xmlns:p14="http://schemas.microsoft.com/office/powerpoint/2010/main" xmlns="" val="347029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6153912"/>
          </a:xfrm>
        </p:spPr>
        <p:txBody>
          <a:bodyPr>
            <a:noAutofit/>
          </a:bodyPr>
          <a:lstStyle/>
          <a:p>
            <a:pPr algn="r"/>
            <a:r>
              <a:rPr lang="ar-SA" sz="3200" b="1" dirty="0" smtClean="0">
                <a:solidFill>
                  <a:srgbClr val="FF0000"/>
                </a:solidFill>
                <a:effectLst>
                  <a:outerShdw blurRad="38100" dist="38100" dir="2700000" algn="tl">
                    <a:srgbClr val="000000">
                      <a:alpha val="43137"/>
                    </a:srgbClr>
                  </a:outerShdw>
                </a:effectLst>
              </a:rPr>
              <a:t>[تعريف القضاء وحكمه] </a:t>
            </a:r>
            <a:r>
              <a:rPr lang="ar-SA" sz="3200" dirty="0">
                <a:solidFill>
                  <a:schemeClr val="tx1"/>
                </a:solidFill>
              </a:rPr>
              <a:t>لغة: إحكام الشيء والفراغ منه، ومنه {فَقَضَاهُنَّ سَبْعَ سَمَاوَاتٍ فِي يَوْمَيْنِ} [فصلت: 12] واصطلاحا: تبيين الحكم الشرعي والإلزام به وفصل الحكومات. (وهو فرض كفاية) ، لأن أمر الناس لا يستقيم بدونه. و (يلزم الإمام أن ينصب في كل إقليم) بكسر الهمزة (قاضيا) ، لأن الإمام لا يمكنه أن يباشر الخصومات في جميع البلدان بنفسه، فوجب أن يرتب في كل إقليم من يتولى فصل الخصومات بينهم لئلا تضيع الحقوق. (ويختار) لنصب القضاء (أفضل من يجده علما وورعا) ، لأن الإمام ناظر للمسلمين فيجب عليه اختيار الأصلح لهم. (ويأمره بتقوى الله) ، لأن التقوى رأس الدين (و) يأمره (بأن يتحرى العدل) أي إعطاء الحق لمستحقه من غير ميل. (ويجتهد) القاضي (في إقامته) أي إقامة العدل بين الأخصام، ويجب على من يصلح له ولم يوجد غيره ممن يوثق به أن يدخل فيه إن لم يشغله عما هو أهم منه. ويحرم بذل مال فيه، وأخذه وطلبه، وفيه مباشر أهل.</a:t>
            </a:r>
          </a:p>
        </p:txBody>
      </p:sp>
    </p:spTree>
    <p:extLst>
      <p:ext uri="{BB962C8B-B14F-4D97-AF65-F5344CB8AC3E}">
        <p14:creationId xmlns:p14="http://schemas.microsoft.com/office/powerpoint/2010/main" xmlns="" val="314707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4885152"/>
          </a:xfrm>
        </p:spPr>
        <p:txBody>
          <a:bodyPr>
            <a:normAutofit/>
          </a:bodyPr>
          <a:lstStyle/>
          <a:p>
            <a:pPr algn="r"/>
            <a:r>
              <a:rPr lang="ar-SA" sz="3600" dirty="0" smtClean="0">
                <a:solidFill>
                  <a:schemeClr val="tx1"/>
                </a:solidFill>
              </a:rPr>
              <a:t>طرق وكيفية تولي القضاء :</a:t>
            </a:r>
            <a:br>
              <a:rPr lang="ar-SA" sz="3600" dirty="0" smtClean="0">
                <a:solidFill>
                  <a:schemeClr val="tx1"/>
                </a:solidFill>
              </a:rPr>
            </a:br>
            <a:r>
              <a:rPr lang="ar-SA" sz="3600" dirty="0" smtClean="0">
                <a:solidFill>
                  <a:schemeClr val="tx1"/>
                </a:solidFill>
              </a:rPr>
              <a:t>1- المشافهة :(فيقول</a:t>
            </a:r>
            <a:r>
              <a:rPr lang="ar-SA" sz="3600" dirty="0">
                <a:solidFill>
                  <a:schemeClr val="tx1"/>
                </a:solidFill>
              </a:rPr>
              <a:t>) المولي لمن يوليه: (وليتك الحكم أو قلدتك) الحكم، (ونحوه) ، </a:t>
            </a:r>
            <a:r>
              <a:rPr lang="ar-SA" sz="3600" dirty="0" err="1">
                <a:solidFill>
                  <a:schemeClr val="tx1"/>
                </a:solidFill>
              </a:rPr>
              <a:t>كفوضت</a:t>
            </a:r>
            <a:r>
              <a:rPr lang="ar-SA" sz="3600" dirty="0">
                <a:solidFill>
                  <a:schemeClr val="tx1"/>
                </a:solidFill>
              </a:rPr>
              <a:t>، أو رددت، أو جعلت إليك الحكم، أو </a:t>
            </a:r>
            <a:r>
              <a:rPr lang="ar-SA" sz="3600" dirty="0" err="1">
                <a:solidFill>
                  <a:schemeClr val="tx1"/>
                </a:solidFill>
              </a:rPr>
              <a:t>استنبتك</a:t>
            </a:r>
            <a:r>
              <a:rPr lang="ar-SA" sz="3600" dirty="0">
                <a:solidFill>
                  <a:schemeClr val="tx1"/>
                </a:solidFill>
              </a:rPr>
              <a:t>، أو </a:t>
            </a:r>
            <a:r>
              <a:rPr lang="ar-SA" sz="3600" dirty="0" err="1">
                <a:solidFill>
                  <a:schemeClr val="tx1"/>
                </a:solidFill>
              </a:rPr>
              <a:t>استخلفتك</a:t>
            </a:r>
            <a:r>
              <a:rPr lang="ar-SA" sz="3600" dirty="0">
                <a:solidFill>
                  <a:schemeClr val="tx1"/>
                </a:solidFill>
              </a:rPr>
              <a:t> في الحكم، </a:t>
            </a:r>
            <a:r>
              <a:rPr lang="ar-SA" sz="3600" dirty="0" smtClean="0">
                <a:solidFill>
                  <a:schemeClr val="tx1"/>
                </a:solidFill>
              </a:rPr>
              <a:t/>
            </a:r>
            <a:br>
              <a:rPr lang="ar-SA" sz="3600" dirty="0" smtClean="0">
                <a:solidFill>
                  <a:schemeClr val="tx1"/>
                </a:solidFill>
              </a:rPr>
            </a:br>
            <a:r>
              <a:rPr lang="ar-SA" sz="3600" dirty="0" smtClean="0">
                <a:solidFill>
                  <a:schemeClr val="tx1"/>
                </a:solidFill>
              </a:rPr>
              <a:t>2-الكناية </a:t>
            </a:r>
            <a:r>
              <a:rPr lang="ar-SA" sz="3600" dirty="0">
                <a:solidFill>
                  <a:schemeClr val="tx1"/>
                </a:solidFill>
              </a:rPr>
              <a:t>نحو: اعتمدت، أو عولت عليك لا ينعقد بها إلا بقرينة نحو فاحكم، </a:t>
            </a:r>
            <a:r>
              <a:rPr lang="ar-SA" sz="3600" dirty="0" smtClean="0">
                <a:solidFill>
                  <a:schemeClr val="tx1"/>
                </a:solidFill>
              </a:rPr>
              <a:t/>
            </a:r>
            <a:br>
              <a:rPr lang="ar-SA" sz="3600" dirty="0" smtClean="0">
                <a:solidFill>
                  <a:schemeClr val="tx1"/>
                </a:solidFill>
              </a:rPr>
            </a:br>
            <a:r>
              <a:rPr lang="ar-SA" sz="3600" dirty="0" smtClean="0">
                <a:solidFill>
                  <a:schemeClr val="tx1"/>
                </a:solidFill>
              </a:rPr>
              <a:t>3- الكتابة :(ويكاتبه</a:t>
            </a:r>
            <a:r>
              <a:rPr lang="ar-SA" sz="3600" dirty="0">
                <a:solidFill>
                  <a:schemeClr val="tx1"/>
                </a:solidFill>
              </a:rPr>
              <a:t>) بالولاية (في البعد) أي إذا كان غائبا، فيكتب له الإمام عهدا بما ولاه، ويشهد عدلين عليها.</a:t>
            </a:r>
          </a:p>
        </p:txBody>
      </p:sp>
    </p:spTree>
    <p:extLst>
      <p:ext uri="{BB962C8B-B14F-4D97-AF65-F5344CB8AC3E}">
        <p14:creationId xmlns:p14="http://schemas.microsoft.com/office/powerpoint/2010/main" xmlns="" val="144731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5893264"/>
          </a:xfrm>
        </p:spPr>
        <p:txBody>
          <a:bodyPr>
            <a:normAutofit/>
          </a:bodyPr>
          <a:lstStyle/>
          <a:p>
            <a:pPr algn="r"/>
            <a:r>
              <a:rPr lang="ar-SA" sz="3600" b="1" dirty="0" smtClean="0">
                <a:solidFill>
                  <a:schemeClr val="tx1"/>
                </a:solidFill>
              </a:rPr>
              <a:t>وظائف ومهام ولاية الحكم العامة </a:t>
            </a:r>
            <a:r>
              <a:rPr lang="ar-SA" sz="3600" dirty="0" smtClean="0">
                <a:solidFill>
                  <a:schemeClr val="tx1"/>
                </a:solidFill>
              </a:rPr>
              <a:t>:</a:t>
            </a:r>
            <a:br>
              <a:rPr lang="ar-SA" sz="3600" dirty="0" smtClean="0">
                <a:solidFill>
                  <a:schemeClr val="tx1"/>
                </a:solidFill>
              </a:rPr>
            </a:br>
            <a:r>
              <a:rPr lang="ar-SA" sz="3600" dirty="0" smtClean="0">
                <a:solidFill>
                  <a:schemeClr val="tx1"/>
                </a:solidFill>
              </a:rPr>
              <a:t>تفيد </a:t>
            </a:r>
            <a:r>
              <a:rPr lang="ar-SA" sz="3600" dirty="0">
                <a:solidFill>
                  <a:schemeClr val="tx1"/>
                </a:solidFill>
              </a:rPr>
              <a:t>ولاية الحكم العامة الفصل بين الخصوم وأخذ الحق لبعضهم من بعض) أي أخذه لربه ممن هو عليه، (والنظر في أموال غير </a:t>
            </a:r>
            <a:r>
              <a:rPr lang="en-US" sz="3600" dirty="0" smtClean="0">
                <a:solidFill>
                  <a:schemeClr val="tx1"/>
                </a:solidFill>
              </a:rPr>
              <a:t/>
            </a:r>
            <a:br>
              <a:rPr lang="en-US" sz="3600" dirty="0" smtClean="0">
                <a:solidFill>
                  <a:schemeClr val="tx1"/>
                </a:solidFill>
              </a:rPr>
            </a:br>
            <a:r>
              <a:rPr lang="en-US" sz="3600" dirty="0" smtClean="0">
                <a:solidFill>
                  <a:schemeClr val="tx1"/>
                </a:solidFill>
              </a:rPr>
              <a:t>      </a:t>
            </a:r>
            <a:r>
              <a:rPr lang="ar-SA" sz="3600" dirty="0" smtClean="0">
                <a:solidFill>
                  <a:schemeClr val="tx1"/>
                </a:solidFill>
              </a:rPr>
              <a:t>المرشدين</a:t>
            </a:r>
            <a:r>
              <a:rPr lang="ar-SA" sz="3600" dirty="0">
                <a:solidFill>
                  <a:schemeClr val="tx1"/>
                </a:solidFill>
              </a:rPr>
              <a:t>) كالصغير والمجنون والسفيه</a:t>
            </a:r>
            <a:r>
              <a:rPr lang="ar-SA" sz="3600" dirty="0" smtClean="0">
                <a:solidFill>
                  <a:schemeClr val="tx1"/>
                </a:solidFill>
              </a:rPr>
              <a:t>،</a:t>
            </a:r>
            <a:br>
              <a:rPr lang="ar-SA" sz="3600" dirty="0" smtClean="0">
                <a:solidFill>
                  <a:schemeClr val="tx1"/>
                </a:solidFill>
              </a:rPr>
            </a:br>
            <a:r>
              <a:rPr lang="ar-SA" sz="3600" dirty="0">
                <a:solidFill>
                  <a:schemeClr val="tx1"/>
                </a:solidFill>
              </a:rPr>
              <a:t>وكذا مال غائب (والحجر على من </a:t>
            </a:r>
            <a:r>
              <a:rPr lang="ar-SA" sz="3600" dirty="0" err="1">
                <a:solidFill>
                  <a:schemeClr val="tx1"/>
                </a:solidFill>
              </a:rPr>
              <a:t>يستوجبه</a:t>
            </a:r>
            <a:r>
              <a:rPr lang="ar-SA" sz="3600" dirty="0">
                <a:solidFill>
                  <a:schemeClr val="tx1"/>
                </a:solidFill>
              </a:rPr>
              <a:t> لسفه أو فلس، والنظر في وقوف عمله ليعمل بشروطها، وتنفيذ الوصايا، وتزويج من لا ولي لها) من النساء، (وإقامة الحدود، وإمامة الجمعة والعيد) ما لم يختصا بإمام، (والنظر في مصالح عمله بكف الأذى عن الطرقات وأفنيتها ونحوه) ، كجباية خراج وزكاة لم يخصا بعامل، وتصفح شهوده وأمنائه ليستبدل بمن يثبت جرحه، لا الاحتساب على الباعة والمشترين، وإلزامهم بالشرع.</a:t>
            </a:r>
          </a:p>
        </p:txBody>
      </p:sp>
    </p:spTree>
    <p:extLst>
      <p:ext uri="{BB962C8B-B14F-4D97-AF65-F5344CB8AC3E}">
        <p14:creationId xmlns:p14="http://schemas.microsoft.com/office/powerpoint/2010/main" xmlns="" val="404045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6037280"/>
          </a:xfrm>
        </p:spPr>
        <p:txBody>
          <a:bodyPr>
            <a:noAutofit/>
          </a:bodyPr>
          <a:lstStyle/>
          <a:p>
            <a:pPr algn="r"/>
            <a:r>
              <a:rPr lang="ar-SA" sz="4000" dirty="0">
                <a:solidFill>
                  <a:schemeClr val="tx1"/>
                </a:solidFill>
              </a:rPr>
              <a:t>(ويجوز أن يولي) القاضي (عموم النظر في عموم العمل) بأن يوليه سائر الأحكام في سائر البلدان، ويجوز أن (يوليه خاصا فيهما) بأن يوليه </a:t>
            </a:r>
            <a:r>
              <a:rPr lang="ar-SA" sz="4000" dirty="0" err="1">
                <a:solidFill>
                  <a:schemeClr val="tx1"/>
                </a:solidFill>
              </a:rPr>
              <a:t>الأنكحة</a:t>
            </a:r>
            <a:r>
              <a:rPr lang="ar-SA" sz="4000" dirty="0">
                <a:solidFill>
                  <a:schemeClr val="tx1"/>
                </a:solidFill>
              </a:rPr>
              <a:t> بمصر مثلا، (أو) يوليه خاصا (في أحدهما) بأن يوليه سائر الأحكام ببلد معين، أو يوليه </a:t>
            </a:r>
            <a:r>
              <a:rPr lang="ar-SA" sz="4000" dirty="0" err="1">
                <a:solidFill>
                  <a:schemeClr val="tx1"/>
                </a:solidFill>
              </a:rPr>
              <a:t>الأنكحة</a:t>
            </a:r>
            <a:r>
              <a:rPr lang="ar-SA" sz="4000" dirty="0">
                <a:solidFill>
                  <a:schemeClr val="tx1"/>
                </a:solidFill>
              </a:rPr>
              <a:t> بسائر البلدان. وإذا ولاه ببلد معين نفذ حكمه في مقيم به وطارئ إليه فقط، وإن ولاه بمحل معين لم ينفذ حكمه في غيره، ولا يسمع ببينة إلا فيه، كتعديلها. وللقاضي طلب رزق من بيت المال لنفسه وخلفائه، فإن لم يجعل له شيء وليس له ما يكفيه، وقال للخصمين: لا أقضي بينكما إلا بجعل، جاز. ومن يأخذ من بيت المال لم يأخذ أجرة لفتياه ولا لخطه.</a:t>
            </a:r>
          </a:p>
        </p:txBody>
      </p:sp>
    </p:spTree>
    <p:extLst>
      <p:ext uri="{BB962C8B-B14F-4D97-AF65-F5344CB8AC3E}">
        <p14:creationId xmlns:p14="http://schemas.microsoft.com/office/powerpoint/2010/main" xmlns="" val="2568446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6613344"/>
          </a:xfrm>
        </p:spPr>
        <p:txBody>
          <a:bodyPr>
            <a:noAutofit/>
          </a:bodyPr>
          <a:lstStyle/>
          <a:p>
            <a:pPr algn="r"/>
            <a:r>
              <a:rPr lang="ar-SA" sz="3200" b="1" dirty="0">
                <a:solidFill>
                  <a:schemeClr val="tx1"/>
                </a:solidFill>
              </a:rPr>
              <a:t>النَّاسُ فِي الْقَضَاءِ عَلَى ثَلَاثَةِ </a:t>
            </a:r>
            <a:r>
              <a:rPr lang="ar-SA" sz="3200" b="1" dirty="0" smtClean="0">
                <a:solidFill>
                  <a:schemeClr val="tx1"/>
                </a:solidFill>
              </a:rPr>
              <a:t>أَضْرِب</a:t>
            </a:r>
            <a:r>
              <a:rPr lang="ar-SA" sz="3200" dirty="0" smtClean="0">
                <a:solidFill>
                  <a:schemeClr val="tx1"/>
                </a:solidFill>
              </a:rPr>
              <a:t>:</a:t>
            </a:r>
            <a:r>
              <a:rPr lang="ar-SA" sz="3200" dirty="0">
                <a:solidFill>
                  <a:schemeClr val="tx1"/>
                </a:solidFill>
              </a:rPr>
              <a:t/>
            </a:r>
            <a:br>
              <a:rPr lang="ar-SA" sz="3200" dirty="0">
                <a:solidFill>
                  <a:schemeClr val="tx1"/>
                </a:solidFill>
              </a:rPr>
            </a:br>
            <a:r>
              <a:rPr lang="ar-SA" sz="3200" dirty="0" smtClean="0">
                <a:solidFill>
                  <a:schemeClr val="tx1"/>
                </a:solidFill>
              </a:rPr>
              <a:t>فَصْلٌ</a:t>
            </a:r>
            <a:r>
              <a:rPr lang="ar-SA" sz="3200" dirty="0">
                <a:solidFill>
                  <a:schemeClr val="tx1"/>
                </a:solidFill>
              </a:rPr>
              <a:t>: وَالنَّاسُ فِي الْقَضَاءِ عَلَى ثَلَاثَةِ أَضْرُبٍ؛ مِنْهُمْ </a:t>
            </a:r>
            <a:r>
              <a:rPr lang="ar-SA" sz="3200" u="sng" dirty="0">
                <a:solidFill>
                  <a:schemeClr val="tx1"/>
                </a:solidFill>
              </a:rPr>
              <a:t>مَنْ لَا يَجُوزُ لَهُ الدُّخُولُ فِيهِ</a:t>
            </a:r>
            <a:r>
              <a:rPr lang="ar-SA" sz="3200" dirty="0">
                <a:solidFill>
                  <a:schemeClr val="tx1"/>
                </a:solidFill>
              </a:rPr>
              <a:t>، وَهُوَ مَنْ لَا يُحْسِنُهُ، وَلَمْ تَجْتَمِعْ فِيهِ شُرُوطُهُ، فَقَدْ رُوِيَ عَنْ النَّبِيِّ - صَلَّى اللَّهُ عَلَيْهِ وَسَلَّمَ - أَنَّهُ قَالَ: «الْقُضَاةُ ثَلَاثَةٌ ذَكَرَ مِنْهُمْ رَجُلًا قَضَى بَيْنَ النَّاسَ بِجَهْلٍ، فَهُوَ فِي النَّارِ» . وَلِأَنَّ مَنْ لَا يُحْسِنُهُ لَا يَقْدِرُ عَلَى الْعَدْلِ فِيهِ، فَيَأْخُذُ الْحَقَّ مِنْ مُسْتَحَقِّهِ وَيَدْفَعُهُ إلَى غَيْرِهِ.</a:t>
            </a:r>
            <a:br>
              <a:rPr lang="ar-SA" sz="3200" dirty="0">
                <a:solidFill>
                  <a:schemeClr val="tx1"/>
                </a:solidFill>
              </a:rPr>
            </a:br>
            <a:r>
              <a:rPr lang="ar-SA" sz="3200" dirty="0">
                <a:solidFill>
                  <a:schemeClr val="tx1"/>
                </a:solidFill>
              </a:rPr>
              <a:t>وَمِنْهُمْ</a:t>
            </a:r>
            <a:r>
              <a:rPr lang="ar-SA" sz="3200" u="sng" dirty="0">
                <a:solidFill>
                  <a:schemeClr val="tx1"/>
                </a:solidFill>
              </a:rPr>
              <a:t>، مَنْ يَجُوزُ لَهُ، وَلَا يَجِبُ عَلَيْهِ</a:t>
            </a:r>
            <a:r>
              <a:rPr lang="ar-SA" sz="3200" dirty="0">
                <a:solidFill>
                  <a:schemeClr val="tx1"/>
                </a:solidFill>
              </a:rPr>
              <a:t>، وَهُوَ مَنْ كَانَ مِنْ أَهْلِ الْعَدَالَةِ وَالِاجْتِهَادِ، وَيُوجَدُ غَيْرُهُ مِثْلُهُ، فَلَهُ أَنْ يَلِيَ الْقَضَاءَ بِحُكْمِ حَالِهِ وَصَلَاحِيَتِهِ، وَلَا يَجِبُ عَلَيْهِ؛ لِأَنَّهُ لَمْ يَتَعَيَّنْ لَهُ. وَظَاهِرُ كَلَامِ أَحْمَدَ، أَنَّهُ لَا يُسْتَحَبُّ لَهُ الدُّخُولُ فِيهِ؛ لِمَا فِيهِ مِنْ الْخَطَرِ وَالْغَرَرِ، وَفِي تَرْكِهِ مِنْ السَّلَامَةِ، وَلِمَا وَرَدَ فِيهِ مِنْ التَّشْدِيدِ وَالذَّمِّ، وَلِأَنَّ طَرِيقَةَ السَّلَفِ الِامْتِنَاعُ مِنْهُ </a:t>
            </a:r>
            <a:r>
              <a:rPr lang="ar-SA" sz="3200" dirty="0" err="1">
                <a:solidFill>
                  <a:schemeClr val="tx1"/>
                </a:solidFill>
              </a:rPr>
              <a:t>وَالتَّوَقِّي</a:t>
            </a:r>
            <a:r>
              <a:rPr lang="ar-SA" sz="3200" dirty="0">
                <a:solidFill>
                  <a:schemeClr val="tx1"/>
                </a:solidFill>
              </a:rPr>
              <a:t>، وَقَدْ أَرَادَ عُثْمَانُ - رَضِيَ اللَّهُ عَنْهُ - تَوْلِيَةَ ابْنِ عُمَرَ الْقَضَاءَ </a:t>
            </a:r>
            <a:r>
              <a:rPr lang="ar-SA" sz="3200" dirty="0" smtClean="0">
                <a:solidFill>
                  <a:schemeClr val="tx1"/>
                </a:solidFill>
              </a:rPr>
              <a:t>فَأَبَاهُ</a:t>
            </a:r>
            <a:br>
              <a:rPr lang="ar-SA" sz="3200" dirty="0" smtClean="0">
                <a:solidFill>
                  <a:schemeClr val="tx1"/>
                </a:solidFill>
              </a:rPr>
            </a:br>
            <a:endParaRPr lang="ar-SA" sz="3200" dirty="0">
              <a:solidFill>
                <a:schemeClr val="tx1"/>
              </a:solidFill>
            </a:endParaRPr>
          </a:p>
        </p:txBody>
      </p:sp>
    </p:spTree>
    <p:extLst>
      <p:ext uri="{BB962C8B-B14F-4D97-AF65-F5344CB8AC3E}">
        <p14:creationId xmlns:p14="http://schemas.microsoft.com/office/powerpoint/2010/main" xmlns="" val="246396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5173184"/>
          </a:xfrm>
        </p:spPr>
        <p:txBody>
          <a:bodyPr>
            <a:normAutofit/>
          </a:bodyPr>
          <a:lstStyle/>
          <a:p>
            <a:pPr algn="r"/>
            <a:r>
              <a:rPr lang="ar-SA" sz="3600" dirty="0">
                <a:solidFill>
                  <a:schemeClr val="tx1"/>
                </a:solidFill>
              </a:rPr>
              <a:t>الثَّالِثُ: </a:t>
            </a:r>
            <a:r>
              <a:rPr lang="ar-SA" sz="3600" u="sng" dirty="0">
                <a:solidFill>
                  <a:schemeClr val="tx1"/>
                </a:solidFill>
              </a:rPr>
              <a:t>مَنْ يَجِبُ عَلَيْهِ، وَهُوَ مَنْ يَصْلُحُ لِلْقَضَاءِ</a:t>
            </a:r>
            <a:r>
              <a:rPr lang="ar-SA" sz="3600" dirty="0">
                <a:solidFill>
                  <a:schemeClr val="tx1"/>
                </a:solidFill>
              </a:rPr>
              <a:t>، وَلَا يُوجَدُ سِوَاهُ، فَهَذَا يَتَعَيَّنُ عَلَيْهِ؛ لِأَنَّهُ فَرْضُ كِفَايَةٍ، لَا يَقْدِرُ عَلَى الْقِيَامِ بِهِ غَيْرُهُ فَيَتَعَيَّنُ عَلَيْهِ، كَغُسْلِ الْمَيِّتِ وَتَكْفِينِهِ. وَقَدْ نُقِلَ عَنْ أَحْمَدَ مَا يَدُلُّ عَلَى أَنَّهُ لَا يَتَعَيَّنُ عَلَيْهِ، فَإِنَّهُ سُئِلَ: هَلْ يَأْثَمُ الْقَاضِي إذَا لَمْ يُوجَدْ غَيْرُهُ؟ قَالَ: لَا يَأْثَمُ.</a:t>
            </a:r>
            <a:br>
              <a:rPr lang="ar-SA" sz="3600" dirty="0">
                <a:solidFill>
                  <a:schemeClr val="tx1"/>
                </a:solidFill>
              </a:rPr>
            </a:br>
            <a:r>
              <a:rPr lang="ar-SA" sz="3600" dirty="0">
                <a:solidFill>
                  <a:schemeClr val="tx1"/>
                </a:solidFill>
              </a:rPr>
              <a:t>فَهَذَا يُحْتَمَلُ أَنَّهُ يُحْمَلُ عَلَى ظَاهِرِهِ، فِي أَنَّهُ لَا يَجِبُ عَلَيْهِ، لِمَا فِيهِ مِنْ الْخَطَرِ بِنَفْسِهِ، فَلَا يَلْزَمُهُ الْإِضْرَارُ بِنَفْسِهِ لِنَفْعِ غَيْرِهِ، وَلِذَلِكَ امْتَنَعَ أَبُو قِلَابَةَ مِنْهُ</a:t>
            </a:r>
          </a:p>
        </p:txBody>
      </p:sp>
    </p:spTree>
    <p:extLst>
      <p:ext uri="{BB962C8B-B14F-4D97-AF65-F5344CB8AC3E}">
        <p14:creationId xmlns:p14="http://schemas.microsoft.com/office/powerpoint/2010/main" xmlns="" val="355424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6153912"/>
          </a:xfrm>
        </p:spPr>
        <p:txBody>
          <a:bodyPr>
            <a:normAutofit/>
          </a:bodyPr>
          <a:lstStyle/>
          <a:p>
            <a:pPr algn="r"/>
            <a:r>
              <a:rPr lang="ar-SA" sz="2800" b="1" dirty="0" smtClean="0">
                <a:solidFill>
                  <a:schemeClr val="tx1"/>
                </a:solidFill>
              </a:rPr>
              <a:t>شروط القاضي :</a:t>
            </a:r>
            <a:r>
              <a:rPr lang="ar-SA" sz="2800" dirty="0" smtClean="0">
                <a:solidFill>
                  <a:schemeClr val="tx1"/>
                </a:solidFill>
              </a:rPr>
              <a:t/>
            </a:r>
            <a:br>
              <a:rPr lang="ar-SA" sz="2800" dirty="0" smtClean="0">
                <a:solidFill>
                  <a:schemeClr val="tx1"/>
                </a:solidFill>
              </a:rPr>
            </a:br>
            <a:r>
              <a:rPr lang="ar-SA" sz="2800" dirty="0" smtClean="0">
                <a:solidFill>
                  <a:schemeClr val="tx1"/>
                </a:solidFill>
              </a:rPr>
              <a:t>(ويشترط </a:t>
            </a:r>
            <a:r>
              <a:rPr lang="ar-SA" sz="2800" dirty="0">
                <a:solidFill>
                  <a:schemeClr val="tx1"/>
                </a:solidFill>
              </a:rPr>
              <a:t>في القاضي عشر صفات: كونه بالغا عاقلا) ، لأن غير المكلف تحت ولاية غيره، فلا يكون واليا على غيره، (ذكرا) لقوله - صَلَّى اللَّهُ عَلَيْهِ وَسَلَّمَ -: </a:t>
            </a:r>
            <a:r>
              <a:rPr lang="en-US" sz="2800" dirty="0" smtClean="0">
                <a:solidFill>
                  <a:schemeClr val="tx1"/>
                </a:solidFill>
              </a:rPr>
              <a:t/>
            </a:r>
            <a:br>
              <a:rPr lang="en-US" sz="2800" dirty="0" smtClean="0">
                <a:solidFill>
                  <a:schemeClr val="tx1"/>
                </a:solidFill>
              </a:rPr>
            </a:br>
            <a:r>
              <a:rPr lang="ar-SA" sz="2800" dirty="0" smtClean="0">
                <a:solidFill>
                  <a:schemeClr val="tx1"/>
                </a:solidFill>
              </a:rPr>
              <a:t>«</a:t>
            </a:r>
            <a:r>
              <a:rPr lang="ar-SA" sz="2800" dirty="0">
                <a:solidFill>
                  <a:schemeClr val="tx1"/>
                </a:solidFill>
              </a:rPr>
              <a:t>ما أفلح قوم ولوا أمرهم امرأة» (حرا) لأن الرقيق </a:t>
            </a:r>
            <a:r>
              <a:rPr lang="ar-SA" sz="2800" dirty="0" smtClean="0">
                <a:solidFill>
                  <a:schemeClr val="tx1"/>
                </a:solidFill>
              </a:rPr>
              <a:t>مشغول</a:t>
            </a:r>
            <a:br>
              <a:rPr lang="ar-SA" sz="2800" dirty="0" smtClean="0">
                <a:solidFill>
                  <a:schemeClr val="tx1"/>
                </a:solidFill>
              </a:rPr>
            </a:br>
            <a:r>
              <a:rPr lang="ar-SA" sz="2800" dirty="0" smtClean="0">
                <a:solidFill>
                  <a:schemeClr val="tx1"/>
                </a:solidFill>
              </a:rPr>
              <a:t>2- حُكِيَ </a:t>
            </a:r>
            <a:r>
              <a:rPr lang="ar-SA" sz="2800" dirty="0">
                <a:solidFill>
                  <a:schemeClr val="tx1"/>
                </a:solidFill>
              </a:rPr>
              <a:t>عَنْ ابْنِ جَرِيرٍ أَنَّهُ لَا تُشْتَرَطُ الذُّكُورِيَّةُ؛ لِأَنَّ الْمَرْأَةَ يَجُوزُ أَنْ تَكُونَ مُفْتِيَةً، فَيَجُوزُ أَنْ تَكُونَ قَاضِيَةً. </a:t>
            </a:r>
            <a:r>
              <a:rPr lang="ar-SA" sz="2800" dirty="0" smtClean="0">
                <a:solidFill>
                  <a:schemeClr val="tx1"/>
                </a:solidFill>
              </a:rPr>
              <a:t>3- وَقَالَ </a:t>
            </a:r>
            <a:r>
              <a:rPr lang="ar-SA" sz="2800" dirty="0">
                <a:solidFill>
                  <a:schemeClr val="tx1"/>
                </a:solidFill>
              </a:rPr>
              <a:t>أَبُو حَنِيفَةَ: يَجُوزُ أَنْ تَكُونَ قَاضِيَةً فِي غَيْرِ الْحُدُودِ؛ لِأَنَّهُ يَجُوزُ أَنْ تَكُونَ شَاهِدَةً فِيهِ. وَلَنَا، قَوْلُ النَّبِيِّ - صَلَّى اللَّهُ عَلَيْهِ وَسَلَّمَ -: «مَا أَفْلَحَ قَوْمٌ وَلَّوْا أَمْرَهُمْ امْرَأَةً» . وَلِأَنَّ الْقَاضِيَ يَحْضُرُ مَحَافِلَ الْخُصُومِ وَالرِّجَالِ، وَيُحْتَاجُ فِيهِ إلَى كَمَالِ الرَّأْيِ وَتَمَامِ الْعَقْلِ وَالْفِطْنَةِ، وَالْمَرْأَةُ نَاقِصَةُ الْعَقْلِ، قَلِيلَةُ الرَّأْيِ، لَيْسَتْ أَهْلًا لِلْحُضُورِ فِي مَحَافِلِ الرِّجَالِ، وَلَا تُقْبَلُ شَهَادَتُهَا، وَلَوْ كَانَ مَعَهَا أَلْفُ امْرَأَةٍ مِثْلِهَا، مَا لَمْ يَكُنْ مَعَهُنَّ رَجُلٌ، وَقَدْ نَبَّهَ اللَّهُ تَعَالَى عَلَى ضَلَالِهِنَّ وَنِسْيَانِهِنَّ بِقَوْلِهِ تَعَالَى {أَنْ تَضِلَّ إِحْدَاهُمَا فَتُذَكِّرَ إِحْدَاهُمَا الأُخْرَى} [البقرة: 282] وَلَا تَصْلُحُ لِلْإِمَامَةِ الْعُظْمَى، وَلَا لِتَوْلِيَةِ الْبُلْدَانِ؛ وَلِهَذَا لَمْ يُوَلِّ النَّبِيُّ - صَلَّى اللَّهُ عَلَيْهِ وَسَلَّمَ - وَلَا أَحَدٌ مِنْ خُلَفَائِهِ، وَلَا مَنْ بَعْدَهُمْ، امْرَأَةً قَضَاءً وَلَا وِلَايَةَ بَلَدٍ، فِيمَا بَلَغَنَا، وَلَوْ جَازَ ذَلِكَ لَمْ يَخْلُ مِنْهُ جَمِيعُ الزَّمَانِ غَالِبًا</a:t>
            </a:r>
          </a:p>
        </p:txBody>
      </p:sp>
    </p:spTree>
    <p:extLst>
      <p:ext uri="{BB962C8B-B14F-4D97-AF65-F5344CB8AC3E}">
        <p14:creationId xmlns:p14="http://schemas.microsoft.com/office/powerpoint/2010/main" xmlns="" val="2500703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6153912"/>
          </a:xfrm>
        </p:spPr>
        <p:txBody>
          <a:bodyPr>
            <a:normAutofit fontScale="90000"/>
          </a:bodyPr>
          <a:lstStyle/>
          <a:p>
            <a:pPr algn="r"/>
            <a:r>
              <a:rPr lang="ar-SA" sz="3200" dirty="0">
                <a:solidFill>
                  <a:schemeClr val="tx1"/>
                </a:solidFill>
              </a:rPr>
              <a:t>وَأَمَّا كَمَالُ الْخِلْقَةِ، فَأَنْ يَكُونَ مُتَكَلِّمًا سَمِيعًا بَصِيرًا؛ لِأَنَّ الْأَخْرَسَ لَا يُمْكِنُهُ النُّطْقُ بِالْحُكْمِ، وَلَا يَفْهَمُ جَمِيعُ النَّاسِ إشَارَتَهُ، وَالْأَصَمُّ لَا يَسْمَعُ قَوْلَ الْخَصْمَيْنِ، وَالْأَعْمَى </a:t>
            </a:r>
            <a:r>
              <a:rPr lang="ar-SA" sz="3200" dirty="0" smtClean="0">
                <a:solidFill>
                  <a:schemeClr val="tx1"/>
                </a:solidFill>
              </a:rPr>
              <a:t>لَا </a:t>
            </a:r>
            <a:r>
              <a:rPr lang="ar-SA" sz="3200" dirty="0">
                <a:solidFill>
                  <a:schemeClr val="tx1"/>
                </a:solidFill>
              </a:rPr>
              <a:t>يَعْرِفُ الْمُدَّعِيَ مِنْ الْمُدَّعَى عَلَيْهِ، وَالْمُقِرَّ مِنْ الْمُقَرَّ </a:t>
            </a:r>
            <a:r>
              <a:rPr lang="ar-SA" sz="3200" dirty="0" smtClean="0">
                <a:solidFill>
                  <a:schemeClr val="tx1"/>
                </a:solidFill>
              </a:rPr>
              <a:t>لَهُ</a:t>
            </a:r>
            <a:br>
              <a:rPr lang="ar-SA" sz="3200" dirty="0" smtClean="0">
                <a:solidFill>
                  <a:schemeClr val="tx1"/>
                </a:solidFill>
              </a:rPr>
            </a:br>
            <a:r>
              <a:rPr lang="ar-SA" sz="3200" dirty="0">
                <a:solidFill>
                  <a:schemeClr val="tx1"/>
                </a:solidFill>
              </a:rPr>
              <a:t>(مسلما) لأن الإسلام شرط للعدالة، (عدلا) ولو تائبا من قذف، فلا يجوز تولية الفاسق، لِقَوْلِهِ تَعَالَى: {يَا أَيُّهَا الَّذِينَ آمَنُوا إِنْ جَاءَكُمْ فَاسِقٌ بِنَبَإٍ فَتَبَيَّنُوا} [الحجرات: 6] . . . الآية، (سميعا) لأن الأصم لا يسمع كلام الخصمين، (بصيرا) لأن الأعمى لا يعرف المدعي من المدعى عليه، (متكلما) لأن الأخرس لا يمكنه النطق بالحكم ولا يفهم جميع الناس إشارته، (مجتهدا) إجماعا، ذكره ابن حزم، قاله في " الفروع "، (ولو) كان مجتهدا (في مذهبه) المقلد فيه لإمام من الأئمة، فيراعي ألفاظ إمامه </a:t>
            </a:r>
            <a:r>
              <a:rPr lang="ar-SA" sz="3200" dirty="0" err="1">
                <a:solidFill>
                  <a:schemeClr val="tx1"/>
                </a:solidFill>
              </a:rPr>
              <a:t>ومتأخرها</a:t>
            </a:r>
            <a:r>
              <a:rPr lang="ar-SA" sz="3200" dirty="0">
                <a:solidFill>
                  <a:schemeClr val="tx1"/>
                </a:solidFill>
              </a:rPr>
              <a:t> ويقلد كبار مذهبه في ذلك، ويحكم به ولو اعتقد خلافه، قال الشيخ تقي الدين: وهذه الشروط تعتبر حسب الإمكان، وتجب ولاية الأمثل فالأمثل، وعلى هذا يدل كلام أحمد وغيره، فيولي لعدم أنفع الفاسقين، وأقلهما شرا وأعدل المقلدين، وأعرفهما بالتقليد، قال في " الفروع ": وهو كما قال، ولا يشترط أن يكون القاضي كاتبا، أو ورعا، أو زاهدا، أو يقظا، أو مثبتا للقياس، أو حسن الخلق، والأولى كونه كذلك.</a:t>
            </a:r>
          </a:p>
        </p:txBody>
      </p:sp>
    </p:spTree>
    <p:extLst>
      <p:ext uri="{BB962C8B-B14F-4D97-AF65-F5344CB8AC3E}">
        <p14:creationId xmlns:p14="http://schemas.microsoft.com/office/powerpoint/2010/main" xmlns="" val="108943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4957160"/>
          </a:xfrm>
        </p:spPr>
        <p:txBody>
          <a:bodyPr>
            <a:normAutofit/>
          </a:bodyPr>
          <a:lstStyle/>
          <a:p>
            <a:pPr algn="r"/>
            <a:r>
              <a:rPr lang="ar-SA" sz="4400" dirty="0">
                <a:solidFill>
                  <a:schemeClr val="tx1"/>
                </a:solidFill>
              </a:rPr>
              <a:t>(وإذا حكم) بتشديد الكاف (اثنان) فأكثر بينهما (رجلا يصلح للقضاء</a:t>
            </a:r>
            <a:r>
              <a:rPr lang="ar-SA" sz="4400" dirty="0" smtClean="0">
                <a:solidFill>
                  <a:schemeClr val="tx1"/>
                </a:solidFill>
              </a:rPr>
              <a:t>)</a:t>
            </a:r>
            <a:br>
              <a:rPr lang="ar-SA" sz="4400" dirty="0" smtClean="0">
                <a:solidFill>
                  <a:schemeClr val="tx1"/>
                </a:solidFill>
              </a:rPr>
            </a:br>
            <a:r>
              <a:rPr lang="ar-SA" sz="4400" dirty="0">
                <a:solidFill>
                  <a:schemeClr val="tx1"/>
                </a:solidFill>
              </a:rPr>
              <a:t>فحكم بينهما نفذ حكمه، (في المال والحدود واللعان وغيرها) من كل ما ينفذ فيه حكم من ولاه إمام أو نائبه، لأن عمر وأبيا تحاكما إلى زيد بن ثابت، وتحاكم عثمان وطلحة إلى جبير بن مطعم، ولم يكن أحد ممن ذكرنا قاضيا</a:t>
            </a:r>
            <a:r>
              <a:rPr lang="ar-SA" sz="4400" dirty="0" smtClean="0">
                <a:solidFill>
                  <a:schemeClr val="tx1"/>
                </a:solidFill>
              </a:rPr>
              <a:t> </a:t>
            </a:r>
            <a:endParaRPr lang="ar-SA" sz="4400" dirty="0">
              <a:solidFill>
                <a:schemeClr val="tx1"/>
              </a:solidFill>
            </a:endParaRPr>
          </a:p>
        </p:txBody>
      </p:sp>
    </p:spTree>
    <p:extLst>
      <p:ext uri="{BB962C8B-B14F-4D97-AF65-F5344CB8AC3E}">
        <p14:creationId xmlns:p14="http://schemas.microsoft.com/office/powerpoint/2010/main" xmlns="" val="2477900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2423</TotalTime>
  <Words>517</Words>
  <Application>Microsoft Office PowerPoint</Application>
  <PresentationFormat>عرض على الشاشة (3:4)‏</PresentationFormat>
  <Paragraphs>11</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تدفق</vt:lpstr>
      <vt:lpstr>كتاب الْقَضَاء ِ الْأَصْلُ فِي الْقَضَاءِ وَمَشْرُوعِيَّتِهِ الْكِتَابُ وَالسُّنَّةُ وَالْإِجْمَاعُ. أَمَّا الْكِتَابُ فَقَوْلُ اللَّهِ تَعَالَى: {يَا دَاوُدُ إِنَّا جَعَلْنَاكَ خَلِيفَةً فِي الأَرْضِ فَاحْكُمْ بَيْنَ النَّاسِ بِالْحَقِّ وَلا تَتَّبِعِ الْهَوَى فَيُضِلَّكَ عَنْ سَبِيلِ اللَّهِ} [ص: 26] . وَقَوْلُ اللَّهِ تَعَالَى: {وَأَنِ احْكُمْ بَيْنَهُمْ بِمَا أَنْزَلَ اللَّهُ} [المائدة: 49] . وَقَوْلُهُ: {وَإِذَا دُعُوا إِلَى اللَّهِ وَرَسُولِهِ لِيَحْكُمَ بَيْنَهُمْ} [النور: 48] . وقَوْله تَعَالَى: {فَلا وَرَبِّكَ لا يُؤْمِنُونَ حَتَّى يُحَكِّمُوكَ فِيمَا شَجَرَ بَيْنَهُمْ ثُمَّ لا يَجِدُوا فِي أَنْفُسِهِمْ حَرَجًا مِمَّا قَضَيْتَ وَيُسَلِّمُوا تَسْلِيمًا} [النساء: 65] </vt:lpstr>
      <vt:lpstr>أَمَّا السُّنَّةُ، فَمَا رَوَى عَمْرُو بْنُ الْعَاصِ، عَنْ النَّبِيِّ - صَلَّى اللَّهُ عَلَيْهِ وَسَلَّمَ - أَنَّهُ قَالَ: «إذَا اجْتَهَدَ الْحَاكِمُ فَأَصَابَ فَلَهُ أَجْرَانِ، وَإِذَا اجْتَهَدَ فَأَخْطَأَ فَلَهُ أَجْرٌ» مُتَّفَقٌ عَلَيْهِ. فِي آيٍ وَأَخْبَارٍ سِوَى ذَلِكَ كَثِيرَةٍ. وَأَجْمَعَ الْمُسْلِمُونَ عَلَى مَشْرُوعِيَّةِ نَصْبِ الْقَضَاءِ، وَالْحُكْمِ بَيْنَ النَّاسِ.</vt:lpstr>
      <vt:lpstr>[تعريف القضاء وحكمه] لغة: إحكام الشيء والفراغ منه، ومنه {فَقَضَاهُنَّ سَبْعَ سَمَاوَاتٍ فِي يَوْمَيْنِ} [فصلت: 12] واصطلاحا: تبيين الحكم الشرعي والإلزام به وفصل الحكومات. (وهو فرض كفاية) ، لأن أمر الناس لا يستقيم بدونه. و (يلزم الإمام أن ينصب في كل إقليم) بكسر الهمزة (قاضيا) ، لأن الإمام لا يمكنه أن يباشر الخصومات في جميع البلدان بنفسه، فوجب أن يرتب في كل إقليم من يتولى فصل الخصومات بينهم لئلا تضيع الحقوق. (ويختار) لنصب القضاء (أفضل من يجده علما وورعا) ، لأن الإمام ناظر للمسلمين فيجب عليه اختيار الأصلح لهم. (ويأمره بتقوى الله) ، لأن التقوى رأس الدين (و) يأمره (بأن يتحرى العدل) أي إعطاء الحق لمستحقه من غير ميل. (ويجتهد) القاضي (في إقامته) أي إقامة العدل بين الأخصام، ويجب على من يصلح له ولم يوجد غيره ممن يوثق به أن يدخل فيه إن لم يشغله عما هو أهم منه. ويحرم بذل مال فيه، وأخذه وطلبه، وفيه مباشر أهل.</vt:lpstr>
      <vt:lpstr>طرق وكيفية تولي القضاء : 1- المشافهة :(فيقول) المولي لمن يوليه: (وليتك الحكم أو قلدتك) الحكم، (ونحوه) ، كفوضت، أو رددت، أو جعلت إليك الحكم، أو استنبتك، أو استخلفتك في الحكم،  2-الكناية نحو: اعتمدت، أو عولت عليك لا ينعقد بها إلا بقرينة نحو فاحكم،  3- الكتابة :(ويكاتبه) بالولاية (في البعد) أي إذا كان غائبا، فيكتب له الإمام عهدا بما ولاه، ويشهد عدلين عليها.</vt:lpstr>
      <vt:lpstr>وظائف ومهام ولاية الحكم العامة : تفيد ولاية الحكم العامة الفصل بين الخصوم وأخذ الحق لبعضهم من بعض) أي أخذه لربه ممن هو عليه، (والنظر في أموال غير        المرشدين) كالصغير والمجنون والسفيه، وكذا مال غائب (والحجر على من يستوجبه لسفه أو فلس، والنظر في وقوف عمله ليعمل بشروطها، وتنفيذ الوصايا، وتزويج من لا ولي لها) من النساء، (وإقامة الحدود، وإمامة الجمعة والعيد) ما لم يختصا بإمام، (والنظر في مصالح عمله بكف الأذى عن الطرقات وأفنيتها ونحوه) ، كجباية خراج وزكاة لم يخصا بعامل، وتصفح شهوده وأمنائه ليستبدل بمن يثبت جرحه، لا الاحتساب على الباعة والمشترين، وإلزامهم بالشرع.</vt:lpstr>
      <vt:lpstr>(ويجوز أن يولي) القاضي (عموم النظر في عموم العمل) بأن يوليه سائر الأحكام في سائر البلدان، ويجوز أن (يوليه خاصا فيهما) بأن يوليه الأنكحة بمصر مثلا، (أو) يوليه خاصا (في أحدهما) بأن يوليه سائر الأحكام ببلد معين، أو يوليه الأنكحة بسائر البلدان. وإذا ولاه ببلد معين نفذ حكمه في مقيم به وطارئ إليه فقط، وإن ولاه بمحل معين لم ينفذ حكمه في غيره، ولا يسمع ببينة إلا فيه، كتعديلها. وللقاضي طلب رزق من بيت المال لنفسه وخلفائه، فإن لم يجعل له شيء وليس له ما يكفيه، وقال للخصمين: لا أقضي بينكما إلا بجعل، جاز. ومن يأخذ من بيت المال لم يأخذ أجرة لفتياه ولا لخطه.</vt:lpstr>
      <vt:lpstr>النَّاسُ فِي الْقَضَاءِ عَلَى ثَلَاثَةِ أَضْرِب: فَصْلٌ: وَالنَّاسُ فِي الْقَضَاءِ عَلَى ثَلَاثَةِ أَضْرُبٍ؛ مِنْهُمْ مَنْ لَا يَجُوزُ لَهُ الدُّخُولُ فِيهِ، وَهُوَ مَنْ لَا يُحْسِنُهُ، وَلَمْ تَجْتَمِعْ فِيهِ شُرُوطُهُ، فَقَدْ رُوِيَ عَنْ النَّبِيِّ - صَلَّى اللَّهُ عَلَيْهِ وَسَلَّمَ - أَنَّهُ قَالَ: «الْقُضَاةُ ثَلَاثَةٌ ذَكَرَ مِنْهُمْ رَجُلًا قَضَى بَيْنَ النَّاسَ بِجَهْلٍ، فَهُوَ فِي النَّارِ» . وَلِأَنَّ مَنْ لَا يُحْسِنُهُ لَا يَقْدِرُ عَلَى الْعَدْلِ فِيهِ، فَيَأْخُذُ الْحَقَّ مِنْ مُسْتَحَقِّهِ وَيَدْفَعُهُ إلَى غَيْرِهِ. وَمِنْهُمْ، مَنْ يَجُوزُ لَهُ، وَلَا يَجِبُ عَلَيْهِ، وَهُوَ مَنْ كَانَ مِنْ أَهْلِ الْعَدَالَةِ وَالِاجْتِهَادِ، وَيُوجَدُ غَيْرُهُ مِثْلُهُ، فَلَهُ أَنْ يَلِيَ الْقَضَاءَ بِحُكْمِ حَالِهِ وَصَلَاحِيَتِهِ، وَلَا يَجِبُ عَلَيْهِ؛ لِأَنَّهُ لَمْ يَتَعَيَّنْ لَهُ. وَظَاهِرُ كَلَامِ أَحْمَدَ، أَنَّهُ لَا يُسْتَحَبُّ لَهُ الدُّخُولُ فِيهِ؛ لِمَا فِيهِ مِنْ الْخَطَرِ وَالْغَرَرِ، وَفِي تَرْكِهِ مِنْ السَّلَامَةِ، وَلِمَا وَرَدَ فِيهِ مِنْ التَّشْدِيدِ وَالذَّمِّ، وَلِأَنَّ طَرِيقَةَ السَّلَفِ الِامْتِنَاعُ مِنْهُ وَالتَّوَقِّي، وَقَدْ أَرَادَ عُثْمَانُ - رَضِيَ اللَّهُ عَنْهُ - تَوْلِيَةَ ابْنِ عُمَرَ الْقَضَاءَ فَأَبَاهُ </vt:lpstr>
      <vt:lpstr>الثَّالِثُ: مَنْ يَجِبُ عَلَيْهِ، وَهُوَ مَنْ يَصْلُحُ لِلْقَضَاءِ، وَلَا يُوجَدُ سِوَاهُ، فَهَذَا يَتَعَيَّنُ عَلَيْهِ؛ لِأَنَّهُ فَرْضُ كِفَايَةٍ، لَا يَقْدِرُ عَلَى الْقِيَامِ بِهِ غَيْرُهُ فَيَتَعَيَّنُ عَلَيْهِ، كَغُسْلِ الْمَيِّتِ وَتَكْفِينِهِ. وَقَدْ نُقِلَ عَنْ أَحْمَدَ مَا يَدُلُّ عَلَى أَنَّهُ لَا يَتَعَيَّنُ عَلَيْهِ، فَإِنَّهُ سُئِلَ: هَلْ يَأْثَمُ الْقَاضِي إذَا لَمْ يُوجَدْ غَيْرُهُ؟ قَالَ: لَا يَأْثَمُ. فَهَذَا يُحْتَمَلُ أَنَّهُ يُحْمَلُ عَلَى ظَاهِرِهِ، فِي أَنَّهُ لَا يَجِبُ عَلَيْهِ، لِمَا فِيهِ مِنْ الْخَطَرِ بِنَفْسِهِ، فَلَا يَلْزَمُهُ الْإِضْرَارُ بِنَفْسِهِ لِنَفْعِ غَيْرِهِ، وَلِذَلِكَ امْتَنَعَ أَبُو قِلَابَةَ مِنْهُ</vt:lpstr>
      <vt:lpstr>شروط القاضي : (ويشترط في القاضي عشر صفات: كونه بالغا عاقلا) ، لأن غير المكلف تحت ولاية غيره، فلا يكون واليا على غيره، (ذكرا) لقوله - صَلَّى اللَّهُ عَلَيْهِ وَسَلَّمَ -:  «ما أفلح قوم ولوا أمرهم امرأة» (حرا) لأن الرقيق مشغول 2- حُكِيَ عَنْ ابْنِ جَرِيرٍ أَنَّهُ لَا تُشْتَرَطُ الذُّكُورِيَّةُ؛ لِأَنَّ الْمَرْأَةَ يَجُوزُ أَنْ تَكُونَ مُفْتِيَةً، فَيَجُوزُ أَنْ تَكُونَ قَاضِيَةً. 3- وَقَالَ أَبُو حَنِيفَةَ: يَجُوزُ أَنْ تَكُونَ قَاضِيَةً فِي غَيْرِ الْحُدُودِ؛ لِأَنَّهُ يَجُوزُ أَنْ تَكُونَ شَاهِدَةً فِيهِ. وَلَنَا، قَوْلُ النَّبِيِّ - صَلَّى اللَّهُ عَلَيْهِ وَسَلَّمَ -: «مَا أَفْلَحَ قَوْمٌ وَلَّوْا أَمْرَهُمْ امْرَأَةً» . وَلِأَنَّ الْقَاضِيَ يَحْضُرُ مَحَافِلَ الْخُصُومِ وَالرِّجَالِ، وَيُحْتَاجُ فِيهِ إلَى كَمَالِ الرَّأْيِ وَتَمَامِ الْعَقْلِ وَالْفِطْنَةِ، وَالْمَرْأَةُ نَاقِصَةُ الْعَقْلِ، قَلِيلَةُ الرَّأْيِ، لَيْسَتْ أَهْلًا لِلْحُضُورِ فِي مَحَافِلِ الرِّجَالِ، وَلَا تُقْبَلُ شَهَادَتُهَا، وَلَوْ كَانَ مَعَهَا أَلْفُ امْرَأَةٍ مِثْلِهَا، مَا لَمْ يَكُنْ مَعَهُنَّ رَجُلٌ، وَقَدْ نَبَّهَ اللَّهُ تَعَالَى عَلَى ضَلَالِهِنَّ وَنِسْيَانِهِنَّ بِقَوْلِهِ تَعَالَى {أَنْ تَضِلَّ إِحْدَاهُمَا فَتُذَكِّرَ إِحْدَاهُمَا الأُخْرَى} [البقرة: 282] وَلَا تَصْلُحُ لِلْإِمَامَةِ الْعُظْمَى، وَلَا لِتَوْلِيَةِ الْبُلْدَانِ؛ وَلِهَذَا لَمْ يُوَلِّ النَّبِيُّ - صَلَّى اللَّهُ عَلَيْهِ وَسَلَّمَ - وَلَا أَحَدٌ مِنْ خُلَفَائِهِ، وَلَا مَنْ بَعْدَهُمْ، امْرَأَةً قَضَاءً وَلَا وِلَايَةَ بَلَدٍ، فِيمَا بَلَغَنَا، وَلَوْ جَازَ ذَلِكَ لَمْ يَخْلُ مِنْهُ جَمِيعُ الزَّمَانِ غَالِبًا</vt:lpstr>
      <vt:lpstr>وَأَمَّا كَمَالُ الْخِلْقَةِ، فَأَنْ يَكُونَ مُتَكَلِّمًا سَمِيعًا بَصِيرًا؛ لِأَنَّ الْأَخْرَسَ لَا يُمْكِنُهُ النُّطْقُ بِالْحُكْمِ، وَلَا يَفْهَمُ جَمِيعُ النَّاسِ إشَارَتَهُ، وَالْأَصَمُّ لَا يَسْمَعُ قَوْلَ الْخَصْمَيْنِ، وَالْأَعْمَى لَا يَعْرِفُ الْمُدَّعِيَ مِنْ الْمُدَّعَى عَلَيْهِ، وَالْمُقِرَّ مِنْ الْمُقَرَّ لَهُ (مسلما) لأن الإسلام شرط للعدالة، (عدلا) ولو تائبا من قذف، فلا يجوز تولية الفاسق، لِقَوْلِهِ تَعَالَى: {يَا أَيُّهَا الَّذِينَ آمَنُوا إِنْ جَاءَكُمْ فَاسِقٌ بِنَبَإٍ فَتَبَيَّنُوا} [الحجرات: 6] . . . الآية، (سميعا) لأن الأصم لا يسمع كلام الخصمين، (بصيرا) لأن الأعمى لا يعرف المدعي من المدعى عليه، (متكلما) لأن الأخرس لا يمكنه النطق بالحكم ولا يفهم جميع الناس إشارته، (مجتهدا) إجماعا، ذكره ابن حزم، قاله في " الفروع "، (ولو) كان مجتهدا (في مذهبه) المقلد فيه لإمام من الأئمة، فيراعي ألفاظ إمامه ومتأخرها ويقلد كبار مذهبه في ذلك، ويحكم به ولو اعتقد خلافه، قال الشيخ تقي الدين: وهذه الشروط تعتبر حسب الإمكان، وتجب ولاية الأمثل فالأمثل، وعلى هذا يدل كلام أحمد وغيره، فيولي لعدم أنفع الفاسقين، وأقلهما شرا وأعدل المقلدين، وأعرفهما بالتقليد، قال في " الفروع ": وهو كما قال، ولا يشترط أن يكون القاضي كاتبا، أو ورعا، أو زاهدا، أو يقظا، أو مثبتا للقياس، أو حسن الخلق، والأولى كونه كذلك.</vt:lpstr>
      <vt:lpstr>(وإذا حكم) بتشديد الكاف (اثنان) فأكثر بينهما (رجلا يصلح للقضاء) فحكم بينهما نفذ حكمه، (في المال والحدود واللعان وغيرها) من كل ما ينفذ فيه حكم من ولاه إمام أو نائبه، لأن عمر وأبيا تحاكما إلى زيد بن ثابت، وتحاكم عثمان وطلحة إلى جبير بن مطعم، ولم يكن أحد ممن ذكرنا قاضيا </vt:lpstr>
    </vt:vector>
  </TitlesOfParts>
  <Company>University of Dammam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كتاب الْقَضَاء ِ الْأَصْلُ فِي الْقَضَاءِ وَمَشْرُوعِيَّتِهِ الْكِتَابُ وَالسُّنَّةُ وَالْإِجْمَاعُ. أَمَّا الْكِتَابُ فَقَوْلُ اللَّهِ تَعَالَى: {يَا دَاوُدُ إِنَّا جَعَلْنَاكَ خَلِيفَةً فِي الأَرْضِ فَاحْكُمْ بَيْنَ النَّاسِ بِالْحَقِّ وَلا تَتَّبِعِ الْهَوَى فَيُضِلَّكَ عَنْ سَبِيلِ اللَّهِ} [ص: 26] . وَقَوْلُ اللَّهِ تَعَالَى: {وَأَنِ احْكُمْ بَيْنَهُمْ بِمَا أَنْزَلَ اللَّهُ} [المائدة: 49] . وَقَوْلُهُ: {وَإِذَا دُعُوا إِلَى اللَّهِ وَرَسُولِهِ لِيَحْكُمَ بَيْنَهُمْ} [النور: 48] . وقَوْله تَعَالَى: {فَلا وَرَبِّكَ لا يُؤْمِنُونَ حَتَّى يُحَكِّمُوكَ فِيمَا شَجَرَ بَيْنَهُمْ ثُمَّ لا يَجِدُوا فِي أَنْفُسِهِمْ حَرَجًا مِمَّا قَضَيْتَ وَيُسَلِّمُوا تَسْلِيمًا} [النساء: 65]</dc:title>
  <dc:creator>Musleh Abdulhai Alnajjar</dc:creator>
  <cp:lastModifiedBy>user</cp:lastModifiedBy>
  <cp:revision>6</cp:revision>
  <dcterms:created xsi:type="dcterms:W3CDTF">2016-01-28T07:00:46Z</dcterms:created>
  <dcterms:modified xsi:type="dcterms:W3CDTF">2016-05-06T13:27:09Z</dcterms:modified>
</cp:coreProperties>
</file>