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0" autoAdjust="0"/>
    <p:restoredTop sz="94660"/>
  </p:normalViewPr>
  <p:slideViewPr>
    <p:cSldViewPr snapToGrid="0">
      <p:cViewPr varScale="1">
        <p:scale>
          <a:sx n="75" d="100"/>
          <a:sy n="75" d="100"/>
        </p:scale>
        <p:origin x="54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877106F8-8774-4E6A-B7DD-925B1DA5040C}" type="datetimeFigureOut">
              <a:rPr lang="ar-SA" smtClean="0"/>
              <a:t>21/04/37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AD46F03-8707-4505-8D1F-A858A701FF7B}" type="slidenum">
              <a:rPr lang="ar-SA" smtClean="0"/>
              <a:t>‹#›</a:t>
            </a:fld>
            <a:endParaRPr lang="ar-SA"/>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74312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nchor="ct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877106F8-8774-4E6A-B7DD-925B1DA5040C}" type="datetimeFigureOut">
              <a:rPr lang="ar-SA" smtClean="0"/>
              <a:t>21/04/37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AD46F03-8707-4505-8D1F-A858A701FF7B}" type="slidenum">
              <a:rPr lang="ar-SA" smtClean="0"/>
              <a:t>‹#›</a:t>
            </a:fld>
            <a:endParaRPr lang="ar-SA"/>
          </a:p>
        </p:txBody>
      </p:sp>
    </p:spTree>
    <p:extLst>
      <p:ext uri="{BB962C8B-B14F-4D97-AF65-F5344CB8AC3E}">
        <p14:creationId xmlns:p14="http://schemas.microsoft.com/office/powerpoint/2010/main" val="9511499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877106F8-8774-4E6A-B7DD-925B1DA5040C}" type="datetimeFigureOut">
              <a:rPr lang="ar-SA" smtClean="0"/>
              <a:t>21/04/37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AD46F03-8707-4505-8D1F-A858A701FF7B}" type="slidenum">
              <a:rPr lang="ar-SA" smtClean="0"/>
              <a:t>‹#›</a:t>
            </a:fld>
            <a:endParaRPr lang="ar-SA"/>
          </a:p>
        </p:txBody>
      </p:sp>
    </p:spTree>
    <p:extLst>
      <p:ext uri="{BB962C8B-B14F-4D97-AF65-F5344CB8AC3E}">
        <p14:creationId xmlns:p14="http://schemas.microsoft.com/office/powerpoint/2010/main" val="12664827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Date Placeholder 4"/>
          <p:cNvSpPr>
            <a:spLocks noGrp="1"/>
          </p:cNvSpPr>
          <p:nvPr>
            <p:ph type="dt" sz="half" idx="10"/>
          </p:nvPr>
        </p:nvSpPr>
        <p:spPr/>
        <p:txBody>
          <a:bodyPr/>
          <a:lstStyle/>
          <a:p>
            <a:fld id="{877106F8-8774-4E6A-B7DD-925B1DA5040C}" type="datetimeFigureOut">
              <a:rPr lang="ar-SA" smtClean="0"/>
              <a:t>21/04/37</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4AD46F03-8707-4505-8D1F-A858A701FF7B}" type="slidenum">
              <a:rPr lang="ar-SA" smtClean="0"/>
              <a:t>‹#›</a:t>
            </a:fld>
            <a:endParaRPr lang="ar-SA"/>
          </a:p>
        </p:txBody>
      </p:sp>
    </p:spTree>
    <p:extLst>
      <p:ext uri="{BB962C8B-B14F-4D97-AF65-F5344CB8AC3E}">
        <p14:creationId xmlns:p14="http://schemas.microsoft.com/office/powerpoint/2010/main" val="3621204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6"/>
          <p:cNvSpPr>
            <a:spLocks noGrp="1"/>
          </p:cNvSpPr>
          <p:nvPr>
            <p:ph type="dt" sz="half" idx="10"/>
          </p:nvPr>
        </p:nvSpPr>
        <p:spPr/>
        <p:txBody>
          <a:bodyPr/>
          <a:lstStyle/>
          <a:p>
            <a:fld id="{877106F8-8774-4E6A-B7DD-925B1DA5040C}" type="datetimeFigureOut">
              <a:rPr lang="ar-SA" smtClean="0"/>
              <a:t>21/04/37</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4AD46F03-8707-4505-8D1F-A858A701FF7B}" type="slidenum">
              <a:rPr lang="ar-SA" smtClean="0"/>
              <a:t>‹#›</a:t>
            </a:fld>
            <a:endParaRPr lang="ar-SA"/>
          </a:p>
        </p:txBody>
      </p:sp>
    </p:spTree>
    <p:extLst>
      <p:ext uri="{BB962C8B-B14F-4D97-AF65-F5344CB8AC3E}">
        <p14:creationId xmlns:p14="http://schemas.microsoft.com/office/powerpoint/2010/main" val="27238628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Date Placeholder 2"/>
          <p:cNvSpPr>
            <a:spLocks noGrp="1"/>
          </p:cNvSpPr>
          <p:nvPr>
            <p:ph type="dt" sz="half" idx="10"/>
          </p:nvPr>
        </p:nvSpPr>
        <p:spPr/>
        <p:txBody>
          <a:bodyPr/>
          <a:lstStyle/>
          <a:p>
            <a:fld id="{877106F8-8774-4E6A-B7DD-925B1DA5040C}" type="datetimeFigureOut">
              <a:rPr lang="ar-SA" smtClean="0"/>
              <a:t>21/04/37</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4AD46F03-8707-4505-8D1F-A858A701FF7B}" type="slidenum">
              <a:rPr lang="ar-SA" smtClean="0"/>
              <a:t>‹#›</a:t>
            </a:fld>
            <a:endParaRPr lang="ar-SA"/>
          </a:p>
        </p:txBody>
      </p:sp>
    </p:spTree>
    <p:extLst>
      <p:ext uri="{BB962C8B-B14F-4D97-AF65-F5344CB8AC3E}">
        <p14:creationId xmlns:p14="http://schemas.microsoft.com/office/powerpoint/2010/main" val="34172172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7106F8-8774-4E6A-B7DD-925B1DA5040C}" type="datetimeFigureOut">
              <a:rPr lang="ar-SA" smtClean="0"/>
              <a:t>21/04/37</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4AD46F03-8707-4505-8D1F-A858A701FF7B}" type="slidenum">
              <a:rPr lang="ar-SA" smtClean="0"/>
              <a:t>‹#›</a:t>
            </a:fld>
            <a:endParaRPr lang="ar-SA"/>
          </a:p>
        </p:txBody>
      </p:sp>
    </p:spTree>
    <p:extLst>
      <p:ext uri="{BB962C8B-B14F-4D97-AF65-F5344CB8AC3E}">
        <p14:creationId xmlns:p14="http://schemas.microsoft.com/office/powerpoint/2010/main" val="13090783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ar-SA" smtClean="0"/>
              <a:t>انقر لتحرير نمط العنوان الرئيسي</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877106F8-8774-4E6A-B7DD-925B1DA5040C}" type="datetimeFigureOut">
              <a:rPr lang="ar-SA" smtClean="0"/>
              <a:t>21/04/37</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4AD46F03-8707-4505-8D1F-A858A701FF7B}" type="slidenum">
              <a:rPr lang="ar-SA" smtClean="0"/>
              <a:t>‹#›</a:t>
            </a:fld>
            <a:endParaRPr lang="ar-SA"/>
          </a:p>
        </p:txBody>
      </p:sp>
    </p:spTree>
    <p:extLst>
      <p:ext uri="{BB962C8B-B14F-4D97-AF65-F5344CB8AC3E}">
        <p14:creationId xmlns:p14="http://schemas.microsoft.com/office/powerpoint/2010/main" val="19401784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ar-SA" smtClean="0"/>
              <a:t>انقر لتحرير نمط العنوان الرئيسي</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smtClean="0"/>
              <a:t>انقر فوق الأيقونة لإضافة صورة</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877106F8-8774-4E6A-B7DD-925B1DA5040C}" type="datetimeFigureOut">
              <a:rPr lang="ar-SA" smtClean="0"/>
              <a:t>21/04/37</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4AD46F03-8707-4505-8D1F-A858A701FF7B}" type="slidenum">
              <a:rPr lang="ar-SA" smtClean="0"/>
              <a:t>‹#›</a:t>
            </a:fld>
            <a:endParaRPr lang="ar-SA"/>
          </a:p>
        </p:txBody>
      </p:sp>
    </p:spTree>
    <p:extLst>
      <p:ext uri="{BB962C8B-B14F-4D97-AF65-F5344CB8AC3E}">
        <p14:creationId xmlns:p14="http://schemas.microsoft.com/office/powerpoint/2010/main" val="2567823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smtClean="0"/>
              <a:t>انقر فوق الأيقونة لإضافة صورة</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smtClean="0"/>
              <a:t>انقر لتحرير أنماط النص الرئيسي</a:t>
            </a:r>
          </a:p>
        </p:txBody>
      </p:sp>
      <p:sp>
        <p:nvSpPr>
          <p:cNvPr id="3" name="Date Placeholder 2"/>
          <p:cNvSpPr>
            <a:spLocks noGrp="1"/>
          </p:cNvSpPr>
          <p:nvPr>
            <p:ph type="dt" sz="half" idx="10"/>
          </p:nvPr>
        </p:nvSpPr>
        <p:spPr/>
        <p:txBody>
          <a:bodyPr/>
          <a:lstStyle/>
          <a:p>
            <a:fld id="{877106F8-8774-4E6A-B7DD-925B1DA5040C}" type="datetimeFigureOut">
              <a:rPr lang="ar-SA" smtClean="0"/>
              <a:t>21/04/37</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4AD46F03-8707-4505-8D1F-A858A701FF7B}" type="slidenum">
              <a:rPr lang="ar-SA" smtClean="0"/>
              <a:t>‹#›</a:t>
            </a:fld>
            <a:endParaRPr lang="ar-SA"/>
          </a:p>
        </p:txBody>
      </p:sp>
    </p:spTree>
    <p:extLst>
      <p:ext uri="{BB962C8B-B14F-4D97-AF65-F5344CB8AC3E}">
        <p14:creationId xmlns:p14="http://schemas.microsoft.com/office/powerpoint/2010/main" val="24334737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877106F8-8774-4E6A-B7DD-925B1DA5040C}" type="datetimeFigureOut">
              <a:rPr lang="ar-SA" smtClean="0"/>
              <a:t>21/04/37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AD46F03-8707-4505-8D1F-A858A701FF7B}" type="slidenum">
              <a:rPr lang="ar-SA" smtClean="0"/>
              <a:t>‹#›</a:t>
            </a:fld>
            <a:endParaRPr lang="ar-SA"/>
          </a:p>
        </p:txBody>
      </p:sp>
    </p:spTree>
    <p:extLst>
      <p:ext uri="{BB962C8B-B14F-4D97-AF65-F5344CB8AC3E}">
        <p14:creationId xmlns:p14="http://schemas.microsoft.com/office/powerpoint/2010/main" val="9146379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ar-SA" smtClean="0"/>
              <a:t>انقر لتحرير نمط العنوان الرئيسي</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smtClean="0"/>
              <a:t>انقر لتحرير أنماط النص الرئيسي</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877106F8-8774-4E6A-B7DD-925B1DA5040C}" type="datetimeFigureOut">
              <a:rPr lang="ar-SA" smtClean="0"/>
              <a:t>21/04/37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AD46F03-8707-4505-8D1F-A858A701FF7B}" type="slidenum">
              <a:rPr lang="ar-SA" smtClean="0"/>
              <a:t>‹#›</a:t>
            </a:fld>
            <a:endParaRPr lang="ar-SA"/>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9442902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877106F8-8774-4E6A-B7DD-925B1DA5040C}" type="datetimeFigureOut">
              <a:rPr lang="ar-SA" smtClean="0"/>
              <a:t>21/04/37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AD46F03-8707-4505-8D1F-A858A701FF7B}" type="slidenum">
              <a:rPr lang="ar-SA" smtClean="0"/>
              <a:t>‹#›</a:t>
            </a:fld>
            <a:endParaRPr lang="ar-SA"/>
          </a:p>
        </p:txBody>
      </p:sp>
    </p:spTree>
    <p:extLst>
      <p:ext uri="{BB962C8B-B14F-4D97-AF65-F5344CB8AC3E}">
        <p14:creationId xmlns:p14="http://schemas.microsoft.com/office/powerpoint/2010/main" val="16276927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بطاقة اسم ذات اقتباس">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ar-SA" smtClean="0"/>
              <a:t>انقر لتحرير نمط العنوان الرئيسي</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ar-SA" smtClean="0"/>
              <a:t>انقر لتحرير أنماط النص الرئيسي</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877106F8-8774-4E6A-B7DD-925B1DA5040C}" type="datetimeFigureOut">
              <a:rPr lang="ar-SA" smtClean="0"/>
              <a:t>21/04/37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AD46F03-8707-4505-8D1F-A858A701FF7B}" type="slidenum">
              <a:rPr lang="ar-SA" smtClean="0"/>
              <a:t>‹#›</a:t>
            </a:fld>
            <a:endParaRPr lang="ar-SA"/>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2771965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صواب أو خطأ">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ar-SA" smtClean="0"/>
              <a:t>انقر لتحرير نمط العنوان الرئيسي</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ar-SA" smtClean="0"/>
              <a:t>انقر لتحرير أنماط النص الرئيسي</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877106F8-8774-4E6A-B7DD-925B1DA5040C}" type="datetimeFigureOut">
              <a:rPr lang="ar-SA" smtClean="0"/>
              <a:t>21/04/37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AD46F03-8707-4505-8D1F-A858A701FF7B}" type="slidenum">
              <a:rPr lang="ar-SA" smtClean="0"/>
              <a:t>‹#›</a:t>
            </a:fld>
            <a:endParaRPr lang="ar-SA"/>
          </a:p>
        </p:txBody>
      </p:sp>
    </p:spTree>
    <p:extLst>
      <p:ext uri="{BB962C8B-B14F-4D97-AF65-F5344CB8AC3E}">
        <p14:creationId xmlns:p14="http://schemas.microsoft.com/office/powerpoint/2010/main" val="525438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p:txBody>
          <a:bodyPr vert="eaVert" ancho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877106F8-8774-4E6A-B7DD-925B1DA5040C}" type="datetimeFigureOut">
              <a:rPr lang="ar-SA" smtClean="0"/>
              <a:t>21/04/37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AD46F03-8707-4505-8D1F-A858A701FF7B}" type="slidenum">
              <a:rPr lang="ar-SA" smtClean="0"/>
              <a:t>‹#›</a:t>
            </a:fld>
            <a:endParaRPr lang="ar-SA"/>
          </a:p>
        </p:txBody>
      </p:sp>
    </p:spTree>
    <p:extLst>
      <p:ext uri="{BB962C8B-B14F-4D97-AF65-F5344CB8AC3E}">
        <p14:creationId xmlns:p14="http://schemas.microsoft.com/office/powerpoint/2010/main" val="22297544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877106F8-8774-4E6A-B7DD-925B1DA5040C}" type="datetimeFigureOut">
              <a:rPr lang="ar-SA" smtClean="0"/>
              <a:t>21/04/37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AD46F03-8707-4505-8D1F-A858A701FF7B}" type="slidenum">
              <a:rPr lang="ar-SA" smtClean="0"/>
              <a:t>‹#›</a:t>
            </a:fld>
            <a:endParaRPr lang="ar-SA"/>
          </a:p>
        </p:txBody>
      </p:sp>
    </p:spTree>
    <p:extLst>
      <p:ext uri="{BB962C8B-B14F-4D97-AF65-F5344CB8AC3E}">
        <p14:creationId xmlns:p14="http://schemas.microsoft.com/office/powerpoint/2010/main" val="32407865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99125">
              <a:schemeClr val="tx1">
                <a:lumMod val="85000"/>
              </a:schemeClr>
            </a:gs>
            <a:gs pos="98250">
              <a:srgbClr val="1E77A7"/>
            </a:gs>
            <a:gs pos="96500">
              <a:srgbClr val="3596BF">
                <a:alpha val="2000"/>
              </a:srgbClr>
            </a:gs>
            <a:gs pos="99563">
              <a:schemeClr val="accent1">
                <a:lumMod val="40000"/>
                <a:lumOff val="60000"/>
              </a:schemeClr>
            </a:gs>
            <a:gs pos="100000">
              <a:schemeClr val="bg2">
                <a:tint val="97000"/>
                <a:hueMod val="92000"/>
                <a:satMod val="169000"/>
                <a:lumMod val="164000"/>
              </a:schemeClr>
            </a:gs>
            <a:gs pos="84593">
              <a:srgbClr val="3596BF"/>
            </a:gs>
            <a:gs pos="79070">
              <a:srgbClr val="3596BF">
                <a:alpha val="2000"/>
              </a:srgbClr>
            </a:gs>
            <a:gs pos="90116">
              <a:srgbClr val="3596BF">
                <a:alpha val="2000"/>
              </a:srgbClr>
            </a:gs>
            <a:gs pos="99000">
              <a:schemeClr val="bg2">
                <a:shade val="96000"/>
                <a:satMod val="120000"/>
                <a:lumMod val="90000"/>
              </a:schemeClr>
            </a:gs>
          </a:gsLst>
          <a:lin ang="6120000" scaled="1"/>
          <a:tileRect/>
        </a:gradFill>
        <a:effectLst/>
      </p:bgPr>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877106F8-8774-4E6A-B7DD-925B1DA5040C}" type="datetimeFigureOut">
              <a:rPr lang="ar-SA" smtClean="0"/>
              <a:t>21/04/37</a:t>
            </a:fld>
            <a:endParaRPr lang="ar-SA"/>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ar-SA"/>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4AD46F03-8707-4505-8D1F-A858A701FF7B}" type="slidenum">
              <a:rPr lang="ar-SA" smtClean="0"/>
              <a:t>‹#›</a:t>
            </a:fld>
            <a:endParaRPr lang="ar-SA"/>
          </a:p>
        </p:txBody>
      </p:sp>
    </p:spTree>
    <p:extLst>
      <p:ext uri="{BB962C8B-B14F-4D97-AF65-F5344CB8AC3E}">
        <p14:creationId xmlns:p14="http://schemas.microsoft.com/office/powerpoint/2010/main" val="116869068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1" eaLnBrk="1" latinLnBrk="0" hangingPunct="1">
        <a:spcBef>
          <a:spcPct val="0"/>
        </a:spcBef>
        <a:buNone/>
        <a:defRPr sz="3600" kern="1200" cap="all">
          <a:ln w="3175" cmpd="sng">
            <a:noFill/>
          </a:ln>
          <a:solidFill>
            <a:schemeClr val="tx1"/>
          </a:solidFill>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85750" indent="-285750" algn="r" defTabSz="457200" rtl="1"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r" defTabSz="457200" rtl="1"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r" defTabSz="457200" rtl="1"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38200" y="365125"/>
            <a:ext cx="10515600" cy="6492875"/>
          </a:xfrm>
        </p:spPr>
        <p:txBody>
          <a:bodyPr/>
          <a:lstStyle/>
          <a:p>
            <a:pPr algn="r" hangingPunct="0"/>
            <a:r>
              <a:rPr lang="ar-SA" b="1" u="sng" dirty="0">
                <a:solidFill>
                  <a:schemeClr val="bg1"/>
                </a:solidFill>
                <a:latin typeface="Adobe Arabic" panose="02040503050201020203" pitchFamily="18" charset="-78"/>
                <a:cs typeface="Adobe Arabic" panose="02040503050201020203" pitchFamily="18" charset="-78"/>
              </a:rPr>
              <a:t>باب طريق الحكم وصفته</a:t>
            </a:r>
            <a:r>
              <a:rPr lang="en-US" b="1" dirty="0">
                <a:solidFill>
                  <a:schemeClr val="bg1"/>
                </a:solidFill>
                <a:latin typeface="Adobe Arabic" panose="02040503050201020203" pitchFamily="18" charset="-78"/>
                <a:cs typeface="Adobe Arabic" panose="02040503050201020203" pitchFamily="18" charset="-78"/>
              </a:rPr>
              <a:t/>
            </a:r>
            <a:br>
              <a:rPr lang="en-US" b="1" dirty="0">
                <a:solidFill>
                  <a:schemeClr val="bg1"/>
                </a:solidFill>
                <a:latin typeface="Adobe Arabic" panose="02040503050201020203" pitchFamily="18" charset="-78"/>
                <a:cs typeface="Adobe Arabic" panose="02040503050201020203" pitchFamily="18" charset="-78"/>
              </a:rPr>
            </a:br>
            <a:r>
              <a:rPr lang="ar-SA" dirty="0">
                <a:solidFill>
                  <a:schemeClr val="bg1"/>
                </a:solidFill>
                <a:latin typeface="Adobe Arabic" panose="02040503050201020203" pitchFamily="18" charset="-78"/>
                <a:cs typeface="Adobe Arabic" panose="02040503050201020203" pitchFamily="18" charset="-78"/>
              </a:rPr>
              <a:t>طرق كل شيء ما توصل به إليه ، والحكم فصل الخصومات ، </a:t>
            </a:r>
            <a:r>
              <a:rPr lang="ar-SA" dirty="0" smtClean="0">
                <a:solidFill>
                  <a:schemeClr val="bg1"/>
                </a:solidFill>
                <a:latin typeface="Adobe Arabic" panose="02040503050201020203" pitchFamily="18" charset="-78"/>
                <a:cs typeface="Adobe Arabic" panose="02040503050201020203" pitchFamily="18" charset="-78"/>
              </a:rPr>
              <a:t/>
            </a:r>
            <a:br>
              <a:rPr lang="ar-SA" dirty="0" smtClean="0">
                <a:solidFill>
                  <a:schemeClr val="bg1"/>
                </a:solidFill>
                <a:latin typeface="Adobe Arabic" panose="02040503050201020203" pitchFamily="18" charset="-78"/>
                <a:cs typeface="Adobe Arabic" panose="02040503050201020203" pitchFamily="18" charset="-78"/>
              </a:rPr>
            </a:br>
            <a:r>
              <a:rPr lang="ar-SA" b="1" dirty="0" smtClean="0">
                <a:solidFill>
                  <a:schemeClr val="bg1"/>
                </a:solidFill>
                <a:latin typeface="Adobe Arabic" panose="02040503050201020203" pitchFamily="18" charset="-78"/>
                <a:cs typeface="Adobe Arabic" panose="02040503050201020203" pitchFamily="18" charset="-78"/>
              </a:rPr>
              <a:t>إذا </a:t>
            </a:r>
            <a:r>
              <a:rPr lang="ar-SA" b="1" dirty="0">
                <a:solidFill>
                  <a:schemeClr val="bg1"/>
                </a:solidFill>
                <a:latin typeface="Adobe Arabic" panose="02040503050201020203" pitchFamily="18" charset="-78"/>
                <a:cs typeface="Adobe Arabic" panose="02040503050201020203" pitchFamily="18" charset="-78"/>
              </a:rPr>
              <a:t>حضر إليه الخصمان</a:t>
            </a:r>
            <a:r>
              <a:rPr lang="ar-SA" dirty="0">
                <a:solidFill>
                  <a:schemeClr val="bg1"/>
                </a:solidFill>
                <a:latin typeface="Adobe Arabic" panose="02040503050201020203" pitchFamily="18" charset="-78"/>
                <a:cs typeface="Adobe Arabic" panose="02040503050201020203" pitchFamily="18" charset="-78"/>
              </a:rPr>
              <a:t> يسن أن يجلسهما بين يديه و </a:t>
            </a:r>
            <a:r>
              <a:rPr lang="ar-SA" b="1" dirty="0">
                <a:solidFill>
                  <a:schemeClr val="bg1"/>
                </a:solidFill>
                <a:latin typeface="Adobe Arabic" panose="02040503050201020203" pitchFamily="18" charset="-78"/>
                <a:cs typeface="Adobe Arabic" panose="02040503050201020203" pitchFamily="18" charset="-78"/>
              </a:rPr>
              <a:t>قال : أيكما المدعي</a:t>
            </a:r>
            <a:r>
              <a:rPr lang="ar-SA" dirty="0">
                <a:solidFill>
                  <a:schemeClr val="bg1"/>
                </a:solidFill>
                <a:latin typeface="Adobe Arabic" panose="02040503050201020203" pitchFamily="18" charset="-78"/>
                <a:cs typeface="Adobe Arabic" panose="02040503050201020203" pitchFamily="18" charset="-78"/>
              </a:rPr>
              <a:t> لأن سؤاله عن المدعي منهما لا تخصيص فيه لواحد منهما ، </a:t>
            </a:r>
            <a:r>
              <a:rPr lang="ar-SA" b="1" dirty="0">
                <a:solidFill>
                  <a:schemeClr val="bg1"/>
                </a:solidFill>
                <a:latin typeface="Adobe Arabic" panose="02040503050201020203" pitchFamily="18" charset="-78"/>
                <a:cs typeface="Adobe Arabic" panose="02040503050201020203" pitchFamily="18" charset="-78"/>
              </a:rPr>
              <a:t>فإن سكت</a:t>
            </a:r>
            <a:r>
              <a:rPr lang="ar-SA" dirty="0">
                <a:solidFill>
                  <a:schemeClr val="bg1"/>
                </a:solidFill>
                <a:latin typeface="Adobe Arabic" panose="02040503050201020203" pitchFamily="18" charset="-78"/>
                <a:cs typeface="Adobe Arabic" panose="02040503050201020203" pitchFamily="18" charset="-78"/>
              </a:rPr>
              <a:t> القاضي </a:t>
            </a:r>
            <a:r>
              <a:rPr lang="ar-SA" b="1" dirty="0">
                <a:solidFill>
                  <a:schemeClr val="bg1"/>
                </a:solidFill>
                <a:latin typeface="Adobe Arabic" panose="02040503050201020203" pitchFamily="18" charset="-78"/>
                <a:cs typeface="Adobe Arabic" panose="02040503050201020203" pitchFamily="18" charset="-78"/>
              </a:rPr>
              <a:t>حتى يُبدأ</a:t>
            </a:r>
            <a:r>
              <a:rPr lang="ar-SA" dirty="0">
                <a:solidFill>
                  <a:schemeClr val="bg1"/>
                </a:solidFill>
                <a:latin typeface="Adobe Arabic" panose="02040503050201020203" pitchFamily="18" charset="-78"/>
                <a:cs typeface="Adobe Arabic" panose="02040503050201020203" pitchFamily="18" charset="-78"/>
              </a:rPr>
              <a:t> بالبناء للمفعول أي حتى تكون البداءة بالكلام من جهتهما </a:t>
            </a:r>
            <a:r>
              <a:rPr lang="ar-SA" b="1" dirty="0">
                <a:solidFill>
                  <a:schemeClr val="bg1"/>
                </a:solidFill>
                <a:latin typeface="Adobe Arabic" panose="02040503050201020203" pitchFamily="18" charset="-78"/>
                <a:cs typeface="Adobe Arabic" panose="02040503050201020203" pitchFamily="18" charset="-78"/>
              </a:rPr>
              <a:t>جاز</a:t>
            </a:r>
            <a:r>
              <a:rPr lang="ar-SA" dirty="0">
                <a:solidFill>
                  <a:schemeClr val="bg1"/>
                </a:solidFill>
                <a:latin typeface="Adobe Arabic" panose="02040503050201020203" pitchFamily="18" charset="-78"/>
                <a:cs typeface="Adobe Arabic" panose="02040503050201020203" pitchFamily="18" charset="-78"/>
              </a:rPr>
              <a:t> له ذلك </a:t>
            </a:r>
            <a:r>
              <a:rPr lang="ar-SA" b="1" dirty="0">
                <a:solidFill>
                  <a:schemeClr val="bg1"/>
                </a:solidFill>
                <a:latin typeface="Adobe Arabic" panose="02040503050201020203" pitchFamily="18" charset="-78"/>
                <a:cs typeface="Adobe Arabic" panose="02040503050201020203" pitchFamily="18" charset="-78"/>
              </a:rPr>
              <a:t>فمن سبق بالدعوى قدمه</a:t>
            </a:r>
            <a:r>
              <a:rPr lang="ar-SA" dirty="0">
                <a:solidFill>
                  <a:schemeClr val="bg1"/>
                </a:solidFill>
                <a:latin typeface="Adobe Arabic" panose="02040503050201020203" pitchFamily="18" charset="-78"/>
                <a:cs typeface="Adobe Arabic" panose="02040503050201020203" pitchFamily="18" charset="-78"/>
              </a:rPr>
              <a:t> الحاكم على خصمه ، وإن ادعيا معًا أقرع بينهما فإذا انتهت حكومته ادعى الآخر إن أراد </a:t>
            </a:r>
            <a:endParaRPr lang="ar-SA" dirty="0">
              <a:solidFill>
                <a:schemeClr val="bg1"/>
              </a:solidFill>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27902862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84212" y="165100"/>
            <a:ext cx="8534400" cy="5829299"/>
          </a:xfrm>
        </p:spPr>
        <p:txBody>
          <a:bodyPr>
            <a:normAutofit/>
          </a:bodyPr>
          <a:lstStyle/>
          <a:p>
            <a:pPr algn="r"/>
            <a:r>
              <a:rPr lang="ar-SA" dirty="0" smtClean="0">
                <a:solidFill>
                  <a:schemeClr val="bg1"/>
                </a:solidFill>
                <a:latin typeface="Adobe Arabic" panose="02040503050201020203" pitchFamily="18" charset="-78"/>
                <a:cs typeface="Adobe Arabic" panose="02040503050201020203" pitchFamily="18" charset="-78"/>
              </a:rPr>
              <a:t>ولا تسمع دعوى مقلوبة ولا حسبة بحق اللـه تعالى كعبادة وحد وكفارة ، وتسمع بينة بذلك وبعتق وطلاق من غير دعوى لا بينة بحقِّ معينٍ قبل دعواه ، </a:t>
            </a:r>
            <a:br>
              <a:rPr lang="ar-SA" dirty="0" smtClean="0">
                <a:solidFill>
                  <a:schemeClr val="bg1"/>
                </a:solidFill>
                <a:latin typeface="Adobe Arabic" panose="02040503050201020203" pitchFamily="18" charset="-78"/>
                <a:cs typeface="Adobe Arabic" panose="02040503050201020203" pitchFamily="18" charset="-78"/>
              </a:rPr>
            </a:br>
            <a:r>
              <a:rPr lang="ar-SA" dirty="0">
                <a:solidFill>
                  <a:schemeClr val="bg1"/>
                </a:solidFill>
                <a:latin typeface="Adobe Arabic" panose="02040503050201020203" pitchFamily="18" charset="-78"/>
                <a:cs typeface="Adobe Arabic" panose="02040503050201020203" pitchFamily="18" charset="-78"/>
              </a:rPr>
              <a:t> </a:t>
            </a:r>
            <a:r>
              <a:rPr lang="ar-SA" dirty="0" smtClean="0">
                <a:solidFill>
                  <a:schemeClr val="bg1"/>
                </a:solidFill>
                <a:latin typeface="Adobe Arabic" panose="02040503050201020203" pitchFamily="18" charset="-78"/>
                <a:cs typeface="Adobe Arabic" panose="02040503050201020203" pitchFamily="18" charset="-78"/>
              </a:rPr>
              <a:t>1- فإذا حرر المدعي دعواه فللحاكم سؤال خصمه عنها وإن لم يسأله سؤاله ، </a:t>
            </a:r>
            <a:r>
              <a:rPr lang="ar-SA" b="1" dirty="0" smtClean="0">
                <a:solidFill>
                  <a:schemeClr val="bg1"/>
                </a:solidFill>
                <a:latin typeface="Adobe Arabic" panose="02040503050201020203" pitchFamily="18" charset="-78"/>
                <a:cs typeface="Adobe Arabic" panose="02040503050201020203" pitchFamily="18" charset="-78"/>
              </a:rPr>
              <a:t>فإن أقر له</a:t>
            </a:r>
            <a:r>
              <a:rPr lang="ar-SA" dirty="0" smtClean="0">
                <a:solidFill>
                  <a:schemeClr val="bg1"/>
                </a:solidFill>
                <a:latin typeface="Adobe Arabic" panose="02040503050201020203" pitchFamily="18" charset="-78"/>
                <a:cs typeface="Adobe Arabic" panose="02040503050201020203" pitchFamily="18" charset="-78"/>
              </a:rPr>
              <a:t> بدعواه </a:t>
            </a:r>
            <a:r>
              <a:rPr lang="ar-SA" b="1" dirty="0" smtClean="0">
                <a:solidFill>
                  <a:schemeClr val="bg1"/>
                </a:solidFill>
                <a:latin typeface="Adobe Arabic" panose="02040503050201020203" pitchFamily="18" charset="-78"/>
                <a:cs typeface="Adobe Arabic" panose="02040503050201020203" pitchFamily="18" charset="-78"/>
              </a:rPr>
              <a:t>حكم له عليه</a:t>
            </a:r>
            <a:r>
              <a:rPr lang="ar-SA" dirty="0" smtClean="0">
                <a:solidFill>
                  <a:schemeClr val="bg1"/>
                </a:solidFill>
                <a:latin typeface="Adobe Arabic" panose="02040503050201020203" pitchFamily="18" charset="-78"/>
                <a:cs typeface="Adobe Arabic" panose="02040503050201020203" pitchFamily="18" charset="-78"/>
              </a:rPr>
              <a:t> بسؤاله الحكم لأن الحق للمدعي في الحكم فلا يستوفيه إلا بسؤاله ، </a:t>
            </a:r>
            <a:r>
              <a:rPr lang="ar-SA" b="1" dirty="0" smtClean="0">
                <a:solidFill>
                  <a:schemeClr val="bg1"/>
                </a:solidFill>
                <a:latin typeface="Adobe Arabic" panose="02040503050201020203" pitchFamily="18" charset="-78"/>
                <a:cs typeface="Adobe Arabic" panose="02040503050201020203" pitchFamily="18" charset="-78"/>
              </a:rPr>
              <a:t>وإن أنكر</a:t>
            </a:r>
            <a:r>
              <a:rPr lang="ar-SA" dirty="0" smtClean="0">
                <a:solidFill>
                  <a:schemeClr val="bg1"/>
                </a:solidFill>
                <a:latin typeface="Adobe Arabic" panose="02040503050201020203" pitchFamily="18" charset="-78"/>
                <a:cs typeface="Adobe Arabic" panose="02040503050201020203" pitchFamily="18" charset="-78"/>
              </a:rPr>
              <a:t> بأن قال للمدعي قرضًا أو ثمنًا : ما أقرضني أو ما باعني أو لا يستحق علي ما ادعاه ولا شيئًا منه أو لا حق له علي صح الجواب ما لم يعترف بسبب الحق </a:t>
            </a:r>
            <a:endParaRPr lang="ar-SA" dirty="0">
              <a:solidFill>
                <a:schemeClr val="bg1"/>
              </a:solidFill>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21964151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84212" y="495300"/>
            <a:ext cx="8534400" cy="5499099"/>
          </a:xfrm>
        </p:spPr>
        <p:txBody>
          <a:bodyPr>
            <a:normAutofit/>
          </a:bodyPr>
          <a:lstStyle/>
          <a:p>
            <a:pPr algn="r"/>
            <a:r>
              <a:rPr lang="ar-SA" dirty="0">
                <a:solidFill>
                  <a:schemeClr val="bg1"/>
                </a:solidFill>
                <a:latin typeface="Adobe Arabic" panose="02040503050201020203" pitchFamily="18" charset="-78"/>
                <a:cs typeface="Adobe Arabic" panose="02040503050201020203" pitchFamily="18" charset="-78"/>
              </a:rPr>
              <a:t>فالدعوى المقلوبة هي دعوى يقيمها شخص على آخر يقول فيها بأن فلان يدعي علي بحق له قبلي، ولا حق له عندي فأبرئني من دعواه، وقد تسمى أيضا دعوى قطع النزاع.</a:t>
            </a:r>
            <a:br>
              <a:rPr lang="ar-SA" dirty="0">
                <a:solidFill>
                  <a:schemeClr val="bg1"/>
                </a:solidFill>
                <a:latin typeface="Adobe Arabic" panose="02040503050201020203" pitchFamily="18" charset="-78"/>
                <a:cs typeface="Adobe Arabic" panose="02040503050201020203" pitchFamily="18" charset="-78"/>
              </a:rPr>
            </a:br>
            <a:r>
              <a:rPr lang="ar-SA" dirty="0">
                <a:solidFill>
                  <a:schemeClr val="bg1"/>
                </a:solidFill>
                <a:latin typeface="Adobe Arabic" panose="02040503050201020203" pitchFamily="18" charset="-78"/>
                <a:cs typeface="Adobe Arabic" panose="02040503050201020203" pitchFamily="18" charset="-78"/>
              </a:rPr>
              <a:t>وهذه الدعوى لا تسمع عند الجمهور، وأما عند الحنابلة فالصحيح أيضا أنها لا تسمع عندهم وقيل تسمع كما جاء في كشاف القناع من كتبهم: لا تسمع الدعوى المقلوبة على الصحيح من المذهب.. </a:t>
            </a:r>
            <a:br>
              <a:rPr lang="ar-SA" dirty="0">
                <a:solidFill>
                  <a:schemeClr val="bg1"/>
                </a:solidFill>
                <a:latin typeface="Adobe Arabic" panose="02040503050201020203" pitchFamily="18" charset="-78"/>
                <a:cs typeface="Adobe Arabic" panose="02040503050201020203" pitchFamily="18" charset="-78"/>
              </a:rPr>
            </a:br>
            <a:endParaRPr lang="ar-SA" dirty="0">
              <a:solidFill>
                <a:schemeClr val="bg1"/>
              </a:solidFill>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35113604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84212" y="330200"/>
            <a:ext cx="8534400" cy="5664199"/>
          </a:xfrm>
        </p:spPr>
        <p:txBody>
          <a:bodyPr>
            <a:noAutofit/>
          </a:bodyPr>
          <a:lstStyle/>
          <a:p>
            <a:pPr algn="r"/>
            <a:r>
              <a:rPr lang="ar-SA" sz="3200" dirty="0" smtClean="0">
                <a:solidFill>
                  <a:schemeClr val="bg1"/>
                </a:solidFill>
                <a:latin typeface="Adobe Arabic" panose="02040503050201020203" pitchFamily="18" charset="-78"/>
                <a:cs typeface="Adobe Arabic" panose="02040503050201020203" pitchFamily="18" charset="-78"/>
              </a:rPr>
              <a:t>2- و </a:t>
            </a:r>
            <a:r>
              <a:rPr lang="ar-SA" sz="3200" b="1" dirty="0">
                <a:solidFill>
                  <a:schemeClr val="bg1"/>
                </a:solidFill>
                <a:latin typeface="Adobe Arabic" panose="02040503050201020203" pitchFamily="18" charset="-78"/>
                <a:cs typeface="Adobe Arabic" panose="02040503050201020203" pitchFamily="18" charset="-78"/>
              </a:rPr>
              <a:t>قال</a:t>
            </a:r>
            <a:r>
              <a:rPr lang="ar-SA" sz="3200" dirty="0">
                <a:solidFill>
                  <a:schemeClr val="bg1"/>
                </a:solidFill>
                <a:latin typeface="Adobe Arabic" panose="02040503050201020203" pitchFamily="18" charset="-78"/>
                <a:cs typeface="Adobe Arabic" panose="02040503050201020203" pitchFamily="18" charset="-78"/>
              </a:rPr>
              <a:t> الحاكم </a:t>
            </a:r>
            <a:r>
              <a:rPr lang="ar-SA" sz="3200" b="1" dirty="0">
                <a:solidFill>
                  <a:schemeClr val="bg1"/>
                </a:solidFill>
                <a:latin typeface="Adobe Arabic" panose="02040503050201020203" pitchFamily="18" charset="-78"/>
                <a:cs typeface="Adobe Arabic" panose="02040503050201020203" pitchFamily="18" charset="-78"/>
              </a:rPr>
              <a:t>للمدعي : إن كان لك بينة فأحضرها إن شئت ، فإن أحضرها</a:t>
            </a:r>
            <a:r>
              <a:rPr lang="ar-SA" sz="3200" dirty="0">
                <a:solidFill>
                  <a:schemeClr val="bg1"/>
                </a:solidFill>
                <a:latin typeface="Adobe Arabic" panose="02040503050201020203" pitchFamily="18" charset="-78"/>
                <a:cs typeface="Adobe Arabic" panose="02040503050201020203" pitchFamily="18" charset="-78"/>
              </a:rPr>
              <a:t> أي البينة لم يسألها الحاكم ولم يلقنها ، فإذا شهدت </a:t>
            </a:r>
            <a:r>
              <a:rPr lang="ar-SA" sz="3200" b="1" dirty="0">
                <a:solidFill>
                  <a:schemeClr val="bg1"/>
                </a:solidFill>
                <a:latin typeface="Adobe Arabic" panose="02040503050201020203" pitchFamily="18" charset="-78"/>
                <a:cs typeface="Adobe Arabic" panose="02040503050201020203" pitchFamily="18" charset="-78"/>
              </a:rPr>
              <a:t>سمعها</a:t>
            </a:r>
            <a:r>
              <a:rPr lang="ar-SA" sz="3200" dirty="0">
                <a:solidFill>
                  <a:schemeClr val="bg1"/>
                </a:solidFill>
                <a:latin typeface="Adobe Arabic" panose="02040503050201020203" pitchFamily="18" charset="-78"/>
                <a:cs typeface="Adobe Arabic" panose="02040503050201020203" pitchFamily="18" charset="-78"/>
              </a:rPr>
              <a:t> ، وحرم ترديدها وانتهارها وتعنتها ، </a:t>
            </a:r>
            <a:r>
              <a:rPr lang="ar-SA" sz="3200" b="1" dirty="0">
                <a:solidFill>
                  <a:schemeClr val="bg1"/>
                </a:solidFill>
                <a:latin typeface="Adobe Arabic" panose="02040503050201020203" pitchFamily="18" charset="-78"/>
                <a:cs typeface="Adobe Arabic" panose="02040503050201020203" pitchFamily="18" charset="-78"/>
              </a:rPr>
              <a:t>وحكم بها</a:t>
            </a:r>
            <a:r>
              <a:rPr lang="ar-SA" sz="3200" dirty="0">
                <a:solidFill>
                  <a:schemeClr val="bg1"/>
                </a:solidFill>
                <a:latin typeface="Adobe Arabic" panose="02040503050201020203" pitchFamily="18" charset="-78"/>
                <a:cs typeface="Adobe Arabic" panose="02040503050201020203" pitchFamily="18" charset="-78"/>
              </a:rPr>
              <a:t> أي بالبينة إذا اتضح له الحكم وسأله المدعي ، </a:t>
            </a:r>
            <a:r>
              <a:rPr lang="ar-SA" sz="3200" b="1" dirty="0">
                <a:solidFill>
                  <a:schemeClr val="bg1"/>
                </a:solidFill>
                <a:latin typeface="Adobe Arabic" panose="02040503050201020203" pitchFamily="18" charset="-78"/>
                <a:cs typeface="Adobe Arabic" panose="02040503050201020203" pitchFamily="18" charset="-78"/>
              </a:rPr>
              <a:t>ولا يحكم</a:t>
            </a:r>
            <a:r>
              <a:rPr lang="ar-SA" sz="3200" dirty="0">
                <a:solidFill>
                  <a:schemeClr val="bg1"/>
                </a:solidFill>
                <a:latin typeface="Adobe Arabic" panose="02040503050201020203" pitchFamily="18" charset="-78"/>
                <a:cs typeface="Adobe Arabic" panose="02040503050201020203" pitchFamily="18" charset="-78"/>
              </a:rPr>
              <a:t> القاضي </a:t>
            </a:r>
            <a:r>
              <a:rPr lang="ar-SA" sz="3200" b="1" dirty="0">
                <a:solidFill>
                  <a:schemeClr val="bg1"/>
                </a:solidFill>
                <a:latin typeface="Adobe Arabic" panose="02040503050201020203" pitchFamily="18" charset="-78"/>
                <a:cs typeface="Adobe Arabic" panose="02040503050201020203" pitchFamily="18" charset="-78"/>
              </a:rPr>
              <a:t>بعلمه</a:t>
            </a:r>
            <a:r>
              <a:rPr lang="ar-SA" sz="3200" dirty="0">
                <a:solidFill>
                  <a:schemeClr val="bg1"/>
                </a:solidFill>
                <a:latin typeface="Adobe Arabic" panose="02040503050201020203" pitchFamily="18" charset="-78"/>
                <a:cs typeface="Adobe Arabic" panose="02040503050201020203" pitchFamily="18" charset="-78"/>
              </a:rPr>
              <a:t> ولو في غير حد لأن تجويز القضاء بعلم القاضي يفضي إلى تهمته وحكمه بما يشتهي ، </a:t>
            </a:r>
            <a:r>
              <a:rPr lang="ar-SA" sz="3200" b="1" dirty="0">
                <a:solidFill>
                  <a:schemeClr val="bg1"/>
                </a:solidFill>
                <a:latin typeface="Adobe Arabic" panose="02040503050201020203" pitchFamily="18" charset="-78"/>
                <a:cs typeface="Adobe Arabic" panose="02040503050201020203" pitchFamily="18" charset="-78"/>
              </a:rPr>
              <a:t>وإن قال المدعي : مالي بينة أعلمه الحاكم أن له اليمين على خصمه</a:t>
            </a:r>
            <a:r>
              <a:rPr lang="ar-SA" sz="3200" dirty="0">
                <a:solidFill>
                  <a:schemeClr val="bg1"/>
                </a:solidFill>
                <a:latin typeface="Adobe Arabic" panose="02040503050201020203" pitchFamily="18" charset="-78"/>
                <a:cs typeface="Adobe Arabic" panose="02040503050201020203" pitchFamily="18" charset="-78"/>
              </a:rPr>
              <a:t> لما روي أن رجلين اختصما إلى النبي صلى اللـه عليه وسلم حضرمي وكندي فقال الحضرمي : يا رسول اللـه ، إن هذا غلبني على أرض لي ، فقال الكندي : هي أرضي وفي يدي وليس له فيها حق ، فقال النبي صلى اللـه عليه وسلم للحضرمي : « ألك بينة ؟ » قال : لا ، قال : « فلك يمينه » وهو حديث حسن صحيح </a:t>
            </a:r>
            <a:endParaRPr lang="ar-SA" sz="3200" dirty="0">
              <a:solidFill>
                <a:schemeClr val="bg1"/>
              </a:solidFill>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20953581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84212" y="165100"/>
            <a:ext cx="8534400" cy="5829299"/>
          </a:xfrm>
        </p:spPr>
        <p:txBody>
          <a:bodyPr>
            <a:noAutofit/>
          </a:bodyPr>
          <a:lstStyle/>
          <a:p>
            <a:pPr algn="r"/>
            <a:r>
              <a:rPr lang="ar-SA" sz="3200" dirty="0" smtClean="0">
                <a:solidFill>
                  <a:schemeClr val="bg1"/>
                </a:solidFill>
                <a:latin typeface="Adobe Arabic" panose="02040503050201020203" pitchFamily="18" charset="-78"/>
                <a:cs typeface="Adobe Arabic" panose="02040503050201020203" pitchFamily="18" charset="-78"/>
              </a:rPr>
              <a:t>3- وتكون </a:t>
            </a:r>
            <a:r>
              <a:rPr lang="ar-SA" sz="3200" dirty="0">
                <a:solidFill>
                  <a:schemeClr val="bg1"/>
                </a:solidFill>
                <a:latin typeface="Adobe Arabic" panose="02040503050201020203" pitchFamily="18" charset="-78"/>
                <a:cs typeface="Adobe Arabic" panose="02040503050201020203" pitchFamily="18" charset="-78"/>
              </a:rPr>
              <a:t>يمينه </a:t>
            </a:r>
            <a:r>
              <a:rPr lang="ar-SA" sz="3200" b="1" dirty="0">
                <a:solidFill>
                  <a:schemeClr val="bg1"/>
                </a:solidFill>
                <a:latin typeface="Adobe Arabic" panose="02040503050201020203" pitchFamily="18" charset="-78"/>
                <a:cs typeface="Adobe Arabic" panose="02040503050201020203" pitchFamily="18" charset="-78"/>
              </a:rPr>
              <a:t>على صفة جوابه</a:t>
            </a:r>
            <a:r>
              <a:rPr lang="ar-SA" sz="3200" dirty="0">
                <a:solidFill>
                  <a:schemeClr val="bg1"/>
                </a:solidFill>
                <a:latin typeface="Adobe Arabic" panose="02040503050201020203" pitchFamily="18" charset="-78"/>
                <a:cs typeface="Adobe Arabic" panose="02040503050201020203" pitchFamily="18" charset="-78"/>
              </a:rPr>
              <a:t> للمدعي ، </a:t>
            </a:r>
            <a:r>
              <a:rPr lang="ar-SA" sz="3200" b="1" dirty="0">
                <a:solidFill>
                  <a:schemeClr val="bg1"/>
                </a:solidFill>
                <a:latin typeface="Adobe Arabic" panose="02040503050201020203" pitchFamily="18" charset="-78"/>
                <a:cs typeface="Adobe Arabic" panose="02040503050201020203" pitchFamily="18" charset="-78"/>
              </a:rPr>
              <a:t>فإن سأل</a:t>
            </a:r>
            <a:r>
              <a:rPr lang="ar-SA" sz="3200" dirty="0">
                <a:solidFill>
                  <a:schemeClr val="bg1"/>
                </a:solidFill>
                <a:latin typeface="Adobe Arabic" panose="02040503050201020203" pitchFamily="18" charset="-78"/>
                <a:cs typeface="Adobe Arabic" panose="02040503050201020203" pitchFamily="18" charset="-78"/>
              </a:rPr>
              <a:t> المدعي من القاضي </a:t>
            </a:r>
            <a:r>
              <a:rPr lang="ar-SA" sz="3200" dirty="0" err="1">
                <a:solidFill>
                  <a:schemeClr val="bg1"/>
                </a:solidFill>
                <a:latin typeface="Adobe Arabic" panose="02040503050201020203" pitchFamily="18" charset="-78"/>
                <a:cs typeface="Adobe Arabic" panose="02040503050201020203" pitchFamily="18" charset="-78"/>
              </a:rPr>
              <a:t>إحلافه</a:t>
            </a:r>
            <a:r>
              <a:rPr lang="ar-SA" sz="3200" dirty="0">
                <a:solidFill>
                  <a:schemeClr val="bg1"/>
                </a:solidFill>
                <a:latin typeface="Adobe Arabic" panose="02040503050201020203" pitchFamily="18" charset="-78"/>
                <a:cs typeface="Adobe Arabic" panose="02040503050201020203" pitchFamily="18" charset="-78"/>
              </a:rPr>
              <a:t> </a:t>
            </a:r>
            <a:r>
              <a:rPr lang="ar-SA" sz="3200" b="1" dirty="0">
                <a:solidFill>
                  <a:schemeClr val="bg1"/>
                </a:solidFill>
                <a:latin typeface="Adobe Arabic" panose="02040503050201020203" pitchFamily="18" charset="-78"/>
                <a:cs typeface="Adobe Arabic" panose="02040503050201020203" pitchFamily="18" charset="-78"/>
              </a:rPr>
              <a:t>أحلفه وخلى سبيله</a:t>
            </a:r>
            <a:r>
              <a:rPr lang="ar-SA" sz="3200" dirty="0">
                <a:solidFill>
                  <a:schemeClr val="bg1"/>
                </a:solidFill>
                <a:latin typeface="Adobe Arabic" panose="02040503050201020203" pitchFamily="18" charset="-78"/>
                <a:cs typeface="Adobe Arabic" panose="02040503050201020203" pitchFamily="18" charset="-78"/>
              </a:rPr>
              <a:t> بعد تحليفه إياه لأن الأصل براءة ذمته ، </a:t>
            </a:r>
            <a:r>
              <a:rPr lang="ar-SA" sz="3200" b="1" dirty="0">
                <a:solidFill>
                  <a:schemeClr val="bg1"/>
                </a:solidFill>
                <a:latin typeface="Adobe Arabic" panose="02040503050201020203" pitchFamily="18" charset="-78"/>
                <a:cs typeface="Adobe Arabic" panose="02040503050201020203" pitchFamily="18" charset="-78"/>
              </a:rPr>
              <a:t>ولا يعتد بيمينه</a:t>
            </a:r>
            <a:r>
              <a:rPr lang="ar-SA" sz="3200" dirty="0">
                <a:solidFill>
                  <a:schemeClr val="bg1"/>
                </a:solidFill>
                <a:latin typeface="Adobe Arabic" panose="02040503050201020203" pitchFamily="18" charset="-78"/>
                <a:cs typeface="Adobe Arabic" panose="02040503050201020203" pitchFamily="18" charset="-78"/>
              </a:rPr>
              <a:t> أي يمين المدعى عليه </a:t>
            </a:r>
            <a:r>
              <a:rPr lang="ar-SA" sz="3200" b="1" dirty="0">
                <a:solidFill>
                  <a:schemeClr val="bg1"/>
                </a:solidFill>
                <a:latin typeface="Adobe Arabic" panose="02040503050201020203" pitchFamily="18" charset="-78"/>
                <a:cs typeface="Adobe Arabic" panose="02040503050201020203" pitchFamily="18" charset="-78"/>
              </a:rPr>
              <a:t>قبل</a:t>
            </a:r>
            <a:r>
              <a:rPr lang="ar-SA" sz="3200" dirty="0">
                <a:solidFill>
                  <a:schemeClr val="bg1"/>
                </a:solidFill>
                <a:latin typeface="Adobe Arabic" panose="02040503050201020203" pitchFamily="18" charset="-78"/>
                <a:cs typeface="Adobe Arabic" panose="02040503050201020203" pitchFamily="18" charset="-78"/>
              </a:rPr>
              <a:t> أمر الحاكم له و </a:t>
            </a:r>
            <a:r>
              <a:rPr lang="ar-SA" sz="3200" b="1" dirty="0">
                <a:solidFill>
                  <a:schemeClr val="bg1"/>
                </a:solidFill>
                <a:latin typeface="Adobe Arabic" panose="02040503050201020203" pitchFamily="18" charset="-78"/>
                <a:cs typeface="Adobe Arabic" panose="02040503050201020203" pitchFamily="18" charset="-78"/>
              </a:rPr>
              <a:t>مسألة المدعي</a:t>
            </a:r>
            <a:r>
              <a:rPr lang="ar-SA" sz="3200" dirty="0">
                <a:solidFill>
                  <a:schemeClr val="bg1"/>
                </a:solidFill>
                <a:latin typeface="Adobe Arabic" panose="02040503050201020203" pitchFamily="18" charset="-78"/>
                <a:cs typeface="Adobe Arabic" panose="02040503050201020203" pitchFamily="18" charset="-78"/>
              </a:rPr>
              <a:t> تحليفَه لأن الحلف في اليمين للمدعي فلا يستوفى إلا بطلبه ، </a:t>
            </a:r>
            <a:r>
              <a:rPr lang="ar-SA" sz="3200" dirty="0" smtClean="0">
                <a:solidFill>
                  <a:schemeClr val="bg1"/>
                </a:solidFill>
                <a:latin typeface="Adobe Arabic" panose="02040503050201020203" pitchFamily="18" charset="-78"/>
                <a:cs typeface="Adobe Arabic" panose="02040503050201020203" pitchFamily="18" charset="-78"/>
              </a:rPr>
              <a:t/>
            </a:r>
            <a:br>
              <a:rPr lang="ar-SA" sz="3200" dirty="0" smtClean="0">
                <a:solidFill>
                  <a:schemeClr val="bg1"/>
                </a:solidFill>
                <a:latin typeface="Adobe Arabic" panose="02040503050201020203" pitchFamily="18" charset="-78"/>
                <a:cs typeface="Adobe Arabic" panose="02040503050201020203" pitchFamily="18" charset="-78"/>
              </a:rPr>
            </a:br>
            <a:r>
              <a:rPr lang="ar-SA" sz="3200" dirty="0" smtClean="0">
                <a:solidFill>
                  <a:schemeClr val="bg1"/>
                </a:solidFill>
                <a:latin typeface="Adobe Arabic" panose="02040503050201020203" pitchFamily="18" charset="-78"/>
                <a:cs typeface="Adobe Arabic" panose="02040503050201020203" pitchFamily="18" charset="-78"/>
              </a:rPr>
              <a:t>4- </a:t>
            </a:r>
            <a:r>
              <a:rPr lang="ar-SA" sz="3200" b="1" dirty="0" smtClean="0">
                <a:solidFill>
                  <a:schemeClr val="bg1"/>
                </a:solidFill>
                <a:latin typeface="Adobe Arabic" panose="02040503050201020203" pitchFamily="18" charset="-78"/>
                <a:cs typeface="Adobe Arabic" panose="02040503050201020203" pitchFamily="18" charset="-78"/>
              </a:rPr>
              <a:t>وإن </a:t>
            </a:r>
            <a:r>
              <a:rPr lang="ar-SA" sz="3200" b="1" dirty="0">
                <a:solidFill>
                  <a:schemeClr val="bg1"/>
                </a:solidFill>
                <a:latin typeface="Adobe Arabic" panose="02040503050201020203" pitchFamily="18" charset="-78"/>
                <a:cs typeface="Adobe Arabic" panose="02040503050201020203" pitchFamily="18" charset="-78"/>
              </a:rPr>
              <a:t>نكل</a:t>
            </a:r>
            <a:r>
              <a:rPr lang="ar-SA" sz="3200" dirty="0">
                <a:solidFill>
                  <a:schemeClr val="bg1"/>
                </a:solidFill>
                <a:latin typeface="Adobe Arabic" panose="02040503050201020203" pitchFamily="18" charset="-78"/>
                <a:cs typeface="Adobe Arabic" panose="02040503050201020203" pitchFamily="18" charset="-78"/>
              </a:rPr>
              <a:t> المدعى عليه عن اليمين </a:t>
            </a:r>
            <a:r>
              <a:rPr lang="ar-SA" sz="3200" b="1" dirty="0">
                <a:solidFill>
                  <a:schemeClr val="bg1"/>
                </a:solidFill>
                <a:latin typeface="Adobe Arabic" panose="02040503050201020203" pitchFamily="18" charset="-78"/>
                <a:cs typeface="Adobe Arabic" panose="02040503050201020203" pitchFamily="18" charset="-78"/>
              </a:rPr>
              <a:t>قضي عليه</a:t>
            </a:r>
            <a:r>
              <a:rPr lang="ar-SA" sz="3200" dirty="0">
                <a:solidFill>
                  <a:schemeClr val="bg1"/>
                </a:solidFill>
                <a:latin typeface="Adobe Arabic" panose="02040503050201020203" pitchFamily="18" charset="-78"/>
                <a:cs typeface="Adobe Arabic" panose="02040503050201020203" pitchFamily="18" charset="-78"/>
              </a:rPr>
              <a:t> </a:t>
            </a:r>
            <a:r>
              <a:rPr lang="ar-SA" sz="3200" dirty="0" err="1">
                <a:solidFill>
                  <a:schemeClr val="bg1"/>
                </a:solidFill>
                <a:latin typeface="Adobe Arabic" panose="02040503050201020203" pitchFamily="18" charset="-78"/>
                <a:cs typeface="Adobe Arabic" panose="02040503050201020203" pitchFamily="18" charset="-78"/>
              </a:rPr>
              <a:t>بالنكول</a:t>
            </a:r>
            <a:r>
              <a:rPr lang="ar-SA" sz="3200" dirty="0">
                <a:solidFill>
                  <a:schemeClr val="bg1"/>
                </a:solidFill>
                <a:latin typeface="Adobe Arabic" panose="02040503050201020203" pitchFamily="18" charset="-78"/>
                <a:cs typeface="Adobe Arabic" panose="02040503050201020203" pitchFamily="18" charset="-78"/>
              </a:rPr>
              <a:t> رواه أحمد عن عثمان رضي اللـه عنه </a:t>
            </a:r>
            <a:r>
              <a:rPr lang="ar-SA" sz="3200" b="1" dirty="0">
                <a:solidFill>
                  <a:schemeClr val="bg1"/>
                </a:solidFill>
                <a:latin typeface="Adobe Arabic" panose="02040503050201020203" pitchFamily="18" charset="-78"/>
                <a:cs typeface="Adobe Arabic" panose="02040503050201020203" pitchFamily="18" charset="-78"/>
              </a:rPr>
              <a:t>فيقول</a:t>
            </a:r>
            <a:r>
              <a:rPr lang="ar-SA" sz="3200" dirty="0">
                <a:solidFill>
                  <a:schemeClr val="bg1"/>
                </a:solidFill>
                <a:latin typeface="Adobe Arabic" panose="02040503050201020203" pitchFamily="18" charset="-78"/>
                <a:cs typeface="Adobe Arabic" panose="02040503050201020203" pitchFamily="18" charset="-78"/>
              </a:rPr>
              <a:t> القاضي للمدعى عليه : </a:t>
            </a:r>
            <a:r>
              <a:rPr lang="ar-SA" sz="3200" b="1" dirty="0">
                <a:solidFill>
                  <a:schemeClr val="bg1"/>
                </a:solidFill>
                <a:latin typeface="Adobe Arabic" panose="02040503050201020203" pitchFamily="18" charset="-78"/>
                <a:cs typeface="Adobe Arabic" panose="02040503050201020203" pitchFamily="18" charset="-78"/>
              </a:rPr>
              <a:t>إن حلفت</a:t>
            </a:r>
            <a:r>
              <a:rPr lang="ar-SA" sz="3200" dirty="0">
                <a:solidFill>
                  <a:schemeClr val="bg1"/>
                </a:solidFill>
                <a:latin typeface="Adobe Arabic" panose="02040503050201020203" pitchFamily="18" charset="-78"/>
                <a:cs typeface="Adobe Arabic" panose="02040503050201020203" pitchFamily="18" charset="-78"/>
              </a:rPr>
              <a:t> خليت سبيلك </a:t>
            </a:r>
            <a:r>
              <a:rPr lang="ar-SA" sz="3200" b="1" dirty="0">
                <a:solidFill>
                  <a:schemeClr val="bg1"/>
                </a:solidFill>
                <a:latin typeface="Adobe Arabic" panose="02040503050201020203" pitchFamily="18" charset="-78"/>
                <a:cs typeface="Adobe Arabic" panose="02040503050201020203" pitchFamily="18" charset="-78"/>
              </a:rPr>
              <a:t>وإلا</a:t>
            </a:r>
            <a:r>
              <a:rPr lang="ar-SA" sz="3200" dirty="0">
                <a:solidFill>
                  <a:schemeClr val="bg1"/>
                </a:solidFill>
                <a:latin typeface="Adobe Arabic" panose="02040503050201020203" pitchFamily="18" charset="-78"/>
                <a:cs typeface="Adobe Arabic" panose="02040503050201020203" pitchFamily="18" charset="-78"/>
              </a:rPr>
              <a:t> تحلف </a:t>
            </a:r>
            <a:r>
              <a:rPr lang="ar-SA" sz="3200" b="1" dirty="0">
                <a:solidFill>
                  <a:schemeClr val="bg1"/>
                </a:solidFill>
                <a:latin typeface="Adobe Arabic" panose="02040503050201020203" pitchFamily="18" charset="-78"/>
                <a:cs typeface="Adobe Arabic" panose="02040503050201020203" pitchFamily="18" charset="-78"/>
              </a:rPr>
              <a:t>قضيت عليك</a:t>
            </a:r>
            <a:r>
              <a:rPr lang="ar-SA" sz="3200" dirty="0">
                <a:solidFill>
                  <a:schemeClr val="bg1"/>
                </a:solidFill>
                <a:latin typeface="Adobe Arabic" panose="02040503050201020203" pitchFamily="18" charset="-78"/>
                <a:cs typeface="Adobe Arabic" panose="02040503050201020203" pitchFamily="18" charset="-78"/>
              </a:rPr>
              <a:t> </a:t>
            </a:r>
            <a:r>
              <a:rPr lang="ar-SA" sz="3200" dirty="0" err="1">
                <a:solidFill>
                  <a:schemeClr val="bg1"/>
                </a:solidFill>
                <a:latin typeface="Adobe Arabic" panose="02040503050201020203" pitchFamily="18" charset="-78"/>
                <a:cs typeface="Adobe Arabic" panose="02040503050201020203" pitchFamily="18" charset="-78"/>
              </a:rPr>
              <a:t>بالنكول</a:t>
            </a:r>
            <a:r>
              <a:rPr lang="ar-SA" sz="3200" dirty="0">
                <a:solidFill>
                  <a:schemeClr val="bg1"/>
                </a:solidFill>
                <a:latin typeface="Adobe Arabic" panose="02040503050201020203" pitchFamily="18" charset="-78"/>
                <a:cs typeface="Adobe Arabic" panose="02040503050201020203" pitchFamily="18" charset="-78"/>
              </a:rPr>
              <a:t> ، </a:t>
            </a:r>
            <a:r>
              <a:rPr lang="ar-SA" sz="3200" b="1" dirty="0">
                <a:solidFill>
                  <a:schemeClr val="bg1"/>
                </a:solidFill>
                <a:latin typeface="Adobe Arabic" panose="02040503050201020203" pitchFamily="18" charset="-78"/>
                <a:cs typeface="Adobe Arabic" panose="02040503050201020203" pitchFamily="18" charset="-78"/>
              </a:rPr>
              <a:t>فإن لم يحلف قضى عليه</a:t>
            </a:r>
            <a:r>
              <a:rPr lang="ar-SA" sz="3200" dirty="0">
                <a:solidFill>
                  <a:schemeClr val="bg1"/>
                </a:solidFill>
                <a:latin typeface="Adobe Arabic" panose="02040503050201020203" pitchFamily="18" charset="-78"/>
                <a:cs typeface="Adobe Arabic" panose="02040503050201020203" pitchFamily="18" charset="-78"/>
              </a:rPr>
              <a:t> </a:t>
            </a:r>
            <a:r>
              <a:rPr lang="ar-SA" sz="3200" dirty="0" err="1">
                <a:solidFill>
                  <a:schemeClr val="bg1"/>
                </a:solidFill>
                <a:latin typeface="Adobe Arabic" panose="02040503050201020203" pitchFamily="18" charset="-78"/>
                <a:cs typeface="Adobe Arabic" panose="02040503050201020203" pitchFamily="18" charset="-78"/>
              </a:rPr>
              <a:t>بالنكول</a:t>
            </a:r>
            <a:r>
              <a:rPr lang="ar-SA" sz="3200" dirty="0">
                <a:solidFill>
                  <a:schemeClr val="bg1"/>
                </a:solidFill>
                <a:latin typeface="Adobe Arabic" panose="02040503050201020203" pitchFamily="18" charset="-78"/>
                <a:cs typeface="Adobe Arabic" panose="02040503050201020203" pitchFamily="18" charset="-78"/>
              </a:rPr>
              <a:t> ، </a:t>
            </a:r>
            <a:r>
              <a:rPr lang="ar-SA" sz="3200" b="1" dirty="0">
                <a:solidFill>
                  <a:schemeClr val="bg1"/>
                </a:solidFill>
                <a:latin typeface="Adobe Arabic" panose="02040503050201020203" pitchFamily="18" charset="-78"/>
                <a:cs typeface="Adobe Arabic" panose="02040503050201020203" pitchFamily="18" charset="-78"/>
              </a:rPr>
              <a:t>فإن حلف المنكر</a:t>
            </a:r>
            <a:r>
              <a:rPr lang="ar-SA" sz="3200" dirty="0">
                <a:solidFill>
                  <a:schemeClr val="bg1"/>
                </a:solidFill>
                <a:latin typeface="Adobe Arabic" panose="02040503050201020203" pitchFamily="18" charset="-78"/>
                <a:cs typeface="Adobe Arabic" panose="02040503050201020203" pitchFamily="18" charset="-78"/>
              </a:rPr>
              <a:t> وخلى الحاكم سبيله </a:t>
            </a:r>
            <a:r>
              <a:rPr lang="ar-SA" sz="3200" b="1" dirty="0">
                <a:solidFill>
                  <a:schemeClr val="bg1"/>
                </a:solidFill>
                <a:latin typeface="Adobe Arabic" panose="02040503050201020203" pitchFamily="18" charset="-78"/>
                <a:cs typeface="Adobe Arabic" panose="02040503050201020203" pitchFamily="18" charset="-78"/>
              </a:rPr>
              <a:t>ثم أحضر المدعي بينةً</a:t>
            </a:r>
            <a:r>
              <a:rPr lang="ar-SA" sz="3200" dirty="0">
                <a:solidFill>
                  <a:schemeClr val="bg1"/>
                </a:solidFill>
                <a:latin typeface="Adobe Arabic" panose="02040503050201020203" pitchFamily="18" charset="-78"/>
                <a:cs typeface="Adobe Arabic" panose="02040503050201020203" pitchFamily="18" charset="-78"/>
              </a:rPr>
              <a:t> عليه </a:t>
            </a:r>
            <a:r>
              <a:rPr lang="ar-SA" sz="3200" b="1" dirty="0">
                <a:solidFill>
                  <a:schemeClr val="bg1"/>
                </a:solidFill>
                <a:latin typeface="Adobe Arabic" panose="02040503050201020203" pitchFamily="18" charset="-78"/>
                <a:cs typeface="Adobe Arabic" panose="02040503050201020203" pitchFamily="18" charset="-78"/>
              </a:rPr>
              <a:t>حكم</a:t>
            </a:r>
            <a:r>
              <a:rPr lang="ar-SA" sz="3200" dirty="0">
                <a:solidFill>
                  <a:schemeClr val="bg1"/>
                </a:solidFill>
                <a:latin typeface="Adobe Arabic" panose="02040503050201020203" pitchFamily="18" charset="-78"/>
                <a:cs typeface="Adobe Arabic" panose="02040503050201020203" pitchFamily="18" charset="-78"/>
              </a:rPr>
              <a:t> القاضي </a:t>
            </a:r>
            <a:r>
              <a:rPr lang="ar-SA" sz="3200" b="1" dirty="0">
                <a:solidFill>
                  <a:schemeClr val="bg1"/>
                </a:solidFill>
                <a:latin typeface="Adobe Arabic" panose="02040503050201020203" pitchFamily="18" charset="-78"/>
                <a:cs typeface="Adobe Arabic" panose="02040503050201020203" pitchFamily="18" charset="-78"/>
              </a:rPr>
              <a:t>بها ولم تكن اليمين مزيلةً للحق</a:t>
            </a:r>
            <a:r>
              <a:rPr lang="ar-SA" sz="3200" dirty="0">
                <a:solidFill>
                  <a:schemeClr val="bg1"/>
                </a:solidFill>
                <a:latin typeface="Adobe Arabic" panose="02040503050201020203" pitchFamily="18" charset="-78"/>
                <a:cs typeface="Adobe Arabic" panose="02040503050201020203" pitchFamily="18" charset="-78"/>
              </a:rPr>
              <a:t> هذا إذا لم يكن قال : لا بينة لي ، فإن قال ذلك ثم أقامها لم تسمع لأنه مكذب لها .</a:t>
            </a:r>
            <a:endParaRPr lang="ar-SA" sz="3200" dirty="0">
              <a:solidFill>
                <a:schemeClr val="bg1"/>
              </a:solidFill>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23960427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84212" y="228600"/>
            <a:ext cx="8534400" cy="5765799"/>
          </a:xfrm>
        </p:spPr>
        <p:txBody>
          <a:bodyPr>
            <a:normAutofit/>
          </a:bodyPr>
          <a:lstStyle/>
          <a:p>
            <a:pPr algn="r" hangingPunct="0"/>
            <a:r>
              <a:rPr lang="ar-SA" b="1" u="sng" dirty="0" smtClean="0">
                <a:solidFill>
                  <a:schemeClr val="bg1"/>
                </a:solidFill>
                <a:latin typeface="Adobe Arabic" panose="02040503050201020203" pitchFamily="18" charset="-78"/>
                <a:cs typeface="Adobe Arabic" panose="02040503050201020203" pitchFamily="18" charset="-78"/>
              </a:rPr>
              <a:t>فصل : شروط صحة الدعوى</a:t>
            </a:r>
            <a:r>
              <a:rPr lang="en-US" b="1" dirty="0">
                <a:solidFill>
                  <a:schemeClr val="bg1"/>
                </a:solidFill>
                <a:latin typeface="Adobe Arabic" panose="02040503050201020203" pitchFamily="18" charset="-78"/>
                <a:cs typeface="Adobe Arabic" panose="02040503050201020203" pitchFamily="18" charset="-78"/>
              </a:rPr>
              <a:t/>
            </a:r>
            <a:br>
              <a:rPr lang="en-US" b="1" dirty="0">
                <a:solidFill>
                  <a:schemeClr val="bg1"/>
                </a:solidFill>
                <a:latin typeface="Adobe Arabic" panose="02040503050201020203" pitchFamily="18" charset="-78"/>
                <a:cs typeface="Adobe Arabic" panose="02040503050201020203" pitchFamily="18" charset="-78"/>
              </a:rPr>
            </a:br>
            <a:r>
              <a:rPr lang="ar-SA" b="1" dirty="0" smtClean="0">
                <a:solidFill>
                  <a:schemeClr val="bg1"/>
                </a:solidFill>
                <a:latin typeface="Adobe Arabic" panose="02040503050201020203" pitchFamily="18" charset="-78"/>
                <a:cs typeface="Adobe Arabic" panose="02040503050201020203" pitchFamily="18" charset="-78"/>
              </a:rPr>
              <a:t>1- ( </a:t>
            </a:r>
            <a:r>
              <a:rPr lang="ar-SA" b="1" dirty="0">
                <a:solidFill>
                  <a:schemeClr val="bg1"/>
                </a:solidFill>
                <a:latin typeface="Adobe Arabic" panose="02040503050201020203" pitchFamily="18" charset="-78"/>
                <a:cs typeface="Adobe Arabic" panose="02040503050201020203" pitchFamily="18" charset="-78"/>
              </a:rPr>
              <a:t>ولا تصح الدعوى إلا محررة )</a:t>
            </a:r>
            <a:r>
              <a:rPr lang="ar-SA" dirty="0">
                <a:solidFill>
                  <a:schemeClr val="bg1"/>
                </a:solidFill>
                <a:latin typeface="Adobe Arabic" panose="02040503050201020203" pitchFamily="18" charset="-78"/>
                <a:cs typeface="Adobe Arabic" panose="02040503050201020203" pitchFamily="18" charset="-78"/>
              </a:rPr>
              <a:t> لأن الحكم مرتب عليها ولذلك قال رسول اللـه صلى اللـه عليه وسلم : « وإنما أقضي على نحو ما أسمع » </a:t>
            </a:r>
            <a:r>
              <a:rPr lang="ar-SA" dirty="0" smtClean="0">
                <a:solidFill>
                  <a:schemeClr val="bg1"/>
                </a:solidFill>
                <a:latin typeface="Adobe Arabic" panose="02040503050201020203" pitchFamily="18" charset="-78"/>
                <a:cs typeface="Adobe Arabic" panose="02040503050201020203" pitchFamily="18" charset="-78"/>
              </a:rPr>
              <a:t/>
            </a:r>
            <a:br>
              <a:rPr lang="ar-SA" dirty="0" smtClean="0">
                <a:solidFill>
                  <a:schemeClr val="bg1"/>
                </a:solidFill>
                <a:latin typeface="Adobe Arabic" panose="02040503050201020203" pitchFamily="18" charset="-78"/>
                <a:cs typeface="Adobe Arabic" panose="02040503050201020203" pitchFamily="18" charset="-78"/>
              </a:rPr>
            </a:br>
            <a:r>
              <a:rPr lang="ar-SA" dirty="0" smtClean="0">
                <a:solidFill>
                  <a:schemeClr val="bg1"/>
                </a:solidFill>
                <a:latin typeface="Adobe Arabic" panose="02040503050201020203" pitchFamily="18" charset="-78"/>
                <a:cs typeface="Adobe Arabic" panose="02040503050201020203" pitchFamily="18" charset="-78"/>
              </a:rPr>
              <a:t>2- ولا </a:t>
            </a:r>
            <a:r>
              <a:rPr lang="ar-SA" dirty="0">
                <a:solidFill>
                  <a:schemeClr val="bg1"/>
                </a:solidFill>
                <a:latin typeface="Adobe Arabic" panose="02040503050201020203" pitchFamily="18" charset="-78"/>
                <a:cs typeface="Adobe Arabic" panose="02040503050201020203" pitchFamily="18" charset="-78"/>
              </a:rPr>
              <a:t>تصح أيضًا إلا </a:t>
            </a:r>
            <a:r>
              <a:rPr lang="ar-SA" b="1" dirty="0">
                <a:solidFill>
                  <a:schemeClr val="bg1"/>
                </a:solidFill>
                <a:latin typeface="Adobe Arabic" panose="02040503050201020203" pitchFamily="18" charset="-78"/>
                <a:cs typeface="Adobe Arabic" panose="02040503050201020203" pitchFamily="18" charset="-78"/>
              </a:rPr>
              <a:t>( معلومة المدعى به )</a:t>
            </a:r>
            <a:r>
              <a:rPr lang="ar-SA" dirty="0">
                <a:solidFill>
                  <a:schemeClr val="bg1"/>
                </a:solidFill>
                <a:latin typeface="Adobe Arabic" panose="02040503050201020203" pitchFamily="18" charset="-78"/>
                <a:cs typeface="Adobe Arabic" panose="02040503050201020203" pitchFamily="18" charset="-78"/>
              </a:rPr>
              <a:t> أي أن تكون بشيء معلوم ليتأتى الإلزام به </a:t>
            </a:r>
            <a:r>
              <a:rPr lang="ar-SA" b="1" dirty="0">
                <a:solidFill>
                  <a:schemeClr val="bg1"/>
                </a:solidFill>
                <a:latin typeface="Adobe Arabic" panose="02040503050201020203" pitchFamily="18" charset="-78"/>
                <a:cs typeface="Adobe Arabic" panose="02040503050201020203" pitchFamily="18" charset="-78"/>
              </a:rPr>
              <a:t>( إلا )</a:t>
            </a:r>
            <a:r>
              <a:rPr lang="ar-SA" dirty="0">
                <a:solidFill>
                  <a:schemeClr val="bg1"/>
                </a:solidFill>
                <a:latin typeface="Adobe Arabic" panose="02040503050201020203" pitchFamily="18" charset="-78"/>
                <a:cs typeface="Adobe Arabic" panose="02040503050201020203" pitchFamily="18" charset="-78"/>
              </a:rPr>
              <a:t> الدعوى بـ </a:t>
            </a:r>
            <a:r>
              <a:rPr lang="ar-SA" b="1" dirty="0">
                <a:solidFill>
                  <a:schemeClr val="bg1"/>
                </a:solidFill>
                <a:latin typeface="Adobe Arabic" panose="02040503050201020203" pitchFamily="18" charset="-78"/>
                <a:cs typeface="Adobe Arabic" panose="02040503050201020203" pitchFamily="18" charset="-78"/>
              </a:rPr>
              <a:t>( ـما نصححه مجهولًا كالوصية )</a:t>
            </a:r>
            <a:r>
              <a:rPr lang="ar-SA" dirty="0">
                <a:solidFill>
                  <a:schemeClr val="bg1"/>
                </a:solidFill>
                <a:latin typeface="Adobe Arabic" panose="02040503050201020203" pitchFamily="18" charset="-78"/>
                <a:cs typeface="Adobe Arabic" panose="02040503050201020203" pitchFamily="18" charset="-78"/>
              </a:rPr>
              <a:t> بشيء من ماله </a:t>
            </a:r>
            <a:r>
              <a:rPr lang="ar-SA" b="1" dirty="0">
                <a:solidFill>
                  <a:schemeClr val="bg1"/>
                </a:solidFill>
                <a:latin typeface="Adobe Arabic" panose="02040503050201020203" pitchFamily="18" charset="-78"/>
                <a:cs typeface="Adobe Arabic" panose="02040503050201020203" pitchFamily="18" charset="-78"/>
              </a:rPr>
              <a:t>( و )</a:t>
            </a:r>
            <a:r>
              <a:rPr lang="ar-SA" dirty="0">
                <a:solidFill>
                  <a:schemeClr val="bg1"/>
                </a:solidFill>
                <a:latin typeface="Adobe Arabic" panose="02040503050201020203" pitchFamily="18" charset="-78"/>
                <a:cs typeface="Adobe Arabic" panose="02040503050201020203" pitchFamily="18" charset="-78"/>
              </a:rPr>
              <a:t> الدعوى بـ </a:t>
            </a:r>
            <a:r>
              <a:rPr lang="ar-SA" b="1" dirty="0">
                <a:solidFill>
                  <a:schemeClr val="bg1"/>
                </a:solidFill>
                <a:latin typeface="Adobe Arabic" panose="02040503050201020203" pitchFamily="18" charset="-78"/>
                <a:cs typeface="Adobe Arabic" panose="02040503050201020203" pitchFamily="18" charset="-78"/>
              </a:rPr>
              <a:t>( ـعبد من عبيده )</a:t>
            </a:r>
            <a:r>
              <a:rPr lang="ar-SA" dirty="0">
                <a:solidFill>
                  <a:schemeClr val="bg1"/>
                </a:solidFill>
                <a:latin typeface="Adobe Arabic" panose="02040503050201020203" pitchFamily="18" charset="-78"/>
                <a:cs typeface="Adobe Arabic" panose="02040503050201020203" pitchFamily="18" charset="-78"/>
              </a:rPr>
              <a:t> جعله </a:t>
            </a:r>
            <a:r>
              <a:rPr lang="ar-SA" b="1" dirty="0">
                <a:solidFill>
                  <a:schemeClr val="bg1"/>
                </a:solidFill>
                <a:latin typeface="Adobe Arabic" panose="02040503050201020203" pitchFamily="18" charset="-78"/>
                <a:cs typeface="Adobe Arabic" panose="02040503050201020203" pitchFamily="18" charset="-78"/>
              </a:rPr>
              <a:t>( مهرًا ونحوه )</a:t>
            </a:r>
            <a:r>
              <a:rPr lang="ar-SA" dirty="0">
                <a:solidFill>
                  <a:schemeClr val="bg1"/>
                </a:solidFill>
                <a:latin typeface="Adobe Arabic" panose="02040503050201020203" pitchFamily="18" charset="-78"/>
                <a:cs typeface="Adobe Arabic" panose="02040503050201020203" pitchFamily="18" charset="-78"/>
              </a:rPr>
              <a:t> كعوض خلع أو أقر به فيطالبه بما وجب له ، ويعتبر أن يصرح بالدعوى فلا يكفي لي عنده كذا حتى يقول : وأنا مطالبه به ، ولا تسمع بمؤجل لإثباته غير تدبير واستيلاد وكتابة ، ولا بد أن تنفك عما يكذبها فلا تصح على إنسان أنه قتل أو سرق من عشرين سنةً وسنُّه دونها ، </a:t>
            </a:r>
            <a:endParaRPr lang="ar-SA" dirty="0">
              <a:solidFill>
                <a:schemeClr val="bg1"/>
              </a:solidFill>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8713544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84212" y="114300"/>
            <a:ext cx="8534400" cy="5880099"/>
          </a:xfrm>
        </p:spPr>
        <p:txBody>
          <a:bodyPr>
            <a:normAutofit/>
          </a:bodyPr>
          <a:lstStyle/>
          <a:p>
            <a:pPr algn="r"/>
            <a:r>
              <a:rPr lang="ar-SA" dirty="0" smtClean="0">
                <a:solidFill>
                  <a:schemeClr val="bg1"/>
                </a:solidFill>
                <a:latin typeface="Adobe Arabic" panose="02040503050201020203" pitchFamily="18" charset="-78"/>
                <a:cs typeface="Adobe Arabic" panose="02040503050201020203" pitchFamily="18" charset="-78"/>
              </a:rPr>
              <a:t>3- ولا </a:t>
            </a:r>
            <a:r>
              <a:rPr lang="ar-SA" dirty="0">
                <a:solidFill>
                  <a:schemeClr val="bg1"/>
                </a:solidFill>
                <a:latin typeface="Adobe Arabic" panose="02040503050201020203" pitchFamily="18" charset="-78"/>
                <a:cs typeface="Adobe Arabic" panose="02040503050201020203" pitchFamily="18" charset="-78"/>
              </a:rPr>
              <a:t>يعتبر فيها ذكر سبب الاستحقاق ، </a:t>
            </a:r>
            <a:r>
              <a:rPr lang="ar-SA" dirty="0" smtClean="0">
                <a:solidFill>
                  <a:schemeClr val="bg1"/>
                </a:solidFill>
                <a:latin typeface="Adobe Arabic" panose="02040503050201020203" pitchFamily="18" charset="-78"/>
                <a:cs typeface="Adobe Arabic" panose="02040503050201020203" pitchFamily="18" charset="-78"/>
              </a:rPr>
              <a:t/>
            </a:r>
            <a:br>
              <a:rPr lang="ar-SA" dirty="0" smtClean="0">
                <a:solidFill>
                  <a:schemeClr val="bg1"/>
                </a:solidFill>
                <a:latin typeface="Adobe Arabic" panose="02040503050201020203" pitchFamily="18" charset="-78"/>
                <a:cs typeface="Adobe Arabic" panose="02040503050201020203" pitchFamily="18" charset="-78"/>
              </a:rPr>
            </a:br>
            <a:r>
              <a:rPr lang="ar-SA" dirty="0" smtClean="0">
                <a:solidFill>
                  <a:schemeClr val="bg1"/>
                </a:solidFill>
                <a:latin typeface="Adobe Arabic" panose="02040503050201020203" pitchFamily="18" charset="-78"/>
                <a:cs typeface="Adobe Arabic" panose="02040503050201020203" pitchFamily="18" charset="-78"/>
              </a:rPr>
              <a:t>4- </a:t>
            </a:r>
            <a:r>
              <a:rPr lang="ar-SA" b="1" dirty="0" smtClean="0">
                <a:solidFill>
                  <a:schemeClr val="bg1"/>
                </a:solidFill>
                <a:latin typeface="Adobe Arabic" panose="02040503050201020203" pitchFamily="18" charset="-78"/>
                <a:cs typeface="Adobe Arabic" panose="02040503050201020203" pitchFamily="18" charset="-78"/>
              </a:rPr>
              <a:t>( </a:t>
            </a:r>
            <a:r>
              <a:rPr lang="ar-SA" b="1" dirty="0">
                <a:solidFill>
                  <a:schemeClr val="bg1"/>
                </a:solidFill>
                <a:latin typeface="Adobe Arabic" panose="02040503050201020203" pitchFamily="18" charset="-78"/>
                <a:cs typeface="Adobe Arabic" panose="02040503050201020203" pitchFamily="18" charset="-78"/>
              </a:rPr>
              <a:t>وإن ادعى عقد نكاح أو )</a:t>
            </a:r>
            <a:r>
              <a:rPr lang="ar-SA" dirty="0">
                <a:solidFill>
                  <a:schemeClr val="bg1"/>
                </a:solidFill>
                <a:latin typeface="Adobe Arabic" panose="02040503050201020203" pitchFamily="18" charset="-78"/>
                <a:cs typeface="Adobe Arabic" panose="02040503050201020203" pitchFamily="18" charset="-78"/>
              </a:rPr>
              <a:t> عقد </a:t>
            </a:r>
            <a:r>
              <a:rPr lang="ar-SA" b="1" dirty="0">
                <a:solidFill>
                  <a:schemeClr val="bg1"/>
                </a:solidFill>
                <a:latin typeface="Adobe Arabic" panose="02040503050201020203" pitchFamily="18" charset="-78"/>
                <a:cs typeface="Adobe Arabic" panose="02040503050201020203" pitchFamily="18" charset="-78"/>
              </a:rPr>
              <a:t>( بيع أو غيرهما )</a:t>
            </a:r>
            <a:r>
              <a:rPr lang="ar-SA" dirty="0">
                <a:solidFill>
                  <a:schemeClr val="bg1"/>
                </a:solidFill>
                <a:latin typeface="Adobe Arabic" panose="02040503050201020203" pitchFamily="18" charset="-78"/>
                <a:cs typeface="Adobe Arabic" panose="02040503050201020203" pitchFamily="18" charset="-78"/>
              </a:rPr>
              <a:t> كإجارة </a:t>
            </a:r>
            <a:r>
              <a:rPr lang="ar-SA" b="1" dirty="0">
                <a:solidFill>
                  <a:schemeClr val="bg1"/>
                </a:solidFill>
                <a:latin typeface="Adobe Arabic" panose="02040503050201020203" pitchFamily="18" charset="-78"/>
                <a:cs typeface="Adobe Arabic" panose="02040503050201020203" pitchFamily="18" charset="-78"/>
              </a:rPr>
              <a:t>( فلابد من ذكر شروطه )</a:t>
            </a:r>
            <a:r>
              <a:rPr lang="ar-SA" dirty="0">
                <a:solidFill>
                  <a:schemeClr val="bg1"/>
                </a:solidFill>
                <a:latin typeface="Adobe Arabic" panose="02040503050201020203" pitchFamily="18" charset="-78"/>
                <a:cs typeface="Adobe Arabic" panose="02040503050201020203" pitchFamily="18" charset="-78"/>
              </a:rPr>
              <a:t> لأن الناس مختلفون في الشروط فقد لا يكون العقد صحيحًا عند القاضي ، وإن ادعى استدامة الزوجية لم يشترط ذكر شروط العقد </a:t>
            </a:r>
            <a:r>
              <a:rPr lang="ar-SA" dirty="0" smtClean="0">
                <a:solidFill>
                  <a:schemeClr val="bg1"/>
                </a:solidFill>
                <a:latin typeface="Adobe Arabic" panose="02040503050201020203" pitchFamily="18" charset="-78"/>
                <a:cs typeface="Adobe Arabic" panose="02040503050201020203" pitchFamily="18" charset="-78"/>
              </a:rPr>
              <a:t>،</a:t>
            </a:r>
            <a:br>
              <a:rPr lang="ar-SA" dirty="0" smtClean="0">
                <a:solidFill>
                  <a:schemeClr val="bg1"/>
                </a:solidFill>
                <a:latin typeface="Adobe Arabic" panose="02040503050201020203" pitchFamily="18" charset="-78"/>
                <a:cs typeface="Adobe Arabic" panose="02040503050201020203" pitchFamily="18" charset="-78"/>
              </a:rPr>
            </a:br>
            <a:r>
              <a:rPr lang="ar-SA" dirty="0" smtClean="0">
                <a:solidFill>
                  <a:schemeClr val="bg1"/>
                </a:solidFill>
                <a:latin typeface="Adobe Arabic" panose="02040503050201020203" pitchFamily="18" charset="-78"/>
                <a:cs typeface="Adobe Arabic" panose="02040503050201020203" pitchFamily="18" charset="-78"/>
              </a:rPr>
              <a:t> </a:t>
            </a:r>
            <a:r>
              <a:rPr lang="ar-SA" b="1" dirty="0">
                <a:solidFill>
                  <a:schemeClr val="bg1"/>
                </a:solidFill>
                <a:latin typeface="Adobe Arabic" panose="02040503050201020203" pitchFamily="18" charset="-78"/>
                <a:cs typeface="Adobe Arabic" panose="02040503050201020203" pitchFamily="18" charset="-78"/>
              </a:rPr>
              <a:t>( وإن ادعت امرأة نكاح رجل لطلب نفقة أو مهر أو نحوهما سمعت دعواها )</a:t>
            </a:r>
            <a:r>
              <a:rPr lang="ar-SA" dirty="0">
                <a:solidFill>
                  <a:schemeClr val="bg1"/>
                </a:solidFill>
                <a:latin typeface="Adobe Arabic" panose="02040503050201020203" pitchFamily="18" charset="-78"/>
                <a:cs typeface="Adobe Arabic" panose="02040503050201020203" pitchFamily="18" charset="-78"/>
              </a:rPr>
              <a:t> لأنها تدعي حقًّا لها تضيفه إلى سببه ، </a:t>
            </a:r>
            <a:r>
              <a:rPr lang="ar-SA" b="1" dirty="0">
                <a:solidFill>
                  <a:schemeClr val="bg1"/>
                </a:solidFill>
                <a:latin typeface="Adobe Arabic" panose="02040503050201020203" pitchFamily="18" charset="-78"/>
                <a:cs typeface="Adobe Arabic" panose="02040503050201020203" pitchFamily="18" charset="-78"/>
              </a:rPr>
              <a:t>( وإن لم تدع سوى النكاح )</a:t>
            </a:r>
            <a:r>
              <a:rPr lang="ar-SA" dirty="0">
                <a:solidFill>
                  <a:schemeClr val="bg1"/>
                </a:solidFill>
                <a:latin typeface="Adobe Arabic" panose="02040503050201020203" pitchFamily="18" charset="-78"/>
                <a:cs typeface="Adobe Arabic" panose="02040503050201020203" pitchFamily="18" charset="-78"/>
              </a:rPr>
              <a:t> من نفقة ومهر وغيرهما </a:t>
            </a:r>
            <a:r>
              <a:rPr lang="ar-SA" b="1" dirty="0">
                <a:solidFill>
                  <a:schemeClr val="bg1"/>
                </a:solidFill>
                <a:latin typeface="Adobe Arabic" panose="02040503050201020203" pitchFamily="18" charset="-78"/>
                <a:cs typeface="Adobe Arabic" panose="02040503050201020203" pitchFamily="18" charset="-78"/>
              </a:rPr>
              <a:t>( لم تقبل )</a:t>
            </a:r>
            <a:r>
              <a:rPr lang="ar-SA" dirty="0">
                <a:solidFill>
                  <a:schemeClr val="bg1"/>
                </a:solidFill>
                <a:latin typeface="Adobe Arabic" panose="02040503050201020203" pitchFamily="18" charset="-78"/>
                <a:cs typeface="Adobe Arabic" panose="02040503050201020203" pitchFamily="18" charset="-78"/>
              </a:rPr>
              <a:t> دعواها لأن النكاح حق الزوج عليها فلا تسمع دعواها بحق لغيرها ، </a:t>
            </a:r>
            <a:endParaRPr lang="ar-SA" dirty="0">
              <a:solidFill>
                <a:schemeClr val="bg1"/>
              </a:solidFill>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38554587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84212" y="88900"/>
            <a:ext cx="8534400" cy="5905499"/>
          </a:xfrm>
        </p:spPr>
        <p:txBody>
          <a:bodyPr/>
          <a:lstStyle/>
          <a:p>
            <a:pPr algn="r"/>
            <a:r>
              <a:rPr lang="ar-SA" b="1" dirty="0">
                <a:solidFill>
                  <a:schemeClr val="bg1"/>
                </a:solidFill>
                <a:latin typeface="Adobe Arabic" panose="02040503050201020203" pitchFamily="18" charset="-78"/>
                <a:cs typeface="Adobe Arabic" panose="02040503050201020203" pitchFamily="18" charset="-78"/>
              </a:rPr>
              <a:t>( وإن ادعى )</a:t>
            </a:r>
            <a:r>
              <a:rPr lang="ar-SA" dirty="0">
                <a:solidFill>
                  <a:schemeClr val="bg1"/>
                </a:solidFill>
                <a:latin typeface="Adobe Arabic" panose="02040503050201020203" pitchFamily="18" charset="-78"/>
                <a:cs typeface="Adobe Arabic" panose="02040503050201020203" pitchFamily="18" charset="-78"/>
              </a:rPr>
              <a:t> إنسان </a:t>
            </a:r>
            <a:r>
              <a:rPr lang="ar-SA" b="1" dirty="0">
                <a:solidFill>
                  <a:schemeClr val="bg1"/>
                </a:solidFill>
                <a:latin typeface="Adobe Arabic" panose="02040503050201020203" pitchFamily="18" charset="-78"/>
                <a:cs typeface="Adobe Arabic" panose="02040503050201020203" pitchFamily="18" charset="-78"/>
              </a:rPr>
              <a:t>( الإرث ذكر سببه )</a:t>
            </a:r>
            <a:r>
              <a:rPr lang="ar-SA" dirty="0">
                <a:solidFill>
                  <a:schemeClr val="bg1"/>
                </a:solidFill>
                <a:latin typeface="Adobe Arabic" panose="02040503050201020203" pitchFamily="18" charset="-78"/>
                <a:cs typeface="Adobe Arabic" panose="02040503050201020203" pitchFamily="18" charset="-78"/>
              </a:rPr>
              <a:t> لأن أسباب الإرث تختلف فلابد من تعيينه ، ويعتبر تعيين مدعى به إن كان حاضرًا بالمجلس وإحضار عين بالبلد ليتعين ، وإن كانت غائبةً وصفها كسلم والأولى ذكر قيمتها أيضًا </a:t>
            </a:r>
            <a:endParaRPr lang="ar-SA" dirty="0">
              <a:solidFill>
                <a:schemeClr val="bg1"/>
              </a:solidFill>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4145568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84212" y="0"/>
            <a:ext cx="8534400" cy="5994399"/>
          </a:xfrm>
        </p:spPr>
        <p:txBody>
          <a:bodyPr/>
          <a:lstStyle/>
          <a:p>
            <a:pPr algn="r"/>
            <a:r>
              <a:rPr lang="ar-SA" b="1" dirty="0">
                <a:solidFill>
                  <a:schemeClr val="bg1"/>
                </a:solidFill>
                <a:latin typeface="Adobe Arabic" panose="02040503050201020203" pitchFamily="18" charset="-78"/>
                <a:cs typeface="Adobe Arabic" panose="02040503050201020203" pitchFamily="18" charset="-78"/>
              </a:rPr>
              <a:t>( وتعتبر عدالة البينة ظاهرًا وباطنًا )</a:t>
            </a:r>
            <a:r>
              <a:rPr lang="ar-SA" dirty="0">
                <a:solidFill>
                  <a:schemeClr val="bg1"/>
                </a:solidFill>
                <a:latin typeface="Adobe Arabic" panose="02040503050201020203" pitchFamily="18" charset="-78"/>
                <a:cs typeface="Adobe Arabic" panose="02040503050201020203" pitchFamily="18" charset="-78"/>
              </a:rPr>
              <a:t> لقوله تعالى : « وأشهدوا ذوي عدل منكم » إلا في عقد نكاح فتكفي العدالة ظاهرًا كما تقدم ، </a:t>
            </a:r>
            <a:r>
              <a:rPr lang="ar-SA" dirty="0" smtClean="0">
                <a:solidFill>
                  <a:schemeClr val="bg1"/>
                </a:solidFill>
                <a:latin typeface="Adobe Arabic" panose="02040503050201020203" pitchFamily="18" charset="-78"/>
                <a:cs typeface="Adobe Arabic" panose="02040503050201020203" pitchFamily="18" charset="-78"/>
              </a:rPr>
              <a:t/>
            </a:r>
            <a:br>
              <a:rPr lang="ar-SA" dirty="0" smtClean="0">
                <a:solidFill>
                  <a:schemeClr val="bg1"/>
                </a:solidFill>
                <a:latin typeface="Adobe Arabic" panose="02040503050201020203" pitchFamily="18" charset="-78"/>
                <a:cs typeface="Adobe Arabic" panose="02040503050201020203" pitchFamily="18" charset="-78"/>
              </a:rPr>
            </a:br>
            <a:r>
              <a:rPr lang="ar-SA" u="sng" dirty="0" smtClean="0">
                <a:solidFill>
                  <a:schemeClr val="bg1"/>
                </a:solidFill>
                <a:latin typeface="Adobe Arabic" panose="02040503050201020203" pitchFamily="18" charset="-78"/>
                <a:cs typeface="Adobe Arabic" panose="02040503050201020203" pitchFamily="18" charset="-78"/>
              </a:rPr>
              <a:t>أحوال الشهود عند القاضي :</a:t>
            </a:r>
            <a:r>
              <a:rPr lang="ar-SA" dirty="0" smtClean="0">
                <a:solidFill>
                  <a:schemeClr val="bg1"/>
                </a:solidFill>
                <a:latin typeface="Adobe Arabic" panose="02040503050201020203" pitchFamily="18" charset="-78"/>
                <a:cs typeface="Adobe Arabic" panose="02040503050201020203" pitchFamily="18" charset="-78"/>
              </a:rPr>
              <a:t/>
            </a:r>
            <a:br>
              <a:rPr lang="ar-SA" dirty="0" smtClean="0">
                <a:solidFill>
                  <a:schemeClr val="bg1"/>
                </a:solidFill>
                <a:latin typeface="Adobe Arabic" panose="02040503050201020203" pitchFamily="18" charset="-78"/>
                <a:cs typeface="Adobe Arabic" panose="02040503050201020203" pitchFamily="18" charset="-78"/>
              </a:rPr>
            </a:br>
            <a:r>
              <a:rPr lang="ar-SA" dirty="0" smtClean="0">
                <a:solidFill>
                  <a:schemeClr val="bg1"/>
                </a:solidFill>
                <a:latin typeface="Adobe Arabic" panose="02040503050201020203" pitchFamily="18" charset="-78"/>
                <a:cs typeface="Adobe Arabic" panose="02040503050201020203" pitchFamily="18" charset="-78"/>
              </a:rPr>
              <a:t>1- </a:t>
            </a:r>
            <a:r>
              <a:rPr lang="ar-SA" b="1" dirty="0" smtClean="0">
                <a:solidFill>
                  <a:schemeClr val="bg1"/>
                </a:solidFill>
                <a:latin typeface="Adobe Arabic" panose="02040503050201020203" pitchFamily="18" charset="-78"/>
                <a:cs typeface="Adobe Arabic" panose="02040503050201020203" pitchFamily="18" charset="-78"/>
              </a:rPr>
              <a:t>( </a:t>
            </a:r>
            <a:r>
              <a:rPr lang="ar-SA" b="1" dirty="0">
                <a:solidFill>
                  <a:schemeClr val="bg1"/>
                </a:solidFill>
                <a:latin typeface="Adobe Arabic" panose="02040503050201020203" pitchFamily="18" charset="-78"/>
                <a:cs typeface="Adobe Arabic" panose="02040503050201020203" pitchFamily="18" charset="-78"/>
              </a:rPr>
              <a:t>ومن جهلت عدالته سأل )</a:t>
            </a:r>
            <a:r>
              <a:rPr lang="ar-SA" dirty="0">
                <a:solidFill>
                  <a:schemeClr val="bg1"/>
                </a:solidFill>
                <a:latin typeface="Adobe Arabic" panose="02040503050201020203" pitchFamily="18" charset="-78"/>
                <a:cs typeface="Adobe Arabic" panose="02040503050201020203" pitchFamily="18" charset="-78"/>
              </a:rPr>
              <a:t> القاضي </a:t>
            </a:r>
            <a:r>
              <a:rPr lang="ar-SA" b="1" dirty="0">
                <a:solidFill>
                  <a:schemeClr val="bg1"/>
                </a:solidFill>
                <a:latin typeface="Adobe Arabic" panose="02040503050201020203" pitchFamily="18" charset="-78"/>
                <a:cs typeface="Adobe Arabic" panose="02040503050201020203" pitchFamily="18" charset="-78"/>
              </a:rPr>
              <a:t>( عنه )</a:t>
            </a:r>
            <a:r>
              <a:rPr lang="ar-SA" dirty="0">
                <a:solidFill>
                  <a:schemeClr val="bg1"/>
                </a:solidFill>
                <a:latin typeface="Adobe Arabic" panose="02040503050201020203" pitchFamily="18" charset="-78"/>
                <a:cs typeface="Adobe Arabic" panose="02040503050201020203" pitchFamily="18" charset="-78"/>
              </a:rPr>
              <a:t> ممن له به خبرة باطنة بصحبة أو معاملة ونحوهما ، وتقدم بينة جرح على تعديل ، وتعديل الخصم وحده أو تصديقه للشاهد تعديل له ، </a:t>
            </a:r>
            <a:endParaRPr lang="ar-SA" dirty="0">
              <a:solidFill>
                <a:schemeClr val="bg1"/>
              </a:solidFill>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17872686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84212" y="152400"/>
            <a:ext cx="8534400" cy="5841999"/>
          </a:xfrm>
        </p:spPr>
        <p:txBody>
          <a:bodyPr>
            <a:normAutofit/>
          </a:bodyPr>
          <a:lstStyle/>
          <a:p>
            <a:pPr algn="r"/>
            <a:r>
              <a:rPr lang="ar-SA" b="1" dirty="0" smtClean="0">
                <a:solidFill>
                  <a:schemeClr val="bg1"/>
                </a:solidFill>
                <a:latin typeface="Adobe Arabic" panose="02040503050201020203" pitchFamily="18" charset="-78"/>
                <a:cs typeface="Adobe Arabic" panose="02040503050201020203" pitchFamily="18" charset="-78"/>
              </a:rPr>
              <a:t>2- ( </a:t>
            </a:r>
            <a:r>
              <a:rPr lang="ar-SA" b="1" dirty="0">
                <a:solidFill>
                  <a:schemeClr val="bg1"/>
                </a:solidFill>
                <a:latin typeface="Adobe Arabic" panose="02040503050201020203" pitchFamily="18" charset="-78"/>
                <a:cs typeface="Adobe Arabic" panose="02040503050201020203" pitchFamily="18" charset="-78"/>
              </a:rPr>
              <a:t>وإن علم )</a:t>
            </a:r>
            <a:r>
              <a:rPr lang="ar-SA" dirty="0">
                <a:solidFill>
                  <a:schemeClr val="bg1"/>
                </a:solidFill>
                <a:latin typeface="Adobe Arabic" panose="02040503050201020203" pitchFamily="18" charset="-78"/>
                <a:cs typeface="Adobe Arabic" panose="02040503050201020203" pitchFamily="18" charset="-78"/>
              </a:rPr>
              <a:t> القاضي </a:t>
            </a:r>
            <a:r>
              <a:rPr lang="ar-SA" b="1" dirty="0">
                <a:solidFill>
                  <a:schemeClr val="bg1"/>
                </a:solidFill>
                <a:latin typeface="Adobe Arabic" panose="02040503050201020203" pitchFamily="18" charset="-78"/>
                <a:cs typeface="Adobe Arabic" panose="02040503050201020203" pitchFamily="18" charset="-78"/>
              </a:rPr>
              <a:t>( عدالته )</a:t>
            </a:r>
            <a:r>
              <a:rPr lang="ar-SA" dirty="0">
                <a:solidFill>
                  <a:schemeClr val="bg1"/>
                </a:solidFill>
                <a:latin typeface="Adobe Arabic" panose="02040503050201020203" pitchFamily="18" charset="-78"/>
                <a:cs typeface="Adobe Arabic" panose="02040503050201020203" pitchFamily="18" charset="-78"/>
              </a:rPr>
              <a:t> أي عدالة الشاهد </a:t>
            </a:r>
            <a:r>
              <a:rPr lang="ar-SA" b="1" dirty="0">
                <a:solidFill>
                  <a:schemeClr val="bg1"/>
                </a:solidFill>
                <a:latin typeface="Adobe Arabic" panose="02040503050201020203" pitchFamily="18" charset="-78"/>
                <a:cs typeface="Adobe Arabic" panose="02040503050201020203" pitchFamily="18" charset="-78"/>
              </a:rPr>
              <a:t>( عمل بها )</a:t>
            </a:r>
            <a:r>
              <a:rPr lang="ar-SA" dirty="0">
                <a:solidFill>
                  <a:schemeClr val="bg1"/>
                </a:solidFill>
                <a:latin typeface="Adobe Arabic" panose="02040503050201020203" pitchFamily="18" charset="-78"/>
                <a:cs typeface="Adobe Arabic" panose="02040503050201020203" pitchFamily="18" charset="-78"/>
              </a:rPr>
              <a:t> ولم يحتج إلى التزكية ، وكذا لو علم فسقه </a:t>
            </a:r>
            <a:r>
              <a:rPr lang="ar-SA" dirty="0" smtClean="0">
                <a:solidFill>
                  <a:schemeClr val="bg1"/>
                </a:solidFill>
                <a:latin typeface="Adobe Arabic" panose="02040503050201020203" pitchFamily="18" charset="-78"/>
                <a:cs typeface="Adobe Arabic" panose="02040503050201020203" pitchFamily="18" charset="-78"/>
              </a:rPr>
              <a:t>،</a:t>
            </a:r>
            <a:br>
              <a:rPr lang="ar-SA" dirty="0" smtClean="0">
                <a:solidFill>
                  <a:schemeClr val="bg1"/>
                </a:solidFill>
                <a:latin typeface="Adobe Arabic" panose="02040503050201020203" pitchFamily="18" charset="-78"/>
                <a:cs typeface="Adobe Arabic" panose="02040503050201020203" pitchFamily="18" charset="-78"/>
              </a:rPr>
            </a:br>
            <a:r>
              <a:rPr lang="ar-SA" dirty="0" smtClean="0">
                <a:solidFill>
                  <a:schemeClr val="bg1"/>
                </a:solidFill>
                <a:latin typeface="Adobe Arabic" panose="02040503050201020203" pitchFamily="18" charset="-78"/>
                <a:cs typeface="Adobe Arabic" panose="02040503050201020203" pitchFamily="18" charset="-78"/>
              </a:rPr>
              <a:t>3-  </a:t>
            </a:r>
            <a:r>
              <a:rPr lang="ar-SA" b="1" dirty="0">
                <a:solidFill>
                  <a:schemeClr val="bg1"/>
                </a:solidFill>
                <a:latin typeface="Adobe Arabic" panose="02040503050201020203" pitchFamily="18" charset="-78"/>
                <a:cs typeface="Adobe Arabic" panose="02040503050201020203" pitchFamily="18" charset="-78"/>
              </a:rPr>
              <a:t>( وإن جرح الخصم الشهود كلف البينة به )</a:t>
            </a:r>
            <a:r>
              <a:rPr lang="ar-SA" dirty="0">
                <a:solidFill>
                  <a:schemeClr val="bg1"/>
                </a:solidFill>
                <a:latin typeface="Adobe Arabic" panose="02040503050201020203" pitchFamily="18" charset="-78"/>
                <a:cs typeface="Adobe Arabic" panose="02040503050201020203" pitchFamily="18" charset="-78"/>
              </a:rPr>
              <a:t> أي بالجرح ولا بد من بيان سببه عن رؤية أو استفاضة </a:t>
            </a:r>
            <a:r>
              <a:rPr lang="ar-SA" b="1" dirty="0">
                <a:solidFill>
                  <a:schemeClr val="bg1"/>
                </a:solidFill>
                <a:latin typeface="Adobe Arabic" panose="02040503050201020203" pitchFamily="18" charset="-78"/>
                <a:cs typeface="Adobe Arabic" panose="02040503050201020203" pitchFamily="18" charset="-78"/>
              </a:rPr>
              <a:t>( وأُنظر )</a:t>
            </a:r>
            <a:r>
              <a:rPr lang="ar-SA" dirty="0">
                <a:solidFill>
                  <a:schemeClr val="bg1"/>
                </a:solidFill>
                <a:latin typeface="Adobe Arabic" panose="02040503050201020203" pitchFamily="18" charset="-78"/>
                <a:cs typeface="Adobe Arabic" panose="02040503050201020203" pitchFamily="18" charset="-78"/>
              </a:rPr>
              <a:t> من ادعى الجرح </a:t>
            </a:r>
            <a:r>
              <a:rPr lang="ar-SA" b="1" dirty="0">
                <a:solidFill>
                  <a:schemeClr val="bg1"/>
                </a:solidFill>
                <a:latin typeface="Adobe Arabic" panose="02040503050201020203" pitchFamily="18" charset="-78"/>
                <a:cs typeface="Adobe Arabic" panose="02040503050201020203" pitchFamily="18" charset="-78"/>
              </a:rPr>
              <a:t>( له ثلاثة إن طلبه وللمدعي ملازمته )</a:t>
            </a:r>
            <a:r>
              <a:rPr lang="ar-SA" dirty="0">
                <a:solidFill>
                  <a:schemeClr val="bg1"/>
                </a:solidFill>
                <a:latin typeface="Adobe Arabic" panose="02040503050201020203" pitchFamily="18" charset="-78"/>
                <a:cs typeface="Adobe Arabic" panose="02040503050201020203" pitchFamily="18" charset="-78"/>
              </a:rPr>
              <a:t> أي ملازمة خصمه في مدة الإنظار لئلا يهرب ، </a:t>
            </a:r>
            <a:r>
              <a:rPr lang="ar-SA" b="1" dirty="0">
                <a:solidFill>
                  <a:schemeClr val="bg1"/>
                </a:solidFill>
                <a:latin typeface="Adobe Arabic" panose="02040503050201020203" pitchFamily="18" charset="-78"/>
                <a:cs typeface="Adobe Arabic" panose="02040503050201020203" pitchFamily="18" charset="-78"/>
              </a:rPr>
              <a:t>( فإن لم يأت )</a:t>
            </a:r>
            <a:r>
              <a:rPr lang="ar-SA" dirty="0">
                <a:solidFill>
                  <a:schemeClr val="bg1"/>
                </a:solidFill>
                <a:latin typeface="Adobe Arabic" panose="02040503050201020203" pitchFamily="18" charset="-78"/>
                <a:cs typeface="Adobe Arabic" panose="02040503050201020203" pitchFamily="18" charset="-78"/>
              </a:rPr>
              <a:t> مدعي الجرح </a:t>
            </a:r>
            <a:r>
              <a:rPr lang="ar-SA" b="1" dirty="0">
                <a:solidFill>
                  <a:schemeClr val="bg1"/>
                </a:solidFill>
                <a:latin typeface="Adobe Arabic" panose="02040503050201020203" pitchFamily="18" charset="-78"/>
                <a:cs typeface="Adobe Arabic" panose="02040503050201020203" pitchFamily="18" charset="-78"/>
              </a:rPr>
              <a:t>( ببينة حكم عليه )</a:t>
            </a:r>
            <a:r>
              <a:rPr lang="ar-SA" dirty="0">
                <a:solidFill>
                  <a:schemeClr val="bg1"/>
                </a:solidFill>
                <a:latin typeface="Adobe Arabic" panose="02040503050201020203" pitchFamily="18" charset="-78"/>
                <a:cs typeface="Adobe Arabic" panose="02040503050201020203" pitchFamily="18" charset="-78"/>
              </a:rPr>
              <a:t> لأن عجزه عن إقامة البينة على الجرح في المدة المذكورة دليل على عدم ما ادعاه </a:t>
            </a:r>
            <a:endParaRPr lang="ar-SA" dirty="0">
              <a:solidFill>
                <a:schemeClr val="bg1"/>
              </a:solidFill>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3239010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84212" y="190500"/>
            <a:ext cx="8534400" cy="5803899"/>
          </a:xfrm>
        </p:spPr>
        <p:txBody>
          <a:bodyPr>
            <a:normAutofit/>
          </a:bodyPr>
          <a:lstStyle/>
          <a:p>
            <a:pPr algn="r"/>
            <a:r>
              <a:rPr lang="ar-SA" b="1" dirty="0">
                <a:solidFill>
                  <a:schemeClr val="bg1"/>
                </a:solidFill>
                <a:latin typeface="Adobe Arabic" panose="02040503050201020203" pitchFamily="18" charset="-78"/>
                <a:cs typeface="Adobe Arabic" panose="02040503050201020203" pitchFamily="18" charset="-78"/>
              </a:rPr>
              <a:t>( وإن جهل )</a:t>
            </a:r>
            <a:r>
              <a:rPr lang="ar-SA" dirty="0">
                <a:solidFill>
                  <a:schemeClr val="bg1"/>
                </a:solidFill>
                <a:latin typeface="Adobe Arabic" panose="02040503050201020203" pitchFamily="18" charset="-78"/>
                <a:cs typeface="Adobe Arabic" panose="02040503050201020203" pitchFamily="18" charset="-78"/>
              </a:rPr>
              <a:t> القاضي </a:t>
            </a:r>
            <a:r>
              <a:rPr lang="ar-SA" b="1" dirty="0">
                <a:solidFill>
                  <a:schemeClr val="bg1"/>
                </a:solidFill>
                <a:latin typeface="Adobe Arabic" panose="02040503050201020203" pitchFamily="18" charset="-78"/>
                <a:cs typeface="Adobe Arabic" panose="02040503050201020203" pitchFamily="18" charset="-78"/>
              </a:rPr>
              <a:t>( حال البينة طلب من المدعي تزكيتهم )</a:t>
            </a:r>
            <a:r>
              <a:rPr lang="ar-SA" dirty="0">
                <a:solidFill>
                  <a:schemeClr val="bg1"/>
                </a:solidFill>
                <a:latin typeface="Adobe Arabic" panose="02040503050201020203" pitchFamily="18" charset="-78"/>
                <a:cs typeface="Adobe Arabic" panose="02040503050201020203" pitchFamily="18" charset="-78"/>
              </a:rPr>
              <a:t> لتثبت عدالتهم فيحكم له </a:t>
            </a:r>
            <a:r>
              <a:rPr lang="ar-SA" b="1" dirty="0">
                <a:solidFill>
                  <a:schemeClr val="bg1"/>
                </a:solidFill>
                <a:latin typeface="Adobe Arabic" panose="02040503050201020203" pitchFamily="18" charset="-78"/>
                <a:cs typeface="Adobe Arabic" panose="02040503050201020203" pitchFamily="18" charset="-78"/>
              </a:rPr>
              <a:t>( ويكفي فيها )</a:t>
            </a:r>
            <a:r>
              <a:rPr lang="ar-SA" dirty="0">
                <a:solidFill>
                  <a:schemeClr val="bg1"/>
                </a:solidFill>
                <a:latin typeface="Adobe Arabic" panose="02040503050201020203" pitchFamily="18" charset="-78"/>
                <a:cs typeface="Adobe Arabic" panose="02040503050201020203" pitchFamily="18" charset="-78"/>
              </a:rPr>
              <a:t> أي في التزكية </a:t>
            </a:r>
            <a:r>
              <a:rPr lang="ar-SA" b="1" dirty="0">
                <a:solidFill>
                  <a:schemeClr val="bg1"/>
                </a:solidFill>
                <a:latin typeface="Adobe Arabic" panose="02040503050201020203" pitchFamily="18" charset="-78"/>
                <a:cs typeface="Adobe Arabic" panose="02040503050201020203" pitchFamily="18" charset="-78"/>
              </a:rPr>
              <a:t>( عدلان يشهدان بعدالته )</a:t>
            </a:r>
            <a:r>
              <a:rPr lang="ar-SA" dirty="0">
                <a:solidFill>
                  <a:schemeClr val="bg1"/>
                </a:solidFill>
                <a:latin typeface="Adobe Arabic" panose="02040503050201020203" pitchFamily="18" charset="-78"/>
                <a:cs typeface="Adobe Arabic" panose="02040503050201020203" pitchFamily="18" charset="-78"/>
              </a:rPr>
              <a:t> أي بعدالة الشاهد ، </a:t>
            </a:r>
            <a:r>
              <a:rPr lang="ar-SA" dirty="0" smtClean="0">
                <a:solidFill>
                  <a:schemeClr val="bg1"/>
                </a:solidFill>
                <a:latin typeface="Adobe Arabic" panose="02040503050201020203" pitchFamily="18" charset="-78"/>
                <a:cs typeface="Adobe Arabic" panose="02040503050201020203" pitchFamily="18" charset="-78"/>
              </a:rPr>
              <a:t/>
            </a:r>
            <a:br>
              <a:rPr lang="ar-SA" dirty="0" smtClean="0">
                <a:solidFill>
                  <a:schemeClr val="bg1"/>
                </a:solidFill>
                <a:latin typeface="Adobe Arabic" panose="02040503050201020203" pitchFamily="18" charset="-78"/>
                <a:cs typeface="Adobe Arabic" panose="02040503050201020203" pitchFamily="18" charset="-78"/>
              </a:rPr>
            </a:br>
            <a:r>
              <a:rPr lang="ar-SA" b="1" dirty="0" smtClean="0">
                <a:solidFill>
                  <a:schemeClr val="bg1"/>
                </a:solidFill>
                <a:latin typeface="Adobe Arabic" panose="02040503050201020203" pitchFamily="18" charset="-78"/>
                <a:cs typeface="Adobe Arabic" panose="02040503050201020203" pitchFamily="18" charset="-78"/>
              </a:rPr>
              <a:t>( </a:t>
            </a:r>
            <a:r>
              <a:rPr lang="ar-SA" b="1" dirty="0">
                <a:solidFill>
                  <a:schemeClr val="bg1"/>
                </a:solidFill>
                <a:latin typeface="Adobe Arabic" panose="02040503050201020203" pitchFamily="18" charset="-78"/>
                <a:cs typeface="Adobe Arabic" panose="02040503050201020203" pitchFamily="18" charset="-78"/>
              </a:rPr>
              <a:t>ولا يقبل في الترجمة و )</a:t>
            </a:r>
            <a:r>
              <a:rPr lang="ar-SA" dirty="0">
                <a:solidFill>
                  <a:schemeClr val="bg1"/>
                </a:solidFill>
                <a:latin typeface="Adobe Arabic" panose="02040503050201020203" pitchFamily="18" charset="-78"/>
                <a:cs typeface="Adobe Arabic" panose="02040503050201020203" pitchFamily="18" charset="-78"/>
              </a:rPr>
              <a:t> في </a:t>
            </a:r>
            <a:r>
              <a:rPr lang="ar-SA" b="1" dirty="0">
                <a:solidFill>
                  <a:schemeClr val="bg1"/>
                </a:solidFill>
                <a:latin typeface="Adobe Arabic" panose="02040503050201020203" pitchFamily="18" charset="-78"/>
                <a:cs typeface="Adobe Arabic" panose="02040503050201020203" pitchFamily="18" charset="-78"/>
              </a:rPr>
              <a:t>( التزكية و )</a:t>
            </a:r>
            <a:r>
              <a:rPr lang="ar-SA" dirty="0">
                <a:solidFill>
                  <a:schemeClr val="bg1"/>
                </a:solidFill>
                <a:latin typeface="Adobe Arabic" panose="02040503050201020203" pitchFamily="18" charset="-78"/>
                <a:cs typeface="Adobe Arabic" panose="02040503050201020203" pitchFamily="18" charset="-78"/>
              </a:rPr>
              <a:t> في </a:t>
            </a:r>
            <a:r>
              <a:rPr lang="ar-SA" b="1" dirty="0">
                <a:solidFill>
                  <a:schemeClr val="bg1"/>
                </a:solidFill>
                <a:latin typeface="Adobe Arabic" panose="02040503050201020203" pitchFamily="18" charset="-78"/>
                <a:cs typeface="Adobe Arabic" panose="02040503050201020203" pitchFamily="18" charset="-78"/>
              </a:rPr>
              <a:t>( الجرح والتعريف )</a:t>
            </a:r>
            <a:r>
              <a:rPr lang="ar-SA" dirty="0">
                <a:solidFill>
                  <a:schemeClr val="bg1"/>
                </a:solidFill>
                <a:latin typeface="Adobe Arabic" panose="02040503050201020203" pitchFamily="18" charset="-78"/>
                <a:cs typeface="Adobe Arabic" panose="02040503050201020203" pitchFamily="18" charset="-78"/>
              </a:rPr>
              <a:t> عند حاكم </a:t>
            </a:r>
            <a:r>
              <a:rPr lang="ar-SA" b="1" dirty="0">
                <a:solidFill>
                  <a:schemeClr val="bg1"/>
                </a:solidFill>
                <a:latin typeface="Adobe Arabic" panose="02040503050201020203" pitchFamily="18" charset="-78"/>
                <a:cs typeface="Adobe Arabic" panose="02040503050201020203" pitchFamily="18" charset="-78"/>
              </a:rPr>
              <a:t>( والرسالة )</a:t>
            </a:r>
            <a:r>
              <a:rPr lang="ar-SA" dirty="0">
                <a:solidFill>
                  <a:schemeClr val="bg1"/>
                </a:solidFill>
                <a:latin typeface="Adobe Arabic" panose="02040503050201020203" pitchFamily="18" charset="-78"/>
                <a:cs typeface="Adobe Arabic" panose="02040503050201020203" pitchFamily="18" charset="-78"/>
              </a:rPr>
              <a:t> إلى قاض آخر بكتابة ونحوه </a:t>
            </a:r>
            <a:r>
              <a:rPr lang="ar-SA" b="1" dirty="0">
                <a:solidFill>
                  <a:schemeClr val="bg1"/>
                </a:solidFill>
                <a:latin typeface="Adobe Arabic" panose="02040503050201020203" pitchFamily="18" charset="-78"/>
                <a:cs typeface="Adobe Arabic" panose="02040503050201020203" pitchFamily="18" charset="-78"/>
              </a:rPr>
              <a:t>( إلا قول عدلين )</a:t>
            </a:r>
            <a:r>
              <a:rPr lang="ar-SA" dirty="0">
                <a:solidFill>
                  <a:schemeClr val="bg1"/>
                </a:solidFill>
                <a:latin typeface="Adobe Arabic" panose="02040503050201020203" pitchFamily="18" charset="-78"/>
                <a:cs typeface="Adobe Arabic" panose="02040503050201020203" pitchFamily="18" charset="-78"/>
              </a:rPr>
              <a:t> إن كان ذلك فيما يعتبر فيه شهادة عدلين وإلا فحكم ذلك حكم الشهادة على ما يأتي تفصيله ، وإن قال المدعي : لي بينة وأريد يمينه فإن كانت بالمجلس فليس له إلا إحداهما وإلا فله ذلك ، وإن سأل ملازمته حتى يقيمها أجيب في المجلس ، فإن لم يحضرها فيه صرفه لأنه لم يثبت له قبله حق حتى يحبس به </a:t>
            </a:r>
            <a:endParaRPr lang="ar-SA" dirty="0">
              <a:solidFill>
                <a:schemeClr val="bg1"/>
              </a:solidFill>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36639877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84212" y="0"/>
            <a:ext cx="8534400" cy="5994399"/>
          </a:xfrm>
        </p:spPr>
        <p:txBody>
          <a:bodyPr>
            <a:normAutofit/>
          </a:bodyPr>
          <a:lstStyle/>
          <a:p>
            <a:pPr algn="r"/>
            <a:r>
              <a:rPr lang="ar-SA" b="1" u="sng" dirty="0" smtClean="0">
                <a:solidFill>
                  <a:schemeClr val="bg1"/>
                </a:solidFill>
                <a:latin typeface="Adobe Arabic" panose="02040503050201020203" pitchFamily="18" charset="-78"/>
                <a:cs typeface="Adobe Arabic" panose="02040503050201020203" pitchFamily="18" charset="-78"/>
              </a:rPr>
              <a:t>أحوال الغائب عند القاضي :</a:t>
            </a:r>
            <a:br>
              <a:rPr lang="ar-SA" b="1" u="sng" dirty="0" smtClean="0">
                <a:solidFill>
                  <a:schemeClr val="bg1"/>
                </a:solidFill>
                <a:latin typeface="Adobe Arabic" panose="02040503050201020203" pitchFamily="18" charset="-78"/>
                <a:cs typeface="Adobe Arabic" panose="02040503050201020203" pitchFamily="18" charset="-78"/>
              </a:rPr>
            </a:br>
            <a:r>
              <a:rPr lang="ar-SA" dirty="0" smtClean="0">
                <a:solidFill>
                  <a:schemeClr val="bg1"/>
                </a:solidFill>
                <a:latin typeface="Adobe Arabic" panose="02040503050201020203" pitchFamily="18" charset="-78"/>
                <a:cs typeface="Adobe Arabic" panose="02040503050201020203" pitchFamily="18" charset="-78"/>
              </a:rPr>
              <a:t>1-</a:t>
            </a:r>
            <a:r>
              <a:rPr lang="ar-SA" b="1" u="sng" dirty="0" smtClean="0">
                <a:solidFill>
                  <a:schemeClr val="bg1"/>
                </a:solidFill>
                <a:latin typeface="Adobe Arabic" panose="02040503050201020203" pitchFamily="18" charset="-78"/>
                <a:cs typeface="Adobe Arabic" panose="02040503050201020203" pitchFamily="18" charset="-78"/>
              </a:rPr>
              <a:t> </a:t>
            </a:r>
            <a:r>
              <a:rPr lang="ar-SA" b="1" dirty="0" smtClean="0">
                <a:solidFill>
                  <a:schemeClr val="bg1"/>
                </a:solidFill>
                <a:latin typeface="Adobe Arabic" panose="02040503050201020203" pitchFamily="18" charset="-78"/>
                <a:cs typeface="Adobe Arabic" panose="02040503050201020203" pitchFamily="18" charset="-78"/>
              </a:rPr>
              <a:t>( </a:t>
            </a:r>
            <a:r>
              <a:rPr lang="ar-SA" b="1" dirty="0">
                <a:solidFill>
                  <a:schemeClr val="bg1"/>
                </a:solidFill>
                <a:latin typeface="Adobe Arabic" panose="02040503050201020203" pitchFamily="18" charset="-78"/>
                <a:cs typeface="Adobe Arabic" panose="02040503050201020203" pitchFamily="18" charset="-78"/>
              </a:rPr>
              <a:t>ويحكم على الغائب )</a:t>
            </a:r>
            <a:r>
              <a:rPr lang="ar-SA" dirty="0">
                <a:solidFill>
                  <a:schemeClr val="bg1"/>
                </a:solidFill>
                <a:latin typeface="Adobe Arabic" panose="02040503050201020203" pitchFamily="18" charset="-78"/>
                <a:cs typeface="Adobe Arabic" panose="02040503050201020203" pitchFamily="18" charset="-78"/>
              </a:rPr>
              <a:t> مسافة القصر </a:t>
            </a:r>
            <a:r>
              <a:rPr lang="ar-SA" b="1" dirty="0">
                <a:solidFill>
                  <a:schemeClr val="bg1"/>
                </a:solidFill>
                <a:latin typeface="Adobe Arabic" panose="02040503050201020203" pitchFamily="18" charset="-78"/>
                <a:cs typeface="Adobe Arabic" panose="02040503050201020203" pitchFamily="18" charset="-78"/>
              </a:rPr>
              <a:t>( إذا ثبت عليه الحق )</a:t>
            </a:r>
            <a:r>
              <a:rPr lang="ar-SA" dirty="0">
                <a:solidFill>
                  <a:schemeClr val="bg1"/>
                </a:solidFill>
                <a:latin typeface="Adobe Arabic" panose="02040503050201020203" pitchFamily="18" charset="-78"/>
                <a:cs typeface="Adobe Arabic" panose="02040503050201020203" pitchFamily="18" charset="-78"/>
              </a:rPr>
              <a:t> لحديث هند قالت : يا رسول اللـه ، إن أبا سفيان رجل شحيح وليس يعطيني من النفقة ما يكفيني وولدي ، قال : « خذي ما يكفيك وولدك بالمعروف » متفق عليه ، فتسمع الدعوى والبينة على الغائب مسافة قصر وعلى غير مكلف ويحكم بها ثم إذا حضر الغائب فهو على </a:t>
            </a:r>
            <a:r>
              <a:rPr lang="ar-SA">
                <a:solidFill>
                  <a:schemeClr val="bg1"/>
                </a:solidFill>
                <a:latin typeface="Adobe Arabic" panose="02040503050201020203" pitchFamily="18" charset="-78"/>
                <a:cs typeface="Adobe Arabic" panose="02040503050201020203" pitchFamily="18" charset="-78"/>
              </a:rPr>
              <a:t>حجته </a:t>
            </a:r>
            <a:r>
              <a:rPr lang="ar-SA" smtClean="0">
                <a:solidFill>
                  <a:schemeClr val="bg1"/>
                </a:solidFill>
                <a:latin typeface="Adobe Arabic" panose="02040503050201020203" pitchFamily="18" charset="-78"/>
                <a:cs typeface="Adobe Arabic" panose="02040503050201020203" pitchFamily="18" charset="-78"/>
              </a:rPr>
              <a:t>،</a:t>
            </a:r>
            <a:br>
              <a:rPr lang="ar-SA" smtClean="0">
                <a:solidFill>
                  <a:schemeClr val="bg1"/>
                </a:solidFill>
                <a:latin typeface="Adobe Arabic" panose="02040503050201020203" pitchFamily="18" charset="-78"/>
                <a:cs typeface="Adobe Arabic" panose="02040503050201020203" pitchFamily="18" charset="-78"/>
              </a:rPr>
            </a:br>
            <a:r>
              <a:rPr lang="ar-SA" smtClean="0">
                <a:solidFill>
                  <a:schemeClr val="bg1"/>
                </a:solidFill>
                <a:latin typeface="Adobe Arabic" panose="02040503050201020203" pitchFamily="18" charset="-78"/>
                <a:cs typeface="Adobe Arabic" panose="02040503050201020203" pitchFamily="18" charset="-78"/>
              </a:rPr>
              <a:t>2-  </a:t>
            </a:r>
            <a:r>
              <a:rPr lang="ar-SA" b="1" dirty="0">
                <a:solidFill>
                  <a:schemeClr val="bg1"/>
                </a:solidFill>
                <a:latin typeface="Adobe Arabic" panose="02040503050201020203" pitchFamily="18" charset="-78"/>
                <a:cs typeface="Adobe Arabic" panose="02040503050201020203" pitchFamily="18" charset="-78"/>
              </a:rPr>
              <a:t>( وإن ادعى )</a:t>
            </a:r>
            <a:r>
              <a:rPr lang="ar-SA" dirty="0">
                <a:solidFill>
                  <a:schemeClr val="bg1"/>
                </a:solidFill>
                <a:latin typeface="Adobe Arabic" panose="02040503050201020203" pitchFamily="18" charset="-78"/>
                <a:cs typeface="Adobe Arabic" panose="02040503050201020203" pitchFamily="18" charset="-78"/>
              </a:rPr>
              <a:t> إنسان </a:t>
            </a:r>
            <a:r>
              <a:rPr lang="ar-SA" b="1" dirty="0">
                <a:solidFill>
                  <a:schemeClr val="bg1"/>
                </a:solidFill>
                <a:latin typeface="Adobe Arabic" panose="02040503050201020203" pitchFamily="18" charset="-78"/>
                <a:cs typeface="Adobe Arabic" panose="02040503050201020203" pitchFamily="18" charset="-78"/>
              </a:rPr>
              <a:t>( على حاضر في البلد غائب عن مجلس الحكم )</a:t>
            </a:r>
            <a:r>
              <a:rPr lang="ar-SA" dirty="0">
                <a:solidFill>
                  <a:schemeClr val="bg1"/>
                </a:solidFill>
                <a:latin typeface="Adobe Arabic" panose="02040503050201020203" pitchFamily="18" charset="-78"/>
                <a:cs typeface="Adobe Arabic" panose="02040503050201020203" pitchFamily="18" charset="-78"/>
              </a:rPr>
              <a:t> أو على مسافر دون مسافة قصر غير مستتر </a:t>
            </a:r>
            <a:r>
              <a:rPr lang="ar-SA" b="1" dirty="0">
                <a:solidFill>
                  <a:schemeClr val="bg1"/>
                </a:solidFill>
                <a:latin typeface="Adobe Arabic" panose="02040503050201020203" pitchFamily="18" charset="-78"/>
                <a:cs typeface="Adobe Arabic" panose="02040503050201020203" pitchFamily="18" charset="-78"/>
              </a:rPr>
              <a:t>( وأتى )</a:t>
            </a:r>
            <a:r>
              <a:rPr lang="ar-SA" dirty="0">
                <a:solidFill>
                  <a:schemeClr val="bg1"/>
                </a:solidFill>
                <a:latin typeface="Adobe Arabic" panose="02040503050201020203" pitchFamily="18" charset="-78"/>
                <a:cs typeface="Adobe Arabic" panose="02040503050201020203" pitchFamily="18" charset="-78"/>
              </a:rPr>
              <a:t> المدعي </a:t>
            </a:r>
            <a:r>
              <a:rPr lang="ar-SA" b="1" dirty="0">
                <a:solidFill>
                  <a:schemeClr val="bg1"/>
                </a:solidFill>
                <a:latin typeface="Adobe Arabic" panose="02040503050201020203" pitchFamily="18" charset="-78"/>
                <a:cs typeface="Adobe Arabic" panose="02040503050201020203" pitchFamily="18" charset="-78"/>
              </a:rPr>
              <a:t>( ببينة لم تسمع الدعوى ولا البينة )</a:t>
            </a:r>
            <a:r>
              <a:rPr lang="ar-SA" dirty="0">
                <a:solidFill>
                  <a:schemeClr val="bg1"/>
                </a:solidFill>
                <a:latin typeface="Adobe Arabic" panose="02040503050201020203" pitchFamily="18" charset="-78"/>
                <a:cs typeface="Adobe Arabic" panose="02040503050201020203" pitchFamily="18" charset="-78"/>
              </a:rPr>
              <a:t> عليه حتى يحضر مجلس الحكم لأنه يمكن سؤاله فلم يجز الحكم عليه قبله .</a:t>
            </a:r>
            <a:endParaRPr lang="ar-SA" dirty="0">
              <a:solidFill>
                <a:schemeClr val="bg1"/>
              </a:solidFill>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1405377550"/>
      </p:ext>
    </p:extLst>
  </p:cSld>
  <p:clrMapOvr>
    <a:masterClrMapping/>
  </p:clrMapOvr>
</p:sld>
</file>

<file path=ppt/theme/theme1.xml><?xml version="1.0" encoding="utf-8"?>
<a:theme xmlns:a="http://schemas.openxmlformats.org/drawingml/2006/main" name="شريحة">
  <a:themeElements>
    <a:clrScheme name="شريحة">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شريحة">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شريحة">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22</TotalTime>
  <Words>401</Words>
  <Application>Microsoft Office PowerPoint</Application>
  <PresentationFormat>ملء الشاشة</PresentationFormat>
  <Paragraphs>12</Paragraphs>
  <Slides>12</Slides>
  <Notes>0</Notes>
  <HiddenSlides>0</HiddenSlides>
  <MMClips>0</MMClips>
  <ScaleCrop>false</ScaleCrop>
  <HeadingPairs>
    <vt:vector size="6" baseType="variant">
      <vt:variant>
        <vt:lpstr>الخطوط المستخدمة</vt:lpstr>
      </vt:variant>
      <vt:variant>
        <vt:i4>4</vt:i4>
      </vt:variant>
      <vt:variant>
        <vt:lpstr>نسق</vt:lpstr>
      </vt:variant>
      <vt:variant>
        <vt:i4>1</vt:i4>
      </vt:variant>
      <vt:variant>
        <vt:lpstr>عناوين الشرائح</vt:lpstr>
      </vt:variant>
      <vt:variant>
        <vt:i4>12</vt:i4>
      </vt:variant>
    </vt:vector>
  </HeadingPairs>
  <TitlesOfParts>
    <vt:vector size="17" baseType="lpstr">
      <vt:lpstr>Adobe Arabic</vt:lpstr>
      <vt:lpstr>Century Gothic</vt:lpstr>
      <vt:lpstr>Tahoma</vt:lpstr>
      <vt:lpstr>Wingdings 3</vt:lpstr>
      <vt:lpstr>شريحة</vt:lpstr>
      <vt:lpstr>باب طريق الحكم وصفته طرق كل شيء ما توصل به إليه ، والحكم فصل الخصومات ،  إذا حضر إليه الخصمان يسن أن يجلسهما بين يديه و قال : أيكما المدعي لأن سؤاله عن المدعي منهما لا تخصيص فيه لواحد منهما ، فإن سكت القاضي حتى يُبدأ بالبناء للمفعول أي حتى تكون البداءة بالكلام من جهتهما جاز له ذلك فمن سبق بالدعوى قدمه الحاكم على خصمه ، وإن ادعيا معًا أقرع بينهما فإذا انتهت حكومته ادعى الآخر إن أراد </vt:lpstr>
      <vt:lpstr>ولا تسمع دعوى مقلوبة ولا حسبة بحق اللـه تعالى كعبادة وحد وكفارة ، وتسمع بينة بذلك وبعتق وطلاق من غير دعوى لا بينة بحقِّ معينٍ قبل دعواه ،   1- فإذا حرر المدعي دعواه فللحاكم سؤال خصمه عنها وإن لم يسأله سؤاله ، فإن أقر له بدعواه حكم له عليه بسؤاله الحكم لأن الحق للمدعي في الحكم فلا يستوفيه إلا بسؤاله ، وإن أنكر بأن قال للمدعي قرضًا أو ثمنًا : ما أقرضني أو ما باعني أو لا يستحق علي ما ادعاه ولا شيئًا منه أو لا حق له علي صح الجواب ما لم يعترف بسبب الحق </vt:lpstr>
      <vt:lpstr>فالدعوى المقلوبة هي دعوى يقيمها شخص على آخر يقول فيها بأن فلان يدعي علي بحق له قبلي، ولا حق له عندي فأبرئني من دعواه، وقد تسمى أيضا دعوى قطع النزاع. وهذه الدعوى لا تسمع عند الجمهور، وأما عند الحنابلة فالصحيح أيضا أنها لا تسمع عندهم وقيل تسمع كما جاء في كشاف القناع من كتبهم: لا تسمع الدعوى المقلوبة على الصحيح من المذهب..  </vt:lpstr>
      <vt:lpstr>2- و قال الحاكم للمدعي : إن كان لك بينة فأحضرها إن شئت ، فإن أحضرها أي البينة لم يسألها الحاكم ولم يلقنها ، فإذا شهدت سمعها ، وحرم ترديدها وانتهارها وتعنتها ، وحكم بها أي بالبينة إذا اتضح له الحكم وسأله المدعي ، ولا يحكم القاضي بعلمه ولو في غير حد لأن تجويز القضاء بعلم القاضي يفضي إلى تهمته وحكمه بما يشتهي ، وإن قال المدعي : مالي بينة أعلمه الحاكم أن له اليمين على خصمه لما روي أن رجلين اختصما إلى النبي صلى اللـه عليه وسلم حضرمي وكندي فقال الحضرمي : يا رسول اللـه ، إن هذا غلبني على أرض لي ، فقال الكندي : هي أرضي وفي يدي وليس له فيها حق ، فقال النبي صلى اللـه عليه وسلم للحضرمي : « ألك بينة ؟ » قال : لا ، قال : « فلك يمينه » وهو حديث حسن صحيح </vt:lpstr>
      <vt:lpstr>3- وتكون يمينه على صفة جوابه للمدعي ، فإن سأل المدعي من القاضي إحلافه أحلفه وخلى سبيله بعد تحليفه إياه لأن الأصل براءة ذمته ، ولا يعتد بيمينه أي يمين المدعى عليه قبل أمر الحاكم له و مسألة المدعي تحليفَه لأن الحلف في اليمين للمدعي فلا يستوفى إلا بطلبه ،  4- وإن نكل المدعى عليه عن اليمين قضي عليه بالنكول رواه أحمد عن عثمان رضي اللـه عنه فيقول القاضي للمدعى عليه : إن حلفت خليت سبيلك وإلا تحلف قضيت عليك بالنكول ، فإن لم يحلف قضى عليه بالنكول ، فإن حلف المنكر وخلى الحاكم سبيله ثم أحضر المدعي بينةً عليه حكم القاضي بها ولم تكن اليمين مزيلةً للحق هذا إذا لم يكن قال : لا بينة لي ، فإن قال ذلك ثم أقامها لم تسمع لأنه مكذب لها .</vt:lpstr>
      <vt:lpstr>فصل : شروط صحة الدعوى 1- ( ولا تصح الدعوى إلا محررة ) لأن الحكم مرتب عليها ولذلك قال رسول اللـه صلى اللـه عليه وسلم : « وإنما أقضي على نحو ما أسمع »  2- ولا تصح أيضًا إلا ( معلومة المدعى به ) أي أن تكون بشيء معلوم ليتأتى الإلزام به ( إلا ) الدعوى بـ ( ـما نصححه مجهولًا كالوصية ) بشيء من ماله ( و ) الدعوى بـ ( ـعبد من عبيده ) جعله ( مهرًا ونحوه ) كعوض خلع أو أقر به فيطالبه بما وجب له ، ويعتبر أن يصرح بالدعوى فلا يكفي لي عنده كذا حتى يقول : وأنا مطالبه به ، ولا تسمع بمؤجل لإثباته غير تدبير واستيلاد وكتابة ، ولا بد أن تنفك عما يكذبها فلا تصح على إنسان أنه قتل أو سرق من عشرين سنةً وسنُّه دونها ، </vt:lpstr>
      <vt:lpstr>3- ولا يعتبر فيها ذكر سبب الاستحقاق ،  4- ( وإن ادعى عقد نكاح أو ) عقد ( بيع أو غيرهما ) كإجارة ( فلابد من ذكر شروطه ) لأن الناس مختلفون في الشروط فقد لا يكون العقد صحيحًا عند القاضي ، وإن ادعى استدامة الزوجية لم يشترط ذكر شروط العقد ،  ( وإن ادعت امرأة نكاح رجل لطلب نفقة أو مهر أو نحوهما سمعت دعواها ) لأنها تدعي حقًّا لها تضيفه إلى سببه ، ( وإن لم تدع سوى النكاح ) من نفقة ومهر وغيرهما ( لم تقبل ) دعواها لأن النكاح حق الزوج عليها فلا تسمع دعواها بحق لغيرها ، </vt:lpstr>
      <vt:lpstr>( وإن ادعى ) إنسان ( الإرث ذكر سببه ) لأن أسباب الإرث تختلف فلابد من تعيينه ، ويعتبر تعيين مدعى به إن كان حاضرًا بالمجلس وإحضار عين بالبلد ليتعين ، وإن كانت غائبةً وصفها كسلم والأولى ذكر قيمتها أيضًا </vt:lpstr>
      <vt:lpstr>( وتعتبر عدالة البينة ظاهرًا وباطنًا ) لقوله تعالى : « وأشهدوا ذوي عدل منكم » إلا في عقد نكاح فتكفي العدالة ظاهرًا كما تقدم ،  أحوال الشهود عند القاضي : 1- ( ومن جهلت عدالته سأل ) القاضي ( عنه ) ممن له به خبرة باطنة بصحبة أو معاملة ونحوهما ، وتقدم بينة جرح على تعديل ، وتعديل الخصم وحده أو تصديقه للشاهد تعديل له ، </vt:lpstr>
      <vt:lpstr>2- ( وإن علم ) القاضي ( عدالته ) أي عدالة الشاهد ( عمل بها ) ولم يحتج إلى التزكية ، وكذا لو علم فسقه ، 3-  ( وإن جرح الخصم الشهود كلف البينة به ) أي بالجرح ولا بد من بيان سببه عن رؤية أو استفاضة ( وأُنظر ) من ادعى الجرح ( له ثلاثة إن طلبه وللمدعي ملازمته ) أي ملازمة خصمه في مدة الإنظار لئلا يهرب ، ( فإن لم يأت ) مدعي الجرح ( ببينة حكم عليه ) لأن عجزه عن إقامة البينة على الجرح في المدة المذكورة دليل على عدم ما ادعاه </vt:lpstr>
      <vt:lpstr>( وإن جهل ) القاضي ( حال البينة طلب من المدعي تزكيتهم ) لتثبت عدالتهم فيحكم له ( ويكفي فيها ) أي في التزكية ( عدلان يشهدان بعدالته ) أي بعدالة الشاهد ،  ( ولا يقبل في الترجمة و ) في ( التزكية و ) في ( الجرح والتعريف ) عند حاكم ( والرسالة ) إلى قاض آخر بكتابة ونحوه ( إلا قول عدلين ) إن كان ذلك فيما يعتبر فيه شهادة عدلين وإلا فحكم ذلك حكم الشهادة على ما يأتي تفصيله ، وإن قال المدعي : لي بينة وأريد يمينه فإن كانت بالمجلس فليس له إلا إحداهما وإلا فله ذلك ، وإن سأل ملازمته حتى يقيمها أجيب في المجلس ، فإن لم يحضرها فيه صرفه لأنه لم يثبت له قبله حق حتى يحبس به </vt:lpstr>
      <vt:lpstr>أحوال الغائب عند القاضي : 1- ( ويحكم على الغائب ) مسافة القصر ( إذا ثبت عليه الحق ) لحديث هند قالت : يا رسول اللـه ، إن أبا سفيان رجل شحيح وليس يعطيني من النفقة ما يكفيني وولدي ، قال : « خذي ما يكفيك وولدك بالمعروف » متفق عليه ، فتسمع الدعوى والبينة على الغائب مسافة قصر وعلى غير مكلف ويحكم بها ثم إذا حضر الغائب فهو على حجته ، 2-  ( وإن ادعى ) إنسان ( على حاضر في البلد غائب عن مجلس الحكم ) أو على مسافر دون مسافة قصر غير مستتر ( وأتى ) المدعي ( ببينة لم تسمع الدعوى ولا البينة ) عليه حتى يحضر مجلس الحكم لأنه يمكن سؤاله فلم يجز الحكم عليه قبله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باب طريق الحكم وصفته طرق كل شيء ما توصل به إليه ، والحكم فصل الخصومات ،  إذا حضر إليه الخصمان يسن أن يجلسهما بين يديه و قال : أيكما المدعي لأن سؤاله عن المدعي منهما لا تخصيص فيه لواحد منهما ، فإن سكت القاضي حتى يُبدأ بالبناء للمفعول أي حتى تكون البداءة بالكلام من جهتهما جاز له ذلك فمن سبق بالدعوى قدمه الحاكم على خصمه ، وإن ادعيا معًا أقرع بينهما فإذا انتهت حكومته ادعى الآخر إن أراد</dc:title>
  <dc:creator>user</dc:creator>
  <cp:lastModifiedBy>user</cp:lastModifiedBy>
  <cp:revision>3</cp:revision>
  <dcterms:created xsi:type="dcterms:W3CDTF">2016-01-31T14:57:34Z</dcterms:created>
  <dcterms:modified xsi:type="dcterms:W3CDTF">2016-01-31T15:19:48Z</dcterms:modified>
</cp:coreProperties>
</file>