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5" d="100"/>
          <a:sy n="75" d="100"/>
        </p:scale>
        <p:origin x="5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1606461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457334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3505267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579A439E-E342-4036-9E31-209031F9DA3C}" type="datetimeFigureOut">
              <a:rPr lang="ar-SA" smtClean="0"/>
              <a:t>08/05/37</a:t>
            </a:fld>
            <a:endParaRPr lang="ar-SA"/>
          </a:p>
        </p:txBody>
      </p:sp>
      <p:sp>
        <p:nvSpPr>
          <p:cNvPr id="6" name="Footer Placeholder 5"/>
          <p:cNvSpPr>
            <a:spLocks noGrp="1"/>
          </p:cNvSpPr>
          <p:nvPr>
            <p:ph type="ftr" sz="quarter" idx="11"/>
          </p:nvPr>
        </p:nvSpPr>
        <p:spPr/>
        <p:txBody>
          <a:bodyPr/>
          <a:lstStyle/>
          <a:p>
            <a:endParaRPr lang="ar-S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123700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579A439E-E342-4036-9E31-209031F9DA3C}" type="datetimeFigureOut">
              <a:rPr lang="ar-SA" smtClean="0"/>
              <a:t>08/05/37</a:t>
            </a:fld>
            <a:endParaRPr lang="ar-SA"/>
          </a:p>
        </p:txBody>
      </p:sp>
      <p:sp>
        <p:nvSpPr>
          <p:cNvPr id="8" name="Footer Placeholder 7"/>
          <p:cNvSpPr>
            <a:spLocks noGrp="1"/>
          </p:cNvSpPr>
          <p:nvPr>
            <p:ph type="ftr" sz="quarter" idx="11"/>
          </p:nvPr>
        </p:nvSpPr>
        <p:spPr/>
        <p:txBody>
          <a:bodyPr/>
          <a:lstStyle/>
          <a:p>
            <a:endParaRPr lang="ar-S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66166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579A439E-E342-4036-9E31-209031F9DA3C}" type="datetimeFigureOut">
              <a:rPr lang="ar-SA" smtClean="0"/>
              <a:t>08/05/37</a:t>
            </a:fld>
            <a:endParaRPr lang="ar-SA"/>
          </a:p>
        </p:txBody>
      </p:sp>
      <p:sp>
        <p:nvSpPr>
          <p:cNvPr id="4" name="Footer Placeholder 3"/>
          <p:cNvSpPr>
            <a:spLocks noGrp="1"/>
          </p:cNvSpPr>
          <p:nvPr>
            <p:ph type="ftr" sz="quarter" idx="11"/>
          </p:nvPr>
        </p:nvSpPr>
        <p:spPr/>
        <p:txBody>
          <a:bodyPr/>
          <a:lstStyle/>
          <a:p>
            <a:endParaRPr lang="ar-S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15062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9A439E-E342-4036-9E31-209031F9DA3C}" type="datetimeFigureOut">
              <a:rPr lang="ar-SA" smtClean="0"/>
              <a:t>08/05/37</a:t>
            </a:fld>
            <a:endParaRPr lang="ar-SA"/>
          </a:p>
        </p:txBody>
      </p:sp>
      <p:sp>
        <p:nvSpPr>
          <p:cNvPr id="3" name="Footer Placeholder 2"/>
          <p:cNvSpPr>
            <a:spLocks noGrp="1"/>
          </p:cNvSpPr>
          <p:nvPr>
            <p:ph type="ftr" sz="quarter" idx="11"/>
          </p:nvPr>
        </p:nvSpPr>
        <p:spPr/>
        <p:txBody>
          <a:bodyPr/>
          <a:lstStyle/>
          <a:p>
            <a:endParaRPr lang="ar-S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2249572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79A439E-E342-4036-9E31-209031F9DA3C}" type="datetimeFigureOut">
              <a:rPr lang="ar-SA" smtClean="0"/>
              <a:t>08/05/37</a:t>
            </a:fld>
            <a:endParaRPr lang="ar-SA"/>
          </a:p>
        </p:txBody>
      </p:sp>
      <p:sp>
        <p:nvSpPr>
          <p:cNvPr id="6" name="Footer Placeholder 5"/>
          <p:cNvSpPr>
            <a:spLocks noGrp="1"/>
          </p:cNvSpPr>
          <p:nvPr>
            <p:ph type="ftr" sz="quarter" idx="11"/>
          </p:nvPr>
        </p:nvSpPr>
        <p:spPr/>
        <p:txBody>
          <a:bodyPr/>
          <a:lstStyle/>
          <a:p>
            <a:endParaRPr lang="ar-S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2029132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79A439E-E342-4036-9E31-209031F9DA3C}" type="datetimeFigureOut">
              <a:rPr lang="ar-SA" smtClean="0"/>
              <a:t>08/05/37</a:t>
            </a:fld>
            <a:endParaRPr lang="ar-SA"/>
          </a:p>
        </p:txBody>
      </p:sp>
      <p:sp>
        <p:nvSpPr>
          <p:cNvPr id="6" name="Footer Placeholder 5"/>
          <p:cNvSpPr>
            <a:spLocks noGrp="1"/>
          </p:cNvSpPr>
          <p:nvPr>
            <p:ph type="ftr" sz="quarter" idx="11"/>
          </p:nvPr>
        </p:nvSpPr>
        <p:spPr/>
        <p:txBody>
          <a:bodyPr/>
          <a:lstStyle/>
          <a:p>
            <a:endParaRPr lang="ar-S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296214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895452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B58E8FF-66AE-410A-B597-A2CC103B45A6}" type="slidenum">
              <a:rPr lang="ar-SA" smtClean="0"/>
              <a:t>‹#›</a:t>
            </a:fld>
            <a:endParaRPr lang="ar-S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60923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579A439E-E342-4036-9E31-209031F9DA3C}" type="datetimeFigureOut">
              <a:rPr lang="ar-SA" smtClean="0"/>
              <a:t>08/05/37</a:t>
            </a:fld>
            <a:endParaRPr lang="ar-SA"/>
          </a:p>
        </p:txBody>
      </p:sp>
      <p:sp>
        <p:nvSpPr>
          <p:cNvPr id="6" name="Footer Placeholder 5"/>
          <p:cNvSpPr>
            <a:spLocks noGrp="1"/>
          </p:cNvSpPr>
          <p:nvPr>
            <p:ph type="ftr" sz="quarter" idx="11"/>
          </p:nvPr>
        </p:nvSpPr>
        <p:spPr/>
        <p:txBody>
          <a:bodyPr/>
          <a:lstStyle/>
          <a:p>
            <a:endParaRPr lang="ar-S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1944946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579A439E-E342-4036-9E31-209031F9DA3C}" type="datetimeFigureOut">
              <a:rPr lang="ar-SA" smtClean="0"/>
              <a:t>08/05/37</a:t>
            </a:fld>
            <a:endParaRPr lang="ar-SA"/>
          </a:p>
        </p:txBody>
      </p:sp>
      <p:sp>
        <p:nvSpPr>
          <p:cNvPr id="6" name="Footer Placeholder 5"/>
          <p:cNvSpPr>
            <a:spLocks noGrp="1"/>
          </p:cNvSpPr>
          <p:nvPr>
            <p:ph type="ftr" sz="quarter" idx="11"/>
          </p:nvPr>
        </p:nvSpPr>
        <p:spPr/>
        <p:txBody>
          <a:bodyPr/>
          <a:lstStyle/>
          <a:p>
            <a:endParaRPr lang="ar-S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58E8FF-66AE-410A-B597-A2CC103B45A6}" type="slidenum">
              <a:rPr lang="ar-SA" smtClean="0"/>
              <a:t>‹#›</a:t>
            </a:fld>
            <a:endParaRPr lang="ar-S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0886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579A439E-E342-4036-9E31-209031F9DA3C}" type="datetimeFigureOut">
              <a:rPr lang="ar-SA" smtClean="0"/>
              <a:t>08/05/37</a:t>
            </a:fld>
            <a:endParaRPr lang="ar-SA"/>
          </a:p>
        </p:txBody>
      </p:sp>
      <p:sp>
        <p:nvSpPr>
          <p:cNvPr id="6" name="Footer Placeholder 5"/>
          <p:cNvSpPr>
            <a:spLocks noGrp="1"/>
          </p:cNvSpPr>
          <p:nvPr>
            <p:ph type="ftr" sz="quarter" idx="11"/>
          </p:nvPr>
        </p:nvSpPr>
        <p:spPr/>
        <p:txBody>
          <a:bodyPr/>
          <a:lstStyle/>
          <a:p>
            <a:endParaRPr lang="ar-S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3889001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2048196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79A439E-E342-4036-9E31-209031F9DA3C}" type="datetimeFigureOut">
              <a:rPr lang="ar-SA" smtClean="0"/>
              <a:t>08/05/37</a:t>
            </a:fld>
            <a:endParaRPr lang="ar-SA"/>
          </a:p>
        </p:txBody>
      </p:sp>
      <p:sp>
        <p:nvSpPr>
          <p:cNvPr id="5" name="Footer Placeholder 4"/>
          <p:cNvSpPr>
            <a:spLocks noGrp="1"/>
          </p:cNvSpPr>
          <p:nvPr>
            <p:ph type="ftr" sz="quarter" idx="11"/>
          </p:nvPr>
        </p:nvSpPr>
        <p:spPr/>
        <p:txBody>
          <a:bodyPr/>
          <a:lstStyle/>
          <a:p>
            <a:endParaRPr lang="ar-S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58E8FF-66AE-410A-B597-A2CC103B45A6}" type="slidenum">
              <a:rPr lang="ar-SA" smtClean="0"/>
              <a:t>‹#›</a:t>
            </a:fld>
            <a:endParaRPr lang="ar-SA"/>
          </a:p>
        </p:txBody>
      </p:sp>
    </p:spTree>
    <p:extLst>
      <p:ext uri="{BB962C8B-B14F-4D97-AF65-F5344CB8AC3E}">
        <p14:creationId xmlns:p14="http://schemas.microsoft.com/office/powerpoint/2010/main" val="3641917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79A439E-E342-4036-9E31-209031F9DA3C}" type="datetimeFigureOut">
              <a:rPr lang="ar-SA" smtClean="0"/>
              <a:t>08/05/37</a:t>
            </a:fld>
            <a:endParaRPr lang="ar-S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S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B58E8FF-66AE-410A-B597-A2CC103B45A6}" type="slidenum">
              <a:rPr lang="ar-SA" smtClean="0"/>
              <a:t>‹#›</a:t>
            </a:fld>
            <a:endParaRPr lang="ar-SA"/>
          </a:p>
        </p:txBody>
      </p:sp>
    </p:spTree>
    <p:extLst>
      <p:ext uri="{BB962C8B-B14F-4D97-AF65-F5344CB8AC3E}">
        <p14:creationId xmlns:p14="http://schemas.microsoft.com/office/powerpoint/2010/main" val="41772224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6238875"/>
          </a:xfrm>
        </p:spPr>
        <p:txBody>
          <a:bodyPr>
            <a:normAutofit/>
          </a:bodyPr>
          <a:lstStyle/>
          <a:p>
            <a:pPr algn="r" hangingPunct="0"/>
            <a:r>
              <a:rPr lang="ar-SA" sz="4000" b="1" dirty="0">
                <a:solidFill>
                  <a:schemeClr val="tx1"/>
                </a:solidFill>
                <a:latin typeface="Adobe Arabic" panose="02040503050201020203" pitchFamily="18" charset="-78"/>
                <a:cs typeface="Adobe Arabic" panose="02040503050201020203" pitchFamily="18" charset="-78"/>
              </a:rPr>
              <a:t>كتاب الشهادات</a:t>
            </a:r>
            <a:r>
              <a:rPr lang="en-US" sz="4000" b="1" dirty="0">
                <a:solidFill>
                  <a:schemeClr val="tx1"/>
                </a:solidFill>
                <a:latin typeface="Adobe Arabic" panose="02040503050201020203" pitchFamily="18" charset="-78"/>
                <a:cs typeface="Adobe Arabic" panose="02040503050201020203" pitchFamily="18" charset="-78"/>
              </a:rPr>
              <a:t/>
            </a:r>
            <a:br>
              <a:rPr lang="en-US" sz="4000" b="1" dirty="0">
                <a:solidFill>
                  <a:schemeClr val="tx1"/>
                </a:solidFill>
                <a:latin typeface="Adobe Arabic" panose="02040503050201020203" pitchFamily="18" charset="-78"/>
                <a:cs typeface="Adobe Arabic" panose="02040503050201020203" pitchFamily="18" charset="-78"/>
              </a:rPr>
            </a:br>
            <a:r>
              <a:rPr lang="ar-SA" sz="4000" dirty="0">
                <a:solidFill>
                  <a:schemeClr val="tx1"/>
                </a:solidFill>
                <a:latin typeface="Adobe Arabic" panose="02040503050201020203" pitchFamily="18" charset="-78"/>
                <a:cs typeface="Adobe Arabic" panose="02040503050201020203" pitchFamily="18" charset="-78"/>
              </a:rPr>
              <a:t>واحدها شهادة مشتقة من المشاهدة لأن الشاهد يخبر عما شاهده ، وهي الإخبار بما علمه بلفظ : أشهد أو شهدت ، </a:t>
            </a:r>
            <a:r>
              <a:rPr lang="ar-SA" sz="4000" dirty="0" smtClean="0">
                <a:solidFill>
                  <a:schemeClr val="tx1"/>
                </a:solidFill>
                <a:latin typeface="Adobe Arabic" panose="02040503050201020203" pitchFamily="18" charset="-78"/>
                <a:cs typeface="Adobe Arabic" panose="02040503050201020203" pitchFamily="18" charset="-78"/>
              </a:rPr>
              <a:t/>
            </a:r>
            <a:br>
              <a:rPr lang="ar-SA" sz="4000" dirty="0" smtClean="0">
                <a:solidFill>
                  <a:schemeClr val="tx1"/>
                </a:solidFill>
                <a:latin typeface="Adobe Arabic" panose="02040503050201020203" pitchFamily="18" charset="-78"/>
                <a:cs typeface="Adobe Arabic" panose="02040503050201020203" pitchFamily="18" charset="-78"/>
              </a:rPr>
            </a:br>
            <a:r>
              <a:rPr lang="ar-SA" sz="4000" dirty="0" smtClean="0">
                <a:solidFill>
                  <a:schemeClr val="tx1"/>
                </a:solidFill>
                <a:latin typeface="Adobe Arabic" panose="02040503050201020203" pitchFamily="18" charset="-78"/>
                <a:cs typeface="Adobe Arabic" panose="02040503050201020203" pitchFamily="18" charset="-78"/>
              </a:rPr>
              <a:t>حكمها : </a:t>
            </a:r>
            <a:r>
              <a:rPr lang="ar-SA" sz="4000" b="1" dirty="0" smtClean="0">
                <a:solidFill>
                  <a:schemeClr val="tx1"/>
                </a:solidFill>
                <a:latin typeface="Adobe Arabic" panose="02040503050201020203" pitchFamily="18" charset="-78"/>
                <a:cs typeface="Adobe Arabic" panose="02040503050201020203" pitchFamily="18" charset="-78"/>
              </a:rPr>
              <a:t>( </a:t>
            </a:r>
            <a:r>
              <a:rPr lang="ar-SA" sz="4000" b="1" dirty="0">
                <a:solidFill>
                  <a:schemeClr val="tx1"/>
                </a:solidFill>
                <a:latin typeface="Adobe Arabic" panose="02040503050201020203" pitchFamily="18" charset="-78"/>
                <a:cs typeface="Adobe Arabic" panose="02040503050201020203" pitchFamily="18" charset="-78"/>
              </a:rPr>
              <a:t>تحمل الشهادة في غير حق اللـه )</a:t>
            </a:r>
            <a:r>
              <a:rPr lang="ar-SA" sz="4000" dirty="0">
                <a:solidFill>
                  <a:schemeClr val="tx1"/>
                </a:solidFill>
                <a:latin typeface="Adobe Arabic" panose="02040503050201020203" pitchFamily="18" charset="-78"/>
                <a:cs typeface="Adobe Arabic" panose="02040503050201020203" pitchFamily="18" charset="-78"/>
              </a:rPr>
              <a:t> تعالى </a:t>
            </a:r>
            <a:r>
              <a:rPr lang="ar-SA" sz="4000" b="1" dirty="0">
                <a:solidFill>
                  <a:schemeClr val="tx1"/>
                </a:solidFill>
                <a:latin typeface="Adobe Arabic" panose="02040503050201020203" pitchFamily="18" charset="-78"/>
                <a:cs typeface="Adobe Arabic" panose="02040503050201020203" pitchFamily="18" charset="-78"/>
              </a:rPr>
              <a:t>( فرض كفاية )</a:t>
            </a:r>
            <a:r>
              <a:rPr lang="ar-SA" sz="4000" dirty="0">
                <a:solidFill>
                  <a:schemeClr val="tx1"/>
                </a:solidFill>
                <a:latin typeface="Adobe Arabic" panose="02040503050201020203" pitchFamily="18" charset="-78"/>
                <a:cs typeface="Adobe Arabic" panose="02040503050201020203" pitchFamily="18" charset="-78"/>
              </a:rPr>
              <a:t> فإذا قام به من يكفي سقط عن بقية المسلمين ، </a:t>
            </a:r>
            <a:r>
              <a:rPr lang="ar-SA" sz="4000" b="1" dirty="0">
                <a:solidFill>
                  <a:schemeClr val="tx1"/>
                </a:solidFill>
                <a:latin typeface="Adobe Arabic" panose="02040503050201020203" pitchFamily="18" charset="-78"/>
                <a:cs typeface="Adobe Arabic" panose="02040503050201020203" pitchFamily="18" charset="-78"/>
              </a:rPr>
              <a:t>( وإن لم يوجد إلا من يكفي تعين عليه )</a:t>
            </a:r>
            <a:r>
              <a:rPr lang="ar-SA" sz="4000" dirty="0">
                <a:solidFill>
                  <a:schemeClr val="tx1"/>
                </a:solidFill>
                <a:latin typeface="Adobe Arabic" panose="02040503050201020203" pitchFamily="18" charset="-78"/>
                <a:cs typeface="Adobe Arabic" panose="02040503050201020203" pitchFamily="18" charset="-78"/>
              </a:rPr>
              <a:t> ، وإن كان عبدًا لم يجز لسيده منعه لقوله تعالى : « ولا يأب الشهداء إذا ما دعوا » </a:t>
            </a:r>
            <a:r>
              <a:rPr lang="ar-SA" sz="4000" dirty="0" smtClean="0">
                <a:solidFill>
                  <a:schemeClr val="tx1"/>
                </a:solidFill>
                <a:latin typeface="Adobe Arabic" panose="02040503050201020203" pitchFamily="18" charset="-78"/>
                <a:cs typeface="Adobe Arabic" panose="02040503050201020203" pitchFamily="18" charset="-78"/>
              </a:rPr>
              <a:t/>
            </a:r>
            <a:br>
              <a:rPr lang="ar-SA" sz="4000" dirty="0" smtClean="0">
                <a:solidFill>
                  <a:schemeClr val="tx1"/>
                </a:solidFill>
                <a:latin typeface="Adobe Arabic" panose="02040503050201020203" pitchFamily="18" charset="-78"/>
                <a:cs typeface="Adobe Arabic" panose="02040503050201020203" pitchFamily="18" charset="-78"/>
              </a:rPr>
            </a:br>
            <a:r>
              <a:rPr lang="ar-SA" sz="4000" dirty="0" smtClean="0">
                <a:solidFill>
                  <a:schemeClr val="tx1"/>
                </a:solidFill>
                <a:latin typeface="Adobe Arabic" panose="02040503050201020203" pitchFamily="18" charset="-78"/>
                <a:cs typeface="Adobe Arabic" panose="02040503050201020203" pitchFamily="18" charset="-78"/>
              </a:rPr>
              <a:t>قال </a:t>
            </a:r>
            <a:r>
              <a:rPr lang="ar-SA" sz="4000" dirty="0">
                <a:solidFill>
                  <a:schemeClr val="tx1"/>
                </a:solidFill>
                <a:latin typeface="Adobe Arabic" panose="02040503050201020203" pitchFamily="18" charset="-78"/>
                <a:cs typeface="Adobe Arabic" panose="02040503050201020203" pitchFamily="18" charset="-78"/>
              </a:rPr>
              <a:t>ابن عباس وغيره : المراد به التحمل للشهادة وإثباتها عند الحاكم . ولأن الحاجة تدعو إلى ذلك لإثبات الحقوق والعقود فكان واجبًا كالأمر بالمعروف والنهي عن المنكر </a:t>
            </a:r>
            <a:endParaRPr lang="ar-SA" sz="40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713412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233890"/>
          </a:xfrm>
        </p:spPr>
        <p:txBody>
          <a:bodyPr>
            <a:normAutofit/>
          </a:bodyPr>
          <a:lstStyle/>
          <a:p>
            <a:pPr algn="r"/>
            <a:r>
              <a:rPr lang="ar-SA" sz="4000" b="1" dirty="0" smtClean="0">
                <a:solidFill>
                  <a:schemeClr val="tx1"/>
                </a:solidFill>
                <a:latin typeface="Adobe Arabic" panose="02040503050201020203" pitchFamily="18" charset="-78"/>
                <a:cs typeface="Adobe Arabic" panose="02040503050201020203" pitchFamily="18" charset="-78"/>
              </a:rPr>
              <a:t>حكم أداء الشهادة :</a:t>
            </a:r>
            <a:br>
              <a:rPr lang="ar-SA" sz="4000" b="1" dirty="0" smtClean="0">
                <a:solidFill>
                  <a:schemeClr val="tx1"/>
                </a:solidFill>
                <a:latin typeface="Adobe Arabic" panose="02040503050201020203" pitchFamily="18" charset="-78"/>
                <a:cs typeface="Adobe Arabic" panose="02040503050201020203" pitchFamily="18" charset="-78"/>
              </a:rPr>
            </a:br>
            <a:r>
              <a:rPr lang="ar-SA" sz="4000" b="1" dirty="0" smtClean="0">
                <a:solidFill>
                  <a:schemeClr val="tx1"/>
                </a:solidFill>
                <a:latin typeface="Adobe Arabic" panose="02040503050201020203" pitchFamily="18" charset="-78"/>
                <a:cs typeface="Adobe Arabic" panose="02040503050201020203" pitchFamily="18" charset="-78"/>
              </a:rPr>
              <a:t>( </a:t>
            </a:r>
            <a:r>
              <a:rPr lang="ar-SA" sz="4000" b="1" dirty="0">
                <a:solidFill>
                  <a:schemeClr val="tx1"/>
                </a:solidFill>
                <a:latin typeface="Adobe Arabic" panose="02040503050201020203" pitchFamily="18" charset="-78"/>
                <a:cs typeface="Adobe Arabic" panose="02040503050201020203" pitchFamily="18" charset="-78"/>
              </a:rPr>
              <a:t>وأداؤها )</a:t>
            </a:r>
            <a:r>
              <a:rPr lang="ar-SA" sz="4000" dirty="0">
                <a:solidFill>
                  <a:schemeClr val="tx1"/>
                </a:solidFill>
                <a:latin typeface="Adobe Arabic" panose="02040503050201020203" pitchFamily="18" charset="-78"/>
                <a:cs typeface="Adobe Arabic" panose="02040503050201020203" pitchFamily="18" charset="-78"/>
              </a:rPr>
              <a:t> أي أداء الشهادة </a:t>
            </a:r>
            <a:r>
              <a:rPr lang="ar-SA" sz="4000" b="1" dirty="0">
                <a:solidFill>
                  <a:schemeClr val="tx1"/>
                </a:solidFill>
                <a:latin typeface="Adobe Arabic" panose="02040503050201020203" pitchFamily="18" charset="-78"/>
                <a:cs typeface="Adobe Arabic" panose="02040503050201020203" pitchFamily="18" charset="-78"/>
              </a:rPr>
              <a:t>( فرض عين </a:t>
            </a:r>
            <a:r>
              <a:rPr lang="ar-SA" sz="4000" b="1" dirty="0" smtClean="0">
                <a:solidFill>
                  <a:schemeClr val="tx1"/>
                </a:solidFill>
                <a:latin typeface="Adobe Arabic" panose="02040503050201020203" pitchFamily="18" charset="-78"/>
                <a:cs typeface="Adobe Arabic" panose="02040503050201020203" pitchFamily="18" charset="-78"/>
              </a:rPr>
              <a:t>بشروط ثلاثة : </a:t>
            </a:r>
            <a:br>
              <a:rPr lang="ar-SA" sz="4000" b="1" dirty="0" smtClean="0">
                <a:solidFill>
                  <a:schemeClr val="tx1"/>
                </a:solidFill>
                <a:latin typeface="Adobe Arabic" panose="02040503050201020203" pitchFamily="18" charset="-78"/>
                <a:cs typeface="Adobe Arabic" panose="02040503050201020203" pitchFamily="18" charset="-78"/>
              </a:rPr>
            </a:br>
            <a:r>
              <a:rPr lang="ar-SA" sz="4000" b="1" dirty="0" smtClean="0">
                <a:solidFill>
                  <a:schemeClr val="tx1"/>
                </a:solidFill>
                <a:latin typeface="Adobe Arabic" panose="02040503050201020203" pitchFamily="18" charset="-78"/>
                <a:cs typeface="Adobe Arabic" panose="02040503050201020203" pitchFamily="18" charset="-78"/>
              </a:rPr>
              <a:t>1- على </a:t>
            </a:r>
            <a:r>
              <a:rPr lang="ar-SA" sz="4000" b="1" dirty="0">
                <a:solidFill>
                  <a:schemeClr val="tx1"/>
                </a:solidFill>
                <a:latin typeface="Adobe Arabic" panose="02040503050201020203" pitchFamily="18" charset="-78"/>
                <a:cs typeface="Adobe Arabic" panose="02040503050201020203" pitchFamily="18" charset="-78"/>
              </a:rPr>
              <a:t>من تحملها متى دعي إليها )</a:t>
            </a:r>
            <a:r>
              <a:rPr lang="ar-SA" sz="4000" dirty="0">
                <a:solidFill>
                  <a:schemeClr val="tx1"/>
                </a:solidFill>
                <a:latin typeface="Adobe Arabic" panose="02040503050201020203" pitchFamily="18" charset="-78"/>
                <a:cs typeface="Adobe Arabic" panose="02040503050201020203" pitchFamily="18" charset="-78"/>
              </a:rPr>
              <a:t> لقوله تعالى : « ولا تكتموا الشهادة ومن يكتمها فإنه آثم قلبه » </a:t>
            </a:r>
            <a:r>
              <a:rPr lang="ar-SA" sz="4000" dirty="0" smtClean="0">
                <a:solidFill>
                  <a:schemeClr val="tx1"/>
                </a:solidFill>
                <a:latin typeface="Adobe Arabic" panose="02040503050201020203" pitchFamily="18" charset="-78"/>
                <a:cs typeface="Adobe Arabic" panose="02040503050201020203" pitchFamily="18" charset="-78"/>
              </a:rPr>
              <a:t/>
            </a:r>
            <a:br>
              <a:rPr lang="ar-SA" sz="4000" dirty="0" smtClean="0">
                <a:solidFill>
                  <a:schemeClr val="tx1"/>
                </a:solidFill>
                <a:latin typeface="Adobe Arabic" panose="02040503050201020203" pitchFamily="18" charset="-78"/>
                <a:cs typeface="Adobe Arabic" panose="02040503050201020203" pitchFamily="18" charset="-78"/>
              </a:rPr>
            </a:br>
            <a:r>
              <a:rPr lang="ar-SA" sz="4000" dirty="0" smtClean="0">
                <a:solidFill>
                  <a:schemeClr val="tx1"/>
                </a:solidFill>
                <a:latin typeface="Adobe Arabic" panose="02040503050201020203" pitchFamily="18" charset="-78"/>
                <a:cs typeface="Adobe Arabic" panose="02040503050201020203" pitchFamily="18" charset="-78"/>
              </a:rPr>
              <a:t>2- </a:t>
            </a:r>
            <a:r>
              <a:rPr lang="ar-SA" sz="4000" b="1" dirty="0" smtClean="0">
                <a:solidFill>
                  <a:schemeClr val="tx1"/>
                </a:solidFill>
                <a:latin typeface="Adobe Arabic" panose="02040503050201020203" pitchFamily="18" charset="-78"/>
                <a:cs typeface="Adobe Arabic" panose="02040503050201020203" pitchFamily="18" charset="-78"/>
              </a:rPr>
              <a:t>( </a:t>
            </a:r>
            <a:r>
              <a:rPr lang="ar-SA" sz="4000" b="1" dirty="0">
                <a:solidFill>
                  <a:schemeClr val="tx1"/>
                </a:solidFill>
                <a:latin typeface="Adobe Arabic" panose="02040503050201020203" pitchFamily="18" charset="-78"/>
                <a:cs typeface="Adobe Arabic" panose="02040503050201020203" pitchFamily="18" charset="-78"/>
              </a:rPr>
              <a:t>و )</a:t>
            </a:r>
            <a:r>
              <a:rPr lang="ar-SA" sz="4000" dirty="0">
                <a:solidFill>
                  <a:schemeClr val="tx1"/>
                </a:solidFill>
                <a:latin typeface="Adobe Arabic" panose="02040503050201020203" pitchFamily="18" charset="-78"/>
                <a:cs typeface="Adobe Arabic" panose="02040503050201020203" pitchFamily="18" charset="-78"/>
              </a:rPr>
              <a:t> محل وجوبها إن </a:t>
            </a:r>
            <a:r>
              <a:rPr lang="ar-SA" sz="4000" b="1" dirty="0">
                <a:solidFill>
                  <a:schemeClr val="tx1"/>
                </a:solidFill>
                <a:latin typeface="Adobe Arabic" panose="02040503050201020203" pitchFamily="18" charset="-78"/>
                <a:cs typeface="Adobe Arabic" panose="02040503050201020203" pitchFamily="18" charset="-78"/>
              </a:rPr>
              <a:t>( قدر )</a:t>
            </a:r>
            <a:r>
              <a:rPr lang="ar-SA" sz="4000" dirty="0">
                <a:solidFill>
                  <a:schemeClr val="tx1"/>
                </a:solidFill>
                <a:latin typeface="Adobe Arabic" panose="02040503050201020203" pitchFamily="18" charset="-78"/>
                <a:cs typeface="Adobe Arabic" panose="02040503050201020203" pitchFamily="18" charset="-78"/>
              </a:rPr>
              <a:t> على أدائها </a:t>
            </a:r>
            <a:r>
              <a:rPr lang="ar-SA" sz="4000" dirty="0" smtClean="0">
                <a:solidFill>
                  <a:schemeClr val="tx1"/>
                </a:solidFill>
                <a:latin typeface="Adobe Arabic" panose="02040503050201020203" pitchFamily="18" charset="-78"/>
                <a:cs typeface="Adobe Arabic" panose="02040503050201020203" pitchFamily="18" charset="-78"/>
              </a:rPr>
              <a:t/>
            </a:r>
            <a:br>
              <a:rPr lang="ar-SA" sz="4000" dirty="0" smtClean="0">
                <a:solidFill>
                  <a:schemeClr val="tx1"/>
                </a:solidFill>
                <a:latin typeface="Adobe Arabic" panose="02040503050201020203" pitchFamily="18" charset="-78"/>
                <a:cs typeface="Adobe Arabic" panose="02040503050201020203" pitchFamily="18" charset="-78"/>
              </a:rPr>
            </a:br>
            <a:r>
              <a:rPr lang="ar-SA" sz="4000" dirty="0" smtClean="0">
                <a:solidFill>
                  <a:schemeClr val="tx1"/>
                </a:solidFill>
                <a:latin typeface="Adobe Arabic" panose="02040503050201020203" pitchFamily="18" charset="-78"/>
                <a:cs typeface="Adobe Arabic" panose="02040503050201020203" pitchFamily="18" charset="-78"/>
              </a:rPr>
              <a:t>3- انتفاء الضرر :</a:t>
            </a:r>
            <a:r>
              <a:rPr lang="ar-SA" sz="4000" b="1" dirty="0" smtClean="0">
                <a:solidFill>
                  <a:schemeClr val="tx1"/>
                </a:solidFill>
                <a:latin typeface="Adobe Arabic" panose="02040503050201020203" pitchFamily="18" charset="-78"/>
                <a:cs typeface="Adobe Arabic" panose="02040503050201020203" pitchFamily="18" charset="-78"/>
              </a:rPr>
              <a:t>( </a:t>
            </a:r>
            <a:r>
              <a:rPr lang="ar-SA" sz="4000" b="1" dirty="0">
                <a:solidFill>
                  <a:schemeClr val="tx1"/>
                </a:solidFill>
                <a:latin typeface="Adobe Arabic" panose="02040503050201020203" pitchFamily="18" charset="-78"/>
                <a:cs typeface="Adobe Arabic" panose="02040503050201020203" pitchFamily="18" charset="-78"/>
              </a:rPr>
              <a:t>بلا ضرر )</a:t>
            </a:r>
            <a:r>
              <a:rPr lang="ar-SA" sz="4000" dirty="0">
                <a:solidFill>
                  <a:schemeClr val="tx1"/>
                </a:solidFill>
                <a:latin typeface="Adobe Arabic" panose="02040503050201020203" pitchFamily="18" charset="-78"/>
                <a:cs typeface="Adobe Arabic" panose="02040503050201020203" pitchFamily="18" charset="-78"/>
              </a:rPr>
              <a:t> يلحقه </a:t>
            </a:r>
            <a:r>
              <a:rPr lang="ar-SA" sz="4000" b="1" dirty="0">
                <a:solidFill>
                  <a:schemeClr val="tx1"/>
                </a:solidFill>
                <a:latin typeface="Adobe Arabic" panose="02040503050201020203" pitchFamily="18" charset="-78"/>
                <a:cs typeface="Adobe Arabic" panose="02040503050201020203" pitchFamily="18" charset="-78"/>
              </a:rPr>
              <a:t>( في بدنه أو عرضه أو ماله أو أهله )</a:t>
            </a:r>
            <a:r>
              <a:rPr lang="ar-SA" sz="4000" dirty="0">
                <a:solidFill>
                  <a:schemeClr val="tx1"/>
                </a:solidFill>
                <a:latin typeface="Adobe Arabic" panose="02040503050201020203" pitchFamily="18" charset="-78"/>
                <a:cs typeface="Adobe Arabic" panose="02040503050201020203" pitchFamily="18" charset="-78"/>
              </a:rPr>
              <a:t> وكذا لو كان ممن لا يقبل الحاكم شهادته لقوله تعالى : </a:t>
            </a:r>
            <a:r>
              <a:rPr lang="ar-SA" sz="4000" dirty="0" smtClean="0">
                <a:solidFill>
                  <a:schemeClr val="tx1"/>
                </a:solidFill>
                <a:latin typeface="Adobe Arabic" panose="02040503050201020203" pitchFamily="18" charset="-78"/>
                <a:cs typeface="Adobe Arabic" panose="02040503050201020203" pitchFamily="18" charset="-78"/>
              </a:rPr>
              <a:t/>
            </a:r>
            <a:br>
              <a:rPr lang="ar-SA" sz="4000" dirty="0" smtClean="0">
                <a:solidFill>
                  <a:schemeClr val="tx1"/>
                </a:solidFill>
                <a:latin typeface="Adobe Arabic" panose="02040503050201020203" pitchFamily="18" charset="-78"/>
                <a:cs typeface="Adobe Arabic" panose="02040503050201020203" pitchFamily="18" charset="-78"/>
              </a:rPr>
            </a:br>
            <a:r>
              <a:rPr lang="ar-SA" sz="4000" dirty="0" smtClean="0">
                <a:solidFill>
                  <a:schemeClr val="tx1"/>
                </a:solidFill>
                <a:latin typeface="Adobe Arabic" panose="02040503050201020203" pitchFamily="18" charset="-78"/>
                <a:cs typeface="Adobe Arabic" panose="02040503050201020203" pitchFamily="18" charset="-78"/>
              </a:rPr>
              <a:t>« </a:t>
            </a:r>
            <a:r>
              <a:rPr lang="ar-SA" sz="4000" dirty="0">
                <a:solidFill>
                  <a:schemeClr val="tx1"/>
                </a:solidFill>
                <a:latin typeface="Adobe Arabic" panose="02040503050201020203" pitchFamily="18" charset="-78"/>
                <a:cs typeface="Adobe Arabic" panose="02040503050201020203" pitchFamily="18" charset="-78"/>
              </a:rPr>
              <a:t>ولا يضار كاتب ولا شهيد » ، </a:t>
            </a:r>
            <a:endParaRPr lang="ar-SA" sz="40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039533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939800"/>
            <a:ext cx="8911687" cy="6019800"/>
          </a:xfrm>
        </p:spPr>
        <p:txBody>
          <a:bodyPr>
            <a:normAutofit fontScale="90000"/>
          </a:bodyPr>
          <a:lstStyle/>
          <a:p>
            <a:pPr algn="r"/>
            <a:r>
              <a:rPr lang="ar-SA" b="1" dirty="0">
                <a:solidFill>
                  <a:schemeClr val="tx1"/>
                </a:solidFill>
                <a:latin typeface="Adobe Arabic" panose="02040503050201020203" pitchFamily="18" charset="-78"/>
                <a:cs typeface="Adobe Arabic" panose="02040503050201020203" pitchFamily="18" charset="-78"/>
              </a:rPr>
              <a:t>( وكذا في التحمل )</a:t>
            </a:r>
            <a:r>
              <a:rPr lang="ar-SA" dirty="0">
                <a:solidFill>
                  <a:schemeClr val="tx1"/>
                </a:solidFill>
                <a:latin typeface="Adobe Arabic" panose="02040503050201020203" pitchFamily="18" charset="-78"/>
                <a:cs typeface="Adobe Arabic" panose="02040503050201020203" pitchFamily="18" charset="-78"/>
              </a:rPr>
              <a:t> يعتبر انتفاء الضرر ، </a:t>
            </a:r>
            <a:r>
              <a:rPr lang="ar-SA" b="1" dirty="0">
                <a:solidFill>
                  <a:schemeClr val="tx1"/>
                </a:solidFill>
                <a:latin typeface="Adobe Arabic" panose="02040503050201020203" pitchFamily="18" charset="-78"/>
                <a:cs typeface="Adobe Arabic" panose="02040503050201020203" pitchFamily="18" charset="-78"/>
              </a:rPr>
              <a:t>( ولا يحل كتمانها )</a:t>
            </a:r>
            <a:r>
              <a:rPr lang="ar-SA" dirty="0">
                <a:solidFill>
                  <a:schemeClr val="tx1"/>
                </a:solidFill>
                <a:latin typeface="Adobe Arabic" panose="02040503050201020203" pitchFamily="18" charset="-78"/>
                <a:cs typeface="Adobe Arabic" panose="02040503050201020203" pitchFamily="18" charset="-78"/>
              </a:rPr>
              <a:t> أي كتمان الشهادة لما تقدم فلو أدى شاهد وأبى الآخر وقال : احلف بدلي أثم ، ومتى وجبت الشهادة لزم كتابتها ويحرم أخذ الأجرة وجعل عليها ولو لم تتعين عليه لكن إن عجز عن المشي أو تأذى به فله أجرة مركوب ، ومن عنده شهادة بحد للـه فله إقامتها وتركها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ولا )</a:t>
            </a:r>
            <a:r>
              <a:rPr lang="ar-SA" dirty="0">
                <a:solidFill>
                  <a:schemeClr val="tx1"/>
                </a:solidFill>
                <a:latin typeface="Adobe Arabic" panose="02040503050201020203" pitchFamily="18" charset="-78"/>
                <a:cs typeface="Adobe Arabic" panose="02040503050201020203" pitchFamily="18" charset="-78"/>
              </a:rPr>
              <a:t> يحل </a:t>
            </a:r>
            <a:r>
              <a:rPr lang="ar-SA" b="1" dirty="0">
                <a:solidFill>
                  <a:schemeClr val="tx1"/>
                </a:solidFill>
                <a:latin typeface="Adobe Arabic" panose="02040503050201020203" pitchFamily="18" charset="-78"/>
                <a:cs typeface="Adobe Arabic" panose="02040503050201020203" pitchFamily="18" charset="-78"/>
              </a:rPr>
              <a:t>( أن يشهد )</a:t>
            </a:r>
            <a:r>
              <a:rPr lang="ar-SA" dirty="0">
                <a:solidFill>
                  <a:schemeClr val="tx1"/>
                </a:solidFill>
                <a:latin typeface="Adobe Arabic" panose="02040503050201020203" pitchFamily="18" charset="-78"/>
                <a:cs typeface="Adobe Arabic" panose="02040503050201020203" pitchFamily="18" charset="-78"/>
              </a:rPr>
              <a:t> أحد </a:t>
            </a:r>
            <a:r>
              <a:rPr lang="ar-SA" b="1" dirty="0">
                <a:solidFill>
                  <a:schemeClr val="tx1"/>
                </a:solidFill>
                <a:latin typeface="Adobe Arabic" panose="02040503050201020203" pitchFamily="18" charset="-78"/>
                <a:cs typeface="Adobe Arabic" panose="02040503050201020203" pitchFamily="18" charset="-78"/>
              </a:rPr>
              <a:t>( إلا بما يعلمه )</a:t>
            </a:r>
            <a:r>
              <a:rPr lang="ar-SA" dirty="0">
                <a:solidFill>
                  <a:schemeClr val="tx1"/>
                </a:solidFill>
                <a:latin typeface="Adobe Arabic" panose="02040503050201020203" pitchFamily="18" charset="-78"/>
                <a:cs typeface="Adobe Arabic" panose="02040503050201020203" pitchFamily="18" charset="-78"/>
              </a:rPr>
              <a:t> لقول ابن عباس : سئل النبي صلى اللـه عليه وسلم عن الشهادة فقال : « ترى الشمس ؟ » قال : نعم قال : « على مثلها فاشهد أو دع » رواه الخلال في جامعه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dirty="0" smtClean="0">
                <a:solidFill>
                  <a:schemeClr val="tx1"/>
                </a:solidFill>
                <a:latin typeface="Adobe Arabic" panose="02040503050201020203" pitchFamily="18" charset="-78"/>
                <a:cs typeface="Adobe Arabic" panose="02040503050201020203" pitchFamily="18" charset="-78"/>
              </a:rPr>
              <a:t>والعلم </a:t>
            </a:r>
            <a:r>
              <a:rPr lang="ar-SA" dirty="0">
                <a:solidFill>
                  <a:schemeClr val="tx1"/>
                </a:solidFill>
                <a:latin typeface="Adobe Arabic" panose="02040503050201020203" pitchFamily="18" charset="-78"/>
                <a:cs typeface="Adobe Arabic" panose="02040503050201020203" pitchFamily="18" charset="-78"/>
              </a:rPr>
              <a:t>إما </a:t>
            </a:r>
            <a:r>
              <a:rPr lang="ar-SA" b="1" u="sng" dirty="0">
                <a:solidFill>
                  <a:schemeClr val="tx1"/>
                </a:solidFill>
                <a:latin typeface="Adobe Arabic" panose="02040503050201020203" pitchFamily="18" charset="-78"/>
                <a:cs typeface="Adobe Arabic" panose="02040503050201020203" pitchFamily="18" charset="-78"/>
              </a:rPr>
              <a:t>( برؤية أو سماع )</a:t>
            </a:r>
            <a:r>
              <a:rPr lang="ar-SA" u="sng" dirty="0">
                <a:solidFill>
                  <a:schemeClr val="tx1"/>
                </a:solidFill>
                <a:latin typeface="Adobe Arabic" panose="02040503050201020203" pitchFamily="18" charset="-78"/>
                <a:cs typeface="Adobe Arabic" panose="02040503050201020203" pitchFamily="18" charset="-78"/>
              </a:rPr>
              <a:t> </a:t>
            </a:r>
            <a:r>
              <a:rPr lang="ar-SA" dirty="0">
                <a:solidFill>
                  <a:schemeClr val="tx1"/>
                </a:solidFill>
                <a:latin typeface="Adobe Arabic" panose="02040503050201020203" pitchFamily="18" charset="-78"/>
                <a:cs typeface="Adobe Arabic" panose="02040503050201020203" pitchFamily="18" charset="-78"/>
              </a:rPr>
              <a:t>من مشهود عليه كعتق وطلاق وعقد فيلزمه أن يشهد بما سمع ولو كان مستخفيًا حين تحمل </a:t>
            </a:r>
            <a:r>
              <a:rPr lang="ar-SA" b="1" dirty="0">
                <a:solidFill>
                  <a:schemeClr val="tx1"/>
                </a:solidFill>
                <a:latin typeface="Adobe Arabic" panose="02040503050201020203" pitchFamily="18" charset="-78"/>
                <a:cs typeface="Adobe Arabic" panose="02040503050201020203" pitchFamily="18" charset="-78"/>
              </a:rPr>
              <a:t>( </a:t>
            </a:r>
            <a:r>
              <a:rPr lang="ar-SA" b="1" u="sng" dirty="0">
                <a:solidFill>
                  <a:schemeClr val="tx1"/>
                </a:solidFill>
                <a:latin typeface="Adobe Arabic" panose="02040503050201020203" pitchFamily="18" charset="-78"/>
                <a:cs typeface="Adobe Arabic" panose="02040503050201020203" pitchFamily="18" charset="-78"/>
              </a:rPr>
              <a:t>أو )</a:t>
            </a:r>
            <a:r>
              <a:rPr lang="ar-SA" u="sng" dirty="0">
                <a:solidFill>
                  <a:schemeClr val="tx1"/>
                </a:solidFill>
                <a:latin typeface="Adobe Arabic" panose="02040503050201020203" pitchFamily="18" charset="-78"/>
                <a:cs typeface="Adobe Arabic" panose="02040503050201020203" pitchFamily="18" charset="-78"/>
              </a:rPr>
              <a:t> سماع بـ </a:t>
            </a:r>
            <a:r>
              <a:rPr lang="ar-SA" b="1" u="sng" dirty="0">
                <a:solidFill>
                  <a:schemeClr val="tx1"/>
                </a:solidFill>
                <a:latin typeface="Adobe Arabic" panose="02040503050201020203" pitchFamily="18" charset="-78"/>
                <a:cs typeface="Adobe Arabic" panose="02040503050201020203" pitchFamily="18" charset="-78"/>
              </a:rPr>
              <a:t>( ـاستفاضة فيما يتعذر علمه )</a:t>
            </a:r>
            <a:r>
              <a:rPr lang="ar-SA" u="sng" dirty="0">
                <a:solidFill>
                  <a:schemeClr val="tx1"/>
                </a:solidFill>
                <a:latin typeface="Adobe Arabic" panose="02040503050201020203" pitchFamily="18" charset="-78"/>
                <a:cs typeface="Adobe Arabic" panose="02040503050201020203" pitchFamily="18" charset="-78"/>
              </a:rPr>
              <a:t> </a:t>
            </a:r>
            <a:r>
              <a:rPr lang="ar-SA" dirty="0">
                <a:solidFill>
                  <a:schemeClr val="tx1"/>
                </a:solidFill>
                <a:latin typeface="Adobe Arabic" panose="02040503050201020203" pitchFamily="18" charset="-78"/>
                <a:cs typeface="Adobe Arabic" panose="02040503050201020203" pitchFamily="18" charset="-78"/>
              </a:rPr>
              <a:t>غالبًا </a:t>
            </a:r>
            <a:r>
              <a:rPr lang="ar-SA" b="1" dirty="0">
                <a:solidFill>
                  <a:schemeClr val="tx1"/>
                </a:solidFill>
                <a:latin typeface="Adobe Arabic" panose="02040503050201020203" pitchFamily="18" charset="-78"/>
                <a:cs typeface="Adobe Arabic" panose="02040503050201020203" pitchFamily="18" charset="-78"/>
              </a:rPr>
              <a:t>( بدونها كنسب وموت وملك مطلق ونكاح )</a:t>
            </a:r>
            <a:r>
              <a:rPr lang="ar-SA" dirty="0">
                <a:solidFill>
                  <a:schemeClr val="tx1"/>
                </a:solidFill>
                <a:latin typeface="Adobe Arabic" panose="02040503050201020203" pitchFamily="18" charset="-78"/>
                <a:cs typeface="Adobe Arabic" panose="02040503050201020203" pitchFamily="18" charset="-78"/>
              </a:rPr>
              <a:t> عقده ودوامه </a:t>
            </a:r>
            <a:r>
              <a:rPr lang="ar-SA" b="1" dirty="0">
                <a:solidFill>
                  <a:schemeClr val="tx1"/>
                </a:solidFill>
                <a:latin typeface="Adobe Arabic" panose="02040503050201020203" pitchFamily="18" charset="-78"/>
                <a:cs typeface="Adobe Arabic" panose="02040503050201020203" pitchFamily="18" charset="-78"/>
              </a:rPr>
              <a:t>( ووقف ونحوها )</a:t>
            </a:r>
            <a:r>
              <a:rPr lang="ar-SA" dirty="0">
                <a:solidFill>
                  <a:schemeClr val="tx1"/>
                </a:solidFill>
                <a:latin typeface="Adobe Arabic" panose="02040503050201020203" pitchFamily="18" charset="-78"/>
                <a:cs typeface="Adobe Arabic" panose="02040503050201020203" pitchFamily="18" charset="-78"/>
              </a:rPr>
              <a:t> كعتق وخلع وطلاق ولا يشهد باستفاضة إلا عن عدد يقع بهم العلم ،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84485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67524" y="1017810"/>
            <a:ext cx="8911687" cy="6233890"/>
          </a:xfrm>
        </p:spPr>
        <p:txBody>
          <a:bodyPr>
            <a:normAutofit fontScale="90000"/>
          </a:bodyPr>
          <a:lstStyle/>
          <a:p>
            <a:pPr algn="r"/>
            <a:r>
              <a:rPr lang="en-US" dirty="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 ومن شهد بـ )</a:t>
            </a:r>
            <a:r>
              <a:rPr lang="ar-SA" dirty="0">
                <a:solidFill>
                  <a:schemeClr val="tx1"/>
                </a:solidFill>
                <a:latin typeface="Adobe Arabic" panose="02040503050201020203" pitchFamily="18" charset="-78"/>
                <a:cs typeface="Adobe Arabic" panose="02040503050201020203" pitchFamily="18" charset="-78"/>
              </a:rPr>
              <a:t> ـعقد </a:t>
            </a:r>
            <a:r>
              <a:rPr lang="ar-SA" b="1" dirty="0">
                <a:solidFill>
                  <a:schemeClr val="tx1"/>
                </a:solidFill>
                <a:latin typeface="Adobe Arabic" panose="02040503050201020203" pitchFamily="18" charset="-78"/>
                <a:cs typeface="Adobe Arabic" panose="02040503050201020203" pitchFamily="18" charset="-78"/>
              </a:rPr>
              <a:t>( نكاح أو غيره من العقود فلا بد )</a:t>
            </a:r>
            <a:r>
              <a:rPr lang="ar-SA" dirty="0">
                <a:solidFill>
                  <a:schemeClr val="tx1"/>
                </a:solidFill>
                <a:latin typeface="Adobe Arabic" panose="02040503050201020203" pitchFamily="18" charset="-78"/>
                <a:cs typeface="Adobe Arabic" panose="02040503050201020203" pitchFamily="18" charset="-78"/>
              </a:rPr>
              <a:t> في صحة شهادته به </a:t>
            </a:r>
            <a:r>
              <a:rPr lang="ar-SA" b="1" dirty="0">
                <a:solidFill>
                  <a:schemeClr val="tx1"/>
                </a:solidFill>
                <a:latin typeface="Adobe Arabic" panose="02040503050201020203" pitchFamily="18" charset="-78"/>
                <a:cs typeface="Adobe Arabic" panose="02040503050201020203" pitchFamily="18" charset="-78"/>
              </a:rPr>
              <a:t>( من ذكر شروطه )</a:t>
            </a:r>
            <a:r>
              <a:rPr lang="ar-SA" dirty="0">
                <a:solidFill>
                  <a:schemeClr val="tx1"/>
                </a:solidFill>
                <a:latin typeface="Adobe Arabic" panose="02040503050201020203" pitchFamily="18" charset="-78"/>
                <a:cs typeface="Adobe Arabic" panose="02040503050201020203" pitchFamily="18" charset="-78"/>
              </a:rPr>
              <a:t> لاختلاف الناس في بعض الشروط وربما اعتقد الشاهد ما ليس بصحيح صحيحًا ، </a:t>
            </a:r>
            <a:r>
              <a:rPr lang="ar-SA" b="1" dirty="0">
                <a:solidFill>
                  <a:schemeClr val="tx1"/>
                </a:solidFill>
                <a:latin typeface="Adobe Arabic" panose="02040503050201020203" pitchFamily="18" charset="-78"/>
                <a:cs typeface="Adobe Arabic" panose="02040503050201020203" pitchFamily="18" charset="-78"/>
              </a:rPr>
              <a:t>( وإن شهد برضاع )</a:t>
            </a:r>
            <a:r>
              <a:rPr lang="ar-SA" dirty="0">
                <a:solidFill>
                  <a:schemeClr val="tx1"/>
                </a:solidFill>
                <a:latin typeface="Adobe Arabic" panose="02040503050201020203" pitchFamily="18" charset="-78"/>
                <a:cs typeface="Adobe Arabic" panose="02040503050201020203" pitchFamily="18" charset="-78"/>
              </a:rPr>
              <a:t> ذكر عدد الرضعات وأنه شرب من ثديها أو لبن حلب منه </a:t>
            </a:r>
            <a:r>
              <a:rPr lang="ar-SA" b="1" dirty="0">
                <a:solidFill>
                  <a:schemeClr val="tx1"/>
                </a:solidFill>
                <a:latin typeface="Adobe Arabic" panose="02040503050201020203" pitchFamily="18" charset="-78"/>
                <a:cs typeface="Adobe Arabic" panose="02040503050201020203" pitchFamily="18" charset="-78"/>
              </a:rPr>
              <a:t>( أو )</a:t>
            </a:r>
            <a:r>
              <a:rPr lang="ar-SA" dirty="0">
                <a:solidFill>
                  <a:schemeClr val="tx1"/>
                </a:solidFill>
                <a:latin typeface="Adobe Arabic" panose="02040503050201020203" pitchFamily="18" charset="-78"/>
                <a:cs typeface="Adobe Arabic" panose="02040503050201020203" pitchFamily="18" charset="-78"/>
              </a:rPr>
              <a:t> شهد بـ </a:t>
            </a:r>
            <a:r>
              <a:rPr lang="ar-SA" b="1" dirty="0">
                <a:solidFill>
                  <a:schemeClr val="tx1"/>
                </a:solidFill>
                <a:latin typeface="Adobe Arabic" panose="02040503050201020203" pitchFamily="18" charset="-78"/>
                <a:cs typeface="Adobe Arabic" panose="02040503050201020203" pitchFamily="18" charset="-78"/>
              </a:rPr>
              <a:t>( ـسرقة )</a:t>
            </a:r>
            <a:r>
              <a:rPr lang="ar-SA" dirty="0">
                <a:solidFill>
                  <a:schemeClr val="tx1"/>
                </a:solidFill>
                <a:latin typeface="Adobe Arabic" panose="02040503050201020203" pitchFamily="18" charset="-78"/>
                <a:cs typeface="Adobe Arabic" panose="02040503050201020203" pitchFamily="18" charset="-78"/>
              </a:rPr>
              <a:t> ذكر المسروق منه والنصاب والحرز وصفتها </a:t>
            </a:r>
            <a:r>
              <a:rPr lang="ar-SA" b="1" dirty="0">
                <a:solidFill>
                  <a:schemeClr val="tx1"/>
                </a:solidFill>
                <a:latin typeface="Adobe Arabic" panose="02040503050201020203" pitchFamily="18" charset="-78"/>
                <a:cs typeface="Adobe Arabic" panose="02040503050201020203" pitchFamily="18" charset="-78"/>
              </a:rPr>
              <a:t>( أو )</a:t>
            </a:r>
            <a:r>
              <a:rPr lang="ar-SA" dirty="0">
                <a:solidFill>
                  <a:schemeClr val="tx1"/>
                </a:solidFill>
                <a:latin typeface="Adobe Arabic" panose="02040503050201020203" pitchFamily="18" charset="-78"/>
                <a:cs typeface="Adobe Arabic" panose="02040503050201020203" pitchFamily="18" charset="-78"/>
              </a:rPr>
              <a:t> شهد بـ </a:t>
            </a:r>
            <a:r>
              <a:rPr lang="ar-SA" b="1" dirty="0">
                <a:solidFill>
                  <a:schemeClr val="tx1"/>
                </a:solidFill>
                <a:latin typeface="Adobe Arabic" panose="02040503050201020203" pitchFamily="18" charset="-78"/>
                <a:cs typeface="Adobe Arabic" panose="02040503050201020203" pitchFamily="18" charset="-78"/>
              </a:rPr>
              <a:t>( ـشرب )</a:t>
            </a:r>
            <a:r>
              <a:rPr lang="ar-SA" dirty="0">
                <a:solidFill>
                  <a:schemeClr val="tx1"/>
                </a:solidFill>
                <a:latin typeface="Adobe Arabic" panose="02040503050201020203" pitchFamily="18" charset="-78"/>
                <a:cs typeface="Adobe Arabic" panose="02040503050201020203" pitchFamily="18" charset="-78"/>
              </a:rPr>
              <a:t> خمر وصفه </a:t>
            </a:r>
            <a:r>
              <a:rPr lang="ar-SA" b="1" dirty="0">
                <a:solidFill>
                  <a:schemeClr val="tx1"/>
                </a:solidFill>
                <a:latin typeface="Adobe Arabic" panose="02040503050201020203" pitchFamily="18" charset="-78"/>
                <a:cs typeface="Adobe Arabic" panose="02040503050201020203" pitchFamily="18" charset="-78"/>
              </a:rPr>
              <a:t>( أو )</a:t>
            </a:r>
            <a:r>
              <a:rPr lang="ar-SA" dirty="0">
                <a:solidFill>
                  <a:schemeClr val="tx1"/>
                </a:solidFill>
                <a:latin typeface="Adobe Arabic" panose="02040503050201020203" pitchFamily="18" charset="-78"/>
                <a:cs typeface="Adobe Arabic" panose="02040503050201020203" pitchFamily="18" charset="-78"/>
              </a:rPr>
              <a:t> شهد بـ </a:t>
            </a:r>
            <a:r>
              <a:rPr lang="ar-SA" b="1" dirty="0">
                <a:solidFill>
                  <a:schemeClr val="tx1"/>
                </a:solidFill>
                <a:latin typeface="Adobe Arabic" panose="02040503050201020203" pitchFamily="18" charset="-78"/>
                <a:cs typeface="Adobe Arabic" panose="02040503050201020203" pitchFamily="18" charset="-78"/>
              </a:rPr>
              <a:t>( ـقذف فإنه يصفه )</a:t>
            </a:r>
            <a:r>
              <a:rPr lang="ar-SA" dirty="0">
                <a:solidFill>
                  <a:schemeClr val="tx1"/>
                </a:solidFill>
                <a:latin typeface="Adobe Arabic" panose="02040503050201020203" pitchFamily="18" charset="-78"/>
                <a:cs typeface="Adobe Arabic" panose="02040503050201020203" pitchFamily="18" charset="-78"/>
              </a:rPr>
              <a:t> بأن يقول : أشهد أنه قال له : يا زاني أو يا لوطي ونحوه ، </a:t>
            </a:r>
            <a:r>
              <a:rPr lang="ar-SA" b="1" dirty="0">
                <a:solidFill>
                  <a:schemeClr val="tx1"/>
                </a:solidFill>
                <a:latin typeface="Adobe Arabic" panose="02040503050201020203" pitchFamily="18" charset="-78"/>
                <a:cs typeface="Adobe Arabic" panose="02040503050201020203" pitchFamily="18" charset="-78"/>
              </a:rPr>
              <a:t>( ويصف الزنى )</a:t>
            </a:r>
            <a:r>
              <a:rPr lang="ar-SA" dirty="0">
                <a:solidFill>
                  <a:schemeClr val="tx1"/>
                </a:solidFill>
                <a:latin typeface="Adobe Arabic" panose="02040503050201020203" pitchFamily="18" charset="-78"/>
                <a:cs typeface="Adobe Arabic" panose="02040503050201020203" pitchFamily="18" charset="-78"/>
              </a:rPr>
              <a:t> إذا شهد به </a:t>
            </a:r>
            <a:r>
              <a:rPr lang="ar-SA" b="1" dirty="0">
                <a:solidFill>
                  <a:schemeClr val="tx1"/>
                </a:solidFill>
                <a:latin typeface="Adobe Arabic" panose="02040503050201020203" pitchFamily="18" charset="-78"/>
                <a:cs typeface="Adobe Arabic" panose="02040503050201020203" pitchFamily="18" charset="-78"/>
              </a:rPr>
              <a:t>( بذكر الزمان والمكان )</a:t>
            </a:r>
            <a:r>
              <a:rPr lang="ar-SA" dirty="0">
                <a:solidFill>
                  <a:schemeClr val="tx1"/>
                </a:solidFill>
                <a:latin typeface="Adobe Arabic" panose="02040503050201020203" pitchFamily="18" charset="-78"/>
                <a:cs typeface="Adobe Arabic" panose="02040503050201020203" pitchFamily="18" charset="-78"/>
              </a:rPr>
              <a:t> الذي وقع فيه الزنى </a:t>
            </a:r>
            <a:r>
              <a:rPr lang="ar-SA" b="1" dirty="0">
                <a:solidFill>
                  <a:schemeClr val="tx1"/>
                </a:solidFill>
                <a:latin typeface="Adobe Arabic" panose="02040503050201020203" pitchFamily="18" charset="-78"/>
                <a:cs typeface="Adobe Arabic" panose="02040503050201020203" pitchFamily="18" charset="-78"/>
              </a:rPr>
              <a:t>( و )</a:t>
            </a:r>
            <a:r>
              <a:rPr lang="ar-SA" dirty="0">
                <a:solidFill>
                  <a:schemeClr val="tx1"/>
                </a:solidFill>
                <a:latin typeface="Adobe Arabic" panose="02040503050201020203" pitchFamily="18" charset="-78"/>
                <a:cs typeface="Adobe Arabic" panose="02040503050201020203" pitchFamily="18" charset="-78"/>
              </a:rPr>
              <a:t> ذكر </a:t>
            </a:r>
            <a:r>
              <a:rPr lang="ar-SA" b="1" dirty="0">
                <a:solidFill>
                  <a:schemeClr val="tx1"/>
                </a:solidFill>
                <a:latin typeface="Adobe Arabic" panose="02040503050201020203" pitchFamily="18" charset="-78"/>
                <a:cs typeface="Adobe Arabic" panose="02040503050201020203" pitchFamily="18" charset="-78"/>
              </a:rPr>
              <a:t>( المزني بها )</a:t>
            </a:r>
            <a:r>
              <a:rPr lang="ar-SA" dirty="0">
                <a:solidFill>
                  <a:schemeClr val="tx1"/>
                </a:solidFill>
                <a:latin typeface="Adobe Arabic" panose="02040503050201020203" pitchFamily="18" charset="-78"/>
                <a:cs typeface="Adobe Arabic" panose="02040503050201020203" pitchFamily="18" charset="-78"/>
              </a:rPr>
              <a:t> وكيف كان وأنه رأى ذكره في فرجها </a:t>
            </a:r>
            <a:r>
              <a:rPr lang="ar-SA" b="1" dirty="0">
                <a:solidFill>
                  <a:schemeClr val="tx1"/>
                </a:solidFill>
                <a:latin typeface="Adobe Arabic" panose="02040503050201020203" pitchFamily="18" charset="-78"/>
                <a:cs typeface="Adobe Arabic" panose="02040503050201020203" pitchFamily="18" charset="-78"/>
              </a:rPr>
              <a:t>( ويذكر )</a:t>
            </a:r>
            <a:r>
              <a:rPr lang="ar-SA" dirty="0">
                <a:solidFill>
                  <a:schemeClr val="tx1"/>
                </a:solidFill>
                <a:latin typeface="Adobe Arabic" panose="02040503050201020203" pitchFamily="18" charset="-78"/>
                <a:cs typeface="Adobe Arabic" panose="02040503050201020203" pitchFamily="18" charset="-78"/>
              </a:rPr>
              <a:t> الشاهد </a:t>
            </a:r>
            <a:r>
              <a:rPr lang="ar-SA" b="1" dirty="0">
                <a:solidFill>
                  <a:schemeClr val="tx1"/>
                </a:solidFill>
                <a:latin typeface="Adobe Arabic" panose="02040503050201020203" pitchFamily="18" charset="-78"/>
                <a:cs typeface="Adobe Arabic" panose="02040503050201020203" pitchFamily="18" charset="-78"/>
              </a:rPr>
              <a:t>( ما يعتبر للحكم ويختلف )</a:t>
            </a:r>
            <a:r>
              <a:rPr lang="ar-SA" dirty="0">
                <a:solidFill>
                  <a:schemeClr val="tx1"/>
                </a:solidFill>
                <a:latin typeface="Adobe Arabic" panose="02040503050201020203" pitchFamily="18" charset="-78"/>
                <a:cs typeface="Adobe Arabic" panose="02040503050201020203" pitchFamily="18" charset="-78"/>
              </a:rPr>
              <a:t> الحكم </a:t>
            </a:r>
            <a:r>
              <a:rPr lang="ar-SA" b="1" dirty="0">
                <a:solidFill>
                  <a:schemeClr val="tx1"/>
                </a:solidFill>
                <a:latin typeface="Adobe Arabic" panose="02040503050201020203" pitchFamily="18" charset="-78"/>
                <a:cs typeface="Adobe Arabic" panose="02040503050201020203" pitchFamily="18" charset="-78"/>
              </a:rPr>
              <a:t>( به في الكل )</a:t>
            </a:r>
            <a:r>
              <a:rPr lang="ar-SA" dirty="0">
                <a:solidFill>
                  <a:schemeClr val="tx1"/>
                </a:solidFill>
                <a:latin typeface="Adobe Arabic" panose="02040503050201020203" pitchFamily="18" charset="-78"/>
                <a:cs typeface="Adobe Arabic" panose="02040503050201020203" pitchFamily="18" charset="-78"/>
              </a:rPr>
              <a:t> أي في كل ما يشهد فيه ، ولو شهد اثنان في محفل على واحد منهم أنه طلق أو أعتق أو على خطيب أنه قال أو فعل على المنبر في الخطبة شيئًا لم يشهد به غيرهما مع المشاركة في سمع وبصر قبلا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534435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233890"/>
          </a:xfrm>
        </p:spPr>
        <p:txBody>
          <a:bodyPr>
            <a:normAutofit fontScale="90000"/>
          </a:bodyPr>
          <a:lstStyle/>
          <a:p>
            <a:pPr algn="r"/>
            <a:r>
              <a:rPr lang="ar-SA" b="1" dirty="0">
                <a:solidFill>
                  <a:schemeClr val="tx1"/>
                </a:solidFill>
                <a:latin typeface="Adobe Arabic" panose="02040503050201020203" pitchFamily="18" charset="-78"/>
                <a:cs typeface="Adobe Arabic" panose="02040503050201020203" pitchFamily="18" charset="-78"/>
              </a:rPr>
              <a:t>( </a:t>
            </a:r>
            <a:r>
              <a:rPr lang="ar-SA" b="1" u="sng" dirty="0">
                <a:solidFill>
                  <a:schemeClr val="tx1"/>
                </a:solidFill>
                <a:latin typeface="Adobe Arabic" panose="02040503050201020203" pitchFamily="18" charset="-78"/>
                <a:cs typeface="Adobe Arabic" panose="02040503050201020203" pitchFamily="18" charset="-78"/>
              </a:rPr>
              <a:t>وشروط من تقبل شهادته ستة : </a:t>
            </a:r>
            <a:r>
              <a:rPr lang="ar-SA" b="1" dirty="0" smtClean="0">
                <a:solidFill>
                  <a:schemeClr val="tx1"/>
                </a:solidFill>
                <a:latin typeface="Adobe Arabic" panose="02040503050201020203" pitchFamily="18" charset="-78"/>
                <a:cs typeface="Adobe Arabic" panose="02040503050201020203" pitchFamily="18" charset="-78"/>
              </a:rPr>
              <a:t>)</a:t>
            </a:r>
            <a:br>
              <a:rPr lang="ar-SA" b="1" dirty="0" smtClean="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 </a:t>
            </a:r>
            <a:r>
              <a:rPr lang="ar-SA" dirty="0">
                <a:solidFill>
                  <a:schemeClr val="tx1"/>
                </a:solidFill>
                <a:latin typeface="Adobe Arabic" panose="02040503050201020203" pitchFamily="18" charset="-78"/>
                <a:cs typeface="Adobe Arabic" panose="02040503050201020203" pitchFamily="18" charset="-78"/>
              </a:rPr>
              <a:t>أحدها : </a:t>
            </a:r>
            <a:r>
              <a:rPr lang="ar-SA" b="1" dirty="0">
                <a:solidFill>
                  <a:schemeClr val="tx1"/>
                </a:solidFill>
                <a:latin typeface="Adobe Arabic" panose="02040503050201020203" pitchFamily="18" charset="-78"/>
                <a:cs typeface="Adobe Arabic" panose="02040503050201020203" pitchFamily="18" charset="-78"/>
              </a:rPr>
              <a:t>( البلوغ فلا تقبل شهادة الصبيان )</a:t>
            </a:r>
            <a:r>
              <a:rPr lang="ar-SA" dirty="0">
                <a:solidFill>
                  <a:schemeClr val="tx1"/>
                </a:solidFill>
                <a:latin typeface="Adobe Arabic" panose="02040503050201020203" pitchFamily="18" charset="-78"/>
                <a:cs typeface="Adobe Arabic" panose="02040503050201020203" pitchFamily="18" charset="-78"/>
              </a:rPr>
              <a:t> مطلقًا ولو شهد بعضهم على بعض . </a:t>
            </a:r>
            <a:r>
              <a:rPr lang="ar-SA" b="1" dirty="0">
                <a:solidFill>
                  <a:schemeClr val="tx1"/>
                </a:solidFill>
                <a:latin typeface="Adobe Arabic" panose="02040503050201020203" pitchFamily="18" charset="-78"/>
                <a:cs typeface="Adobe Arabic" panose="02040503050201020203" pitchFamily="18" charset="-78"/>
              </a:rPr>
              <a:t>( الثاني : العقل فلا تقبل شهادة مجنون ولا معتوه ، وتقبل )</a:t>
            </a:r>
            <a:r>
              <a:rPr lang="ar-SA" dirty="0">
                <a:solidFill>
                  <a:schemeClr val="tx1"/>
                </a:solidFill>
                <a:latin typeface="Adobe Arabic" panose="02040503050201020203" pitchFamily="18" charset="-78"/>
                <a:cs typeface="Adobe Arabic" panose="02040503050201020203" pitchFamily="18" charset="-78"/>
              </a:rPr>
              <a:t> الشهادة </a:t>
            </a:r>
            <a:r>
              <a:rPr lang="ar-SA" b="1" dirty="0">
                <a:solidFill>
                  <a:schemeClr val="tx1"/>
                </a:solidFill>
                <a:latin typeface="Adobe Arabic" panose="02040503050201020203" pitchFamily="18" charset="-78"/>
                <a:cs typeface="Adobe Arabic" panose="02040503050201020203" pitchFamily="18" charset="-78"/>
              </a:rPr>
              <a:t>( ممن يخنق أحيانًا )</a:t>
            </a:r>
            <a:r>
              <a:rPr lang="ar-SA" dirty="0">
                <a:solidFill>
                  <a:schemeClr val="tx1"/>
                </a:solidFill>
                <a:latin typeface="Adobe Arabic" panose="02040503050201020203" pitchFamily="18" charset="-78"/>
                <a:cs typeface="Adobe Arabic" panose="02040503050201020203" pitchFamily="18" charset="-78"/>
              </a:rPr>
              <a:t> إذا تحمل وأدى </a:t>
            </a:r>
            <a:r>
              <a:rPr lang="ar-SA" b="1" dirty="0">
                <a:solidFill>
                  <a:schemeClr val="tx1"/>
                </a:solidFill>
                <a:latin typeface="Adobe Arabic" panose="02040503050201020203" pitchFamily="18" charset="-78"/>
                <a:cs typeface="Adobe Arabic" panose="02040503050201020203" pitchFamily="18" charset="-78"/>
              </a:rPr>
              <a:t>( في حال إفاقته )</a:t>
            </a:r>
            <a:r>
              <a:rPr lang="ar-SA" dirty="0">
                <a:solidFill>
                  <a:schemeClr val="tx1"/>
                </a:solidFill>
                <a:latin typeface="Adobe Arabic" panose="02040503050201020203" pitchFamily="18" charset="-78"/>
                <a:cs typeface="Adobe Arabic" panose="02040503050201020203" pitchFamily="18" charset="-78"/>
              </a:rPr>
              <a:t> لأنها شهادة من عاقل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الثالث : الكلام فلا تقبل شهادة الأخرس ولو فهمت إشارته )</a:t>
            </a:r>
            <a:r>
              <a:rPr lang="ar-SA" dirty="0">
                <a:solidFill>
                  <a:schemeClr val="tx1"/>
                </a:solidFill>
                <a:latin typeface="Adobe Arabic" panose="02040503050201020203" pitchFamily="18" charset="-78"/>
                <a:cs typeface="Adobe Arabic" panose="02040503050201020203" pitchFamily="18" charset="-78"/>
              </a:rPr>
              <a:t> لأن الشهادة يعتبر فيها اليقين </a:t>
            </a:r>
            <a:r>
              <a:rPr lang="ar-SA" b="1" dirty="0">
                <a:solidFill>
                  <a:schemeClr val="tx1"/>
                </a:solidFill>
                <a:latin typeface="Adobe Arabic" panose="02040503050201020203" pitchFamily="18" charset="-78"/>
                <a:cs typeface="Adobe Arabic" panose="02040503050201020203" pitchFamily="18" charset="-78"/>
              </a:rPr>
              <a:t>( إلا إذا أداها )</a:t>
            </a:r>
            <a:r>
              <a:rPr lang="ar-SA" dirty="0">
                <a:solidFill>
                  <a:schemeClr val="tx1"/>
                </a:solidFill>
                <a:latin typeface="Adobe Arabic" panose="02040503050201020203" pitchFamily="18" charset="-78"/>
                <a:cs typeface="Adobe Arabic" panose="02040503050201020203" pitchFamily="18" charset="-78"/>
              </a:rPr>
              <a:t> الأخرس </a:t>
            </a:r>
            <a:r>
              <a:rPr lang="ar-SA" b="1" dirty="0">
                <a:solidFill>
                  <a:schemeClr val="tx1"/>
                </a:solidFill>
                <a:latin typeface="Adobe Arabic" panose="02040503050201020203" pitchFamily="18" charset="-78"/>
                <a:cs typeface="Adobe Arabic" panose="02040503050201020203" pitchFamily="18" charset="-78"/>
              </a:rPr>
              <a:t>( بخطه )</a:t>
            </a:r>
            <a:r>
              <a:rPr lang="ar-SA" dirty="0">
                <a:solidFill>
                  <a:schemeClr val="tx1"/>
                </a:solidFill>
                <a:latin typeface="Adobe Arabic" panose="02040503050201020203" pitchFamily="18" charset="-78"/>
                <a:cs typeface="Adobe Arabic" panose="02040503050201020203" pitchFamily="18" charset="-78"/>
              </a:rPr>
              <a:t> فتقبل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الرابع : الإسلام )</a:t>
            </a:r>
            <a:r>
              <a:rPr lang="ar-SA" dirty="0">
                <a:solidFill>
                  <a:schemeClr val="tx1"/>
                </a:solidFill>
                <a:latin typeface="Adobe Arabic" panose="02040503050201020203" pitchFamily="18" charset="-78"/>
                <a:cs typeface="Adobe Arabic" panose="02040503050201020203" pitchFamily="18" charset="-78"/>
              </a:rPr>
              <a:t> لقوله تعالى : « وأشهدوا ذوي عدل منكم » فلا تقبل من كافر ولو على مثله إلا في سفر على وصية مسلم أو كافر فتقبل من رجلين كتابيين عند عدم غيرهما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الخامس : الحفظ )</a:t>
            </a:r>
            <a:r>
              <a:rPr lang="ar-SA" dirty="0">
                <a:solidFill>
                  <a:schemeClr val="tx1"/>
                </a:solidFill>
                <a:latin typeface="Adobe Arabic" panose="02040503050201020203" pitchFamily="18" charset="-78"/>
                <a:cs typeface="Adobe Arabic" panose="02040503050201020203" pitchFamily="18" charset="-78"/>
              </a:rPr>
              <a:t> فلا تقبل من مغفل ومعروف بكثرة سهو وغلط لأنه لا تحصل الثقة بقوله . </a:t>
            </a:r>
            <a:r>
              <a:rPr lang="ar-SA" b="1" dirty="0">
                <a:solidFill>
                  <a:schemeClr val="tx1"/>
                </a:solidFill>
                <a:latin typeface="Adobe Arabic" panose="02040503050201020203" pitchFamily="18" charset="-78"/>
                <a:cs typeface="Adobe Arabic" panose="02040503050201020203" pitchFamily="18" charset="-78"/>
              </a:rPr>
              <a:t>( السادس : العدالة )</a:t>
            </a:r>
            <a:r>
              <a:rPr lang="ar-SA" dirty="0">
                <a:solidFill>
                  <a:schemeClr val="tx1"/>
                </a:solidFill>
                <a:latin typeface="Adobe Arabic" panose="02040503050201020203" pitchFamily="18" charset="-78"/>
                <a:cs typeface="Adobe Arabic" panose="02040503050201020203" pitchFamily="18" charset="-78"/>
              </a:rPr>
              <a:t> وهي لغةً : الاستقامة من العدل ضد الجور ، وشرعًا : استواء أحواله في دينه واعتدال أقواله وأفعاله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727566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094190"/>
          </a:xfrm>
        </p:spPr>
        <p:txBody>
          <a:bodyPr>
            <a:normAutofit fontScale="90000"/>
          </a:bodyPr>
          <a:lstStyle/>
          <a:p>
            <a:pPr algn="r"/>
            <a:r>
              <a:rPr lang="ar-SA" b="1" dirty="0">
                <a:solidFill>
                  <a:schemeClr val="tx1"/>
                </a:solidFill>
                <a:latin typeface="Adobe Arabic" panose="02040503050201020203" pitchFamily="18" charset="-78"/>
                <a:cs typeface="Adobe Arabic" panose="02040503050201020203" pitchFamily="18" charset="-78"/>
              </a:rPr>
              <a:t>ويعتبر لها )</a:t>
            </a:r>
            <a:r>
              <a:rPr lang="ar-SA" dirty="0">
                <a:solidFill>
                  <a:schemeClr val="tx1"/>
                </a:solidFill>
                <a:latin typeface="Adobe Arabic" panose="02040503050201020203" pitchFamily="18" charset="-78"/>
                <a:cs typeface="Adobe Arabic" panose="02040503050201020203" pitchFamily="18" charset="-78"/>
              </a:rPr>
              <a:t> أي للعدالة </a:t>
            </a:r>
            <a:r>
              <a:rPr lang="ar-SA" b="1" dirty="0">
                <a:solidFill>
                  <a:schemeClr val="tx1"/>
                </a:solidFill>
                <a:latin typeface="Adobe Arabic" panose="02040503050201020203" pitchFamily="18" charset="-78"/>
                <a:cs typeface="Adobe Arabic" panose="02040503050201020203" pitchFamily="18" charset="-78"/>
              </a:rPr>
              <a:t>( </a:t>
            </a:r>
            <a:r>
              <a:rPr lang="ar-SA" b="1" dirty="0" err="1">
                <a:solidFill>
                  <a:schemeClr val="tx1"/>
                </a:solidFill>
                <a:latin typeface="Adobe Arabic" panose="02040503050201020203" pitchFamily="18" charset="-78"/>
                <a:cs typeface="Adobe Arabic" panose="02040503050201020203" pitchFamily="18" charset="-78"/>
              </a:rPr>
              <a:t>شيئان</a:t>
            </a:r>
            <a:r>
              <a:rPr lang="ar-SA" b="1" dirty="0">
                <a:solidFill>
                  <a:schemeClr val="tx1"/>
                </a:solidFill>
                <a:latin typeface="Adobe Arabic" panose="02040503050201020203" pitchFamily="18" charset="-78"/>
                <a:cs typeface="Adobe Arabic" panose="02040503050201020203" pitchFamily="18" charset="-78"/>
              </a:rPr>
              <a:t> : )</a:t>
            </a:r>
            <a:r>
              <a:rPr lang="ar-SA" dirty="0">
                <a:solidFill>
                  <a:schemeClr val="tx1"/>
                </a:solidFill>
                <a:latin typeface="Adobe Arabic" panose="02040503050201020203" pitchFamily="18" charset="-78"/>
                <a:cs typeface="Adobe Arabic" panose="02040503050201020203" pitchFamily="18" charset="-78"/>
              </a:rPr>
              <a:t>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dirty="0" smtClean="0">
                <a:solidFill>
                  <a:schemeClr val="tx1"/>
                </a:solidFill>
                <a:latin typeface="Adobe Arabic" panose="02040503050201020203" pitchFamily="18" charset="-78"/>
                <a:cs typeface="Adobe Arabic" panose="02040503050201020203" pitchFamily="18" charset="-78"/>
              </a:rPr>
              <a:t>أحدهما </a:t>
            </a:r>
            <a:r>
              <a:rPr lang="ar-SA" dirty="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 الصلاح في الدين وهو )</a:t>
            </a:r>
            <a:r>
              <a:rPr lang="ar-SA" dirty="0">
                <a:solidFill>
                  <a:schemeClr val="tx1"/>
                </a:solidFill>
                <a:latin typeface="Adobe Arabic" panose="02040503050201020203" pitchFamily="18" charset="-78"/>
                <a:cs typeface="Adobe Arabic" panose="02040503050201020203" pitchFamily="18" charset="-78"/>
              </a:rPr>
              <a:t> نوعان : أحدهما : </a:t>
            </a:r>
            <a:r>
              <a:rPr lang="ar-SA" b="1" dirty="0">
                <a:solidFill>
                  <a:schemeClr val="tx1"/>
                </a:solidFill>
                <a:latin typeface="Adobe Arabic" panose="02040503050201020203" pitchFamily="18" charset="-78"/>
                <a:cs typeface="Adobe Arabic" panose="02040503050201020203" pitchFamily="18" charset="-78"/>
              </a:rPr>
              <a:t>( أداء الفرائض )</a:t>
            </a:r>
            <a:r>
              <a:rPr lang="ar-SA" dirty="0">
                <a:solidFill>
                  <a:schemeClr val="tx1"/>
                </a:solidFill>
                <a:latin typeface="Adobe Arabic" panose="02040503050201020203" pitchFamily="18" charset="-78"/>
                <a:cs typeface="Adobe Arabic" panose="02040503050201020203" pitchFamily="18" charset="-78"/>
              </a:rPr>
              <a:t> أي الصلوات الخمس والجمعة </a:t>
            </a:r>
            <a:r>
              <a:rPr lang="ar-SA" b="1" dirty="0">
                <a:solidFill>
                  <a:schemeClr val="tx1"/>
                </a:solidFill>
                <a:latin typeface="Adobe Arabic" panose="02040503050201020203" pitchFamily="18" charset="-78"/>
                <a:cs typeface="Adobe Arabic" panose="02040503050201020203" pitchFamily="18" charset="-78"/>
              </a:rPr>
              <a:t>( بسننها الراتبة )</a:t>
            </a:r>
            <a:r>
              <a:rPr lang="ar-SA" dirty="0">
                <a:solidFill>
                  <a:schemeClr val="tx1"/>
                </a:solidFill>
                <a:latin typeface="Adobe Arabic" panose="02040503050201020203" pitchFamily="18" charset="-78"/>
                <a:cs typeface="Adobe Arabic" panose="02040503050201020203" pitchFamily="18" charset="-78"/>
              </a:rPr>
              <a:t> فلا تقبل ممن داوم على تركها لأن تهاونه بالسنن يدل على عدم </a:t>
            </a:r>
            <a:r>
              <a:rPr lang="ar-SA" dirty="0" err="1">
                <a:solidFill>
                  <a:schemeClr val="tx1"/>
                </a:solidFill>
                <a:latin typeface="Adobe Arabic" panose="02040503050201020203" pitchFamily="18" charset="-78"/>
                <a:cs typeface="Adobe Arabic" panose="02040503050201020203" pitchFamily="18" charset="-78"/>
              </a:rPr>
              <a:t>محافظته</a:t>
            </a:r>
            <a:r>
              <a:rPr lang="ar-SA" dirty="0">
                <a:solidFill>
                  <a:schemeClr val="tx1"/>
                </a:solidFill>
                <a:latin typeface="Adobe Arabic" panose="02040503050201020203" pitchFamily="18" charset="-78"/>
                <a:cs typeface="Adobe Arabic" panose="02040503050201020203" pitchFamily="18" charset="-78"/>
              </a:rPr>
              <a:t> على أسباب دينه ، وكذا ما وجب من صوم وزكاة وحج ، </a:t>
            </a:r>
            <a:r>
              <a:rPr lang="ar-SA" b="1" dirty="0">
                <a:solidFill>
                  <a:schemeClr val="tx1"/>
                </a:solidFill>
                <a:latin typeface="Adobe Arabic" panose="02040503050201020203" pitchFamily="18" charset="-78"/>
                <a:cs typeface="Adobe Arabic" panose="02040503050201020203" pitchFamily="18" charset="-78"/>
              </a:rPr>
              <a:t>( و )</a:t>
            </a:r>
            <a:r>
              <a:rPr lang="ar-SA" dirty="0">
                <a:solidFill>
                  <a:schemeClr val="tx1"/>
                </a:solidFill>
                <a:latin typeface="Adobe Arabic" panose="02040503050201020203" pitchFamily="18" charset="-78"/>
                <a:cs typeface="Adobe Arabic" panose="02040503050201020203" pitchFamily="18" charset="-78"/>
              </a:rPr>
              <a:t> الثاني : </a:t>
            </a:r>
            <a:r>
              <a:rPr lang="ar-SA" b="1" dirty="0">
                <a:solidFill>
                  <a:schemeClr val="tx1"/>
                </a:solidFill>
                <a:latin typeface="Adobe Arabic" panose="02040503050201020203" pitchFamily="18" charset="-78"/>
                <a:cs typeface="Adobe Arabic" panose="02040503050201020203" pitchFamily="18" charset="-78"/>
              </a:rPr>
              <a:t>( اجتناب المحارم بأن لا يأتي كبيرةً ولا يدمن على صغيرة )</a:t>
            </a:r>
            <a:r>
              <a:rPr lang="ar-SA" dirty="0">
                <a:solidFill>
                  <a:schemeClr val="tx1"/>
                </a:solidFill>
                <a:latin typeface="Adobe Arabic" panose="02040503050201020203" pitchFamily="18" charset="-78"/>
                <a:cs typeface="Adobe Arabic" panose="02040503050201020203" pitchFamily="18" charset="-78"/>
              </a:rPr>
              <a:t> والكبيرة ما فيه حد في الدنيا أو وعيد في الآخرة كأكل الربا ومال اليتيم وشهادة الزور وعقوق الوالدين ، والصغيرة ما دون ذلك من المحرمات كسب الناس بما دون القذف واستماع كلام النساء الأجانب على وجه التلذذ به والنظر المحرم ، </a:t>
            </a:r>
            <a:r>
              <a:rPr lang="ar-SA" b="1" dirty="0">
                <a:solidFill>
                  <a:schemeClr val="tx1"/>
                </a:solidFill>
                <a:latin typeface="Adobe Arabic" panose="02040503050201020203" pitchFamily="18" charset="-78"/>
                <a:cs typeface="Adobe Arabic" panose="02040503050201020203" pitchFamily="18" charset="-78"/>
              </a:rPr>
              <a:t>( فلا تقبل شهادة فاسق )</a:t>
            </a:r>
            <a:r>
              <a:rPr lang="ar-SA" dirty="0">
                <a:solidFill>
                  <a:schemeClr val="tx1"/>
                </a:solidFill>
                <a:latin typeface="Adobe Arabic" panose="02040503050201020203" pitchFamily="18" charset="-78"/>
                <a:cs typeface="Adobe Arabic" panose="02040503050201020203" pitchFamily="18" charset="-78"/>
              </a:rPr>
              <a:t> بفعل كزان وديوث أو اعتقاد كالرافضة والقدرية والجهمية ، ويكفر </a:t>
            </a:r>
            <a:r>
              <a:rPr lang="ar-SA" dirty="0" err="1">
                <a:solidFill>
                  <a:schemeClr val="tx1"/>
                </a:solidFill>
                <a:latin typeface="Adobe Arabic" panose="02040503050201020203" pitchFamily="18" charset="-78"/>
                <a:cs typeface="Adobe Arabic" panose="02040503050201020203" pitchFamily="18" charset="-78"/>
              </a:rPr>
              <a:t>مجتهدهم</a:t>
            </a:r>
            <a:r>
              <a:rPr lang="ar-SA" dirty="0">
                <a:solidFill>
                  <a:schemeClr val="tx1"/>
                </a:solidFill>
                <a:latin typeface="Adobe Arabic" panose="02040503050201020203" pitchFamily="18" charset="-78"/>
                <a:cs typeface="Adobe Arabic" panose="02040503050201020203" pitchFamily="18" charset="-78"/>
              </a:rPr>
              <a:t> الداعية ، ومن أخذ بالرخص فسق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450772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233890"/>
          </a:xfrm>
        </p:spPr>
        <p:txBody>
          <a:bodyPr>
            <a:normAutofit/>
          </a:bodyPr>
          <a:lstStyle/>
          <a:p>
            <a:pPr algn="r"/>
            <a:r>
              <a:rPr lang="ar-SA" b="1" dirty="0">
                <a:solidFill>
                  <a:schemeClr val="tx1"/>
                </a:solidFill>
                <a:latin typeface="Adobe Arabic" panose="02040503050201020203" pitchFamily="18" charset="-78"/>
                <a:cs typeface="Adobe Arabic" panose="02040503050201020203" pitchFamily="18" charset="-78"/>
              </a:rPr>
              <a:t>( الثاني )</a:t>
            </a:r>
            <a:r>
              <a:rPr lang="ar-SA" dirty="0">
                <a:solidFill>
                  <a:schemeClr val="tx1"/>
                </a:solidFill>
                <a:latin typeface="Adobe Arabic" panose="02040503050201020203" pitchFamily="18" charset="-78"/>
                <a:cs typeface="Adobe Arabic" panose="02040503050201020203" pitchFamily="18" charset="-78"/>
              </a:rPr>
              <a:t> مما يعتبر للعدالة : </a:t>
            </a:r>
            <a:r>
              <a:rPr lang="ar-SA" b="1" dirty="0">
                <a:solidFill>
                  <a:schemeClr val="tx1"/>
                </a:solidFill>
                <a:latin typeface="Adobe Arabic" panose="02040503050201020203" pitchFamily="18" charset="-78"/>
                <a:cs typeface="Adobe Arabic" panose="02040503050201020203" pitchFamily="18" charset="-78"/>
              </a:rPr>
              <a:t>( استعمال المروءة )</a:t>
            </a:r>
            <a:r>
              <a:rPr lang="ar-SA" dirty="0">
                <a:solidFill>
                  <a:schemeClr val="tx1"/>
                </a:solidFill>
                <a:latin typeface="Adobe Arabic" panose="02040503050201020203" pitchFamily="18" charset="-78"/>
                <a:cs typeface="Adobe Arabic" panose="02040503050201020203" pitchFamily="18" charset="-78"/>
              </a:rPr>
              <a:t> أي الإنسانية </a:t>
            </a:r>
            <a:r>
              <a:rPr lang="ar-SA" b="1" dirty="0">
                <a:solidFill>
                  <a:schemeClr val="tx1"/>
                </a:solidFill>
                <a:latin typeface="Adobe Arabic" panose="02040503050201020203" pitchFamily="18" charset="-78"/>
                <a:cs typeface="Adobe Arabic" panose="02040503050201020203" pitchFamily="18" charset="-78"/>
              </a:rPr>
              <a:t>( وهو )</a:t>
            </a:r>
            <a:r>
              <a:rPr lang="ar-SA" dirty="0">
                <a:solidFill>
                  <a:schemeClr val="tx1"/>
                </a:solidFill>
                <a:latin typeface="Adobe Arabic" panose="02040503050201020203" pitchFamily="18" charset="-78"/>
                <a:cs typeface="Adobe Arabic" panose="02040503050201020203" pitchFamily="18" charset="-78"/>
              </a:rPr>
              <a:t> أي استعمال لمروءة </a:t>
            </a:r>
            <a:r>
              <a:rPr lang="ar-SA" b="1" dirty="0">
                <a:solidFill>
                  <a:schemeClr val="tx1"/>
                </a:solidFill>
                <a:latin typeface="Adobe Arabic" panose="02040503050201020203" pitchFamily="18" charset="-78"/>
                <a:cs typeface="Adobe Arabic" panose="02040503050201020203" pitchFamily="18" charset="-78"/>
              </a:rPr>
              <a:t>( فعل ما يجمله ويزينه )</a:t>
            </a:r>
            <a:r>
              <a:rPr lang="ar-SA" dirty="0">
                <a:solidFill>
                  <a:schemeClr val="tx1"/>
                </a:solidFill>
                <a:latin typeface="Adobe Arabic" panose="02040503050201020203" pitchFamily="18" charset="-78"/>
                <a:cs typeface="Adobe Arabic" panose="02040503050201020203" pitchFamily="18" charset="-78"/>
              </a:rPr>
              <a:t> عادةً كالسخاء وحسن الخلق وحسن المجاورة </a:t>
            </a:r>
            <a:r>
              <a:rPr lang="ar-SA" b="1" dirty="0">
                <a:solidFill>
                  <a:schemeClr val="tx1"/>
                </a:solidFill>
                <a:latin typeface="Adobe Arabic" panose="02040503050201020203" pitchFamily="18" charset="-78"/>
                <a:cs typeface="Adobe Arabic" panose="02040503050201020203" pitchFamily="18" charset="-78"/>
              </a:rPr>
              <a:t>( واجتناب ما يدنسه ويشينه )</a:t>
            </a:r>
            <a:r>
              <a:rPr lang="ar-SA" dirty="0">
                <a:solidFill>
                  <a:schemeClr val="tx1"/>
                </a:solidFill>
                <a:latin typeface="Adobe Arabic" panose="02040503050201020203" pitchFamily="18" charset="-78"/>
                <a:cs typeface="Adobe Arabic" panose="02040503050201020203" pitchFamily="18" charset="-78"/>
              </a:rPr>
              <a:t> عادةً من الأمور الدنيئة المزرية به فلا شهادة </a:t>
            </a:r>
            <a:r>
              <a:rPr lang="ar-SA" dirty="0" err="1">
                <a:solidFill>
                  <a:schemeClr val="tx1"/>
                </a:solidFill>
                <a:latin typeface="Adobe Arabic" panose="02040503050201020203" pitchFamily="18" charset="-78"/>
                <a:cs typeface="Adobe Arabic" panose="02040503050201020203" pitchFamily="18" charset="-78"/>
              </a:rPr>
              <a:t>لمصافع</a:t>
            </a:r>
            <a:r>
              <a:rPr lang="ar-SA" dirty="0">
                <a:solidFill>
                  <a:schemeClr val="tx1"/>
                </a:solidFill>
                <a:latin typeface="Adobe Arabic" panose="02040503050201020203" pitchFamily="18" charset="-78"/>
                <a:cs typeface="Adobe Arabic" panose="02040503050201020203" pitchFamily="18" charset="-78"/>
              </a:rPr>
              <a:t> </a:t>
            </a:r>
            <a:r>
              <a:rPr lang="ar-SA" dirty="0" err="1">
                <a:solidFill>
                  <a:schemeClr val="tx1"/>
                </a:solidFill>
                <a:latin typeface="Adobe Arabic" panose="02040503050201020203" pitchFamily="18" charset="-78"/>
                <a:cs typeface="Adobe Arabic" panose="02040503050201020203" pitchFamily="18" charset="-78"/>
              </a:rPr>
              <a:t>ومتمسخر</a:t>
            </a:r>
            <a:r>
              <a:rPr lang="ar-SA" dirty="0">
                <a:solidFill>
                  <a:schemeClr val="tx1"/>
                </a:solidFill>
                <a:latin typeface="Adobe Arabic" panose="02040503050201020203" pitchFamily="18" charset="-78"/>
                <a:cs typeface="Adobe Arabic" panose="02040503050201020203" pitchFamily="18" charset="-78"/>
              </a:rPr>
              <a:t> ورقاص ومغن وطفيلي </a:t>
            </a:r>
            <a:r>
              <a:rPr lang="ar-SA" dirty="0" err="1">
                <a:solidFill>
                  <a:schemeClr val="tx1"/>
                </a:solidFill>
                <a:latin typeface="Adobe Arabic" panose="02040503050201020203" pitchFamily="18" charset="-78"/>
                <a:cs typeface="Adobe Arabic" panose="02040503050201020203" pitchFamily="18" charset="-78"/>
              </a:rPr>
              <a:t>ومتزي</a:t>
            </a:r>
            <a:r>
              <a:rPr lang="ar-SA" dirty="0">
                <a:solidFill>
                  <a:schemeClr val="tx1"/>
                </a:solidFill>
                <a:latin typeface="Adobe Arabic" panose="02040503050201020203" pitchFamily="18" charset="-78"/>
                <a:cs typeface="Adobe Arabic" panose="02040503050201020203" pitchFamily="18" charset="-78"/>
              </a:rPr>
              <a:t> بزي يسخر الناس منه ولا لمن يأكل بالسوق إلا شيئًا يسيرًا كلقمة وتفاحة ولا لمن يمد رجله بمجمع الناس أو ينام بين جالسين ونحوه ، </a:t>
            </a:r>
            <a:r>
              <a:rPr lang="ar-SA" b="1" dirty="0">
                <a:solidFill>
                  <a:schemeClr val="tx1"/>
                </a:solidFill>
                <a:latin typeface="Adobe Arabic" panose="02040503050201020203" pitchFamily="18" charset="-78"/>
                <a:cs typeface="Adobe Arabic" panose="02040503050201020203" pitchFamily="18" charset="-78"/>
              </a:rPr>
              <a:t>( ومتى زالت الموانع )</a:t>
            </a:r>
            <a:r>
              <a:rPr lang="ar-SA" dirty="0">
                <a:solidFill>
                  <a:schemeClr val="tx1"/>
                </a:solidFill>
                <a:latin typeface="Adobe Arabic" panose="02040503050201020203" pitchFamily="18" charset="-78"/>
                <a:cs typeface="Adobe Arabic" panose="02040503050201020203" pitchFamily="18" charset="-78"/>
              </a:rPr>
              <a:t> من الشهادة </a:t>
            </a:r>
            <a:r>
              <a:rPr lang="ar-SA" b="1" dirty="0">
                <a:solidFill>
                  <a:schemeClr val="tx1"/>
                </a:solidFill>
                <a:latin typeface="Adobe Arabic" panose="02040503050201020203" pitchFamily="18" charset="-78"/>
                <a:cs typeface="Adobe Arabic" panose="02040503050201020203" pitchFamily="18" charset="-78"/>
              </a:rPr>
              <a:t>( فبلغ الصبي وعقل المجنون وأسلم الكافر وتاب الفاسق قبلت شهادتهم )</a:t>
            </a:r>
            <a:r>
              <a:rPr lang="ar-SA" dirty="0">
                <a:solidFill>
                  <a:schemeClr val="tx1"/>
                </a:solidFill>
                <a:latin typeface="Adobe Arabic" panose="02040503050201020203" pitchFamily="18" charset="-78"/>
                <a:cs typeface="Adobe Arabic" panose="02040503050201020203" pitchFamily="18" charset="-78"/>
              </a:rPr>
              <a:t> بمجرد ذلك لعدم المانع لقبولها ، ولا تعتبر الحرية فتقبل شهادة عبد وأمة في كل ما يقبل فيه حر وحرة ، وتقبل شهادة ذي صنعة دنيئة كحجام وحداد وزبال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741758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068790"/>
          </a:xfrm>
        </p:spPr>
        <p:txBody>
          <a:bodyPr>
            <a:noAutofit/>
          </a:bodyPr>
          <a:lstStyle/>
          <a:p>
            <a:pPr algn="r" hangingPunct="0"/>
            <a:r>
              <a:rPr lang="ar-SA" sz="4000" b="1" dirty="0">
                <a:solidFill>
                  <a:schemeClr val="tx1"/>
                </a:solidFill>
                <a:latin typeface="Adobe Arabic" panose="02040503050201020203" pitchFamily="18" charset="-78"/>
                <a:cs typeface="Adobe Arabic" panose="02040503050201020203" pitchFamily="18" charset="-78"/>
              </a:rPr>
              <a:t>باب موانع الشهادة وعدد الشهود وغير </a:t>
            </a:r>
            <a:r>
              <a:rPr lang="ar-SA" sz="4000" b="1" dirty="0" smtClean="0">
                <a:solidFill>
                  <a:schemeClr val="tx1"/>
                </a:solidFill>
                <a:latin typeface="Adobe Arabic" panose="02040503050201020203" pitchFamily="18" charset="-78"/>
                <a:cs typeface="Adobe Arabic" panose="02040503050201020203" pitchFamily="18" charset="-78"/>
              </a:rPr>
              <a:t>ذلك</a:t>
            </a:r>
            <a:br>
              <a:rPr lang="ar-SA" sz="4000" b="1" dirty="0" smtClean="0">
                <a:solidFill>
                  <a:schemeClr val="tx1"/>
                </a:solidFill>
                <a:latin typeface="Adobe Arabic" panose="02040503050201020203" pitchFamily="18" charset="-78"/>
                <a:cs typeface="Adobe Arabic" panose="02040503050201020203" pitchFamily="18" charset="-78"/>
              </a:rPr>
            </a:br>
            <a:r>
              <a:rPr lang="ar-SA" sz="4000" b="1" dirty="0" smtClean="0">
                <a:solidFill>
                  <a:schemeClr val="tx1"/>
                </a:solidFill>
                <a:latin typeface="Adobe Arabic" panose="02040503050201020203" pitchFamily="18" charset="-78"/>
                <a:cs typeface="Adobe Arabic" panose="02040503050201020203" pitchFamily="18" charset="-78"/>
              </a:rPr>
              <a:t>أولاً: موانع الشهادة</a:t>
            </a:r>
            <a:r>
              <a:rPr lang="en-US" sz="4000" b="1" dirty="0">
                <a:solidFill>
                  <a:schemeClr val="tx1"/>
                </a:solidFill>
                <a:latin typeface="Adobe Arabic" panose="02040503050201020203" pitchFamily="18" charset="-78"/>
                <a:cs typeface="Adobe Arabic" panose="02040503050201020203" pitchFamily="18" charset="-78"/>
              </a:rPr>
              <a:t/>
            </a:r>
            <a:br>
              <a:rPr lang="en-US" sz="4000" b="1" dirty="0">
                <a:solidFill>
                  <a:schemeClr val="tx1"/>
                </a:solidFill>
                <a:latin typeface="Adobe Arabic" panose="02040503050201020203" pitchFamily="18" charset="-78"/>
                <a:cs typeface="Adobe Arabic" panose="02040503050201020203" pitchFamily="18" charset="-78"/>
              </a:rPr>
            </a:br>
            <a:r>
              <a:rPr lang="ar-SA" sz="4000" b="1" dirty="0" smtClean="0">
                <a:solidFill>
                  <a:schemeClr val="tx1"/>
                </a:solidFill>
                <a:latin typeface="Adobe Arabic" panose="02040503050201020203" pitchFamily="18" charset="-78"/>
                <a:cs typeface="Adobe Arabic" panose="02040503050201020203" pitchFamily="18" charset="-78"/>
              </a:rPr>
              <a:t>1- ( </a:t>
            </a:r>
            <a:r>
              <a:rPr lang="ar-SA" sz="4000" b="1" dirty="0">
                <a:solidFill>
                  <a:schemeClr val="tx1"/>
                </a:solidFill>
                <a:latin typeface="Adobe Arabic" panose="02040503050201020203" pitchFamily="18" charset="-78"/>
                <a:cs typeface="Adobe Arabic" panose="02040503050201020203" pitchFamily="18" charset="-78"/>
              </a:rPr>
              <a:t>لا تقبل شهادة عمودي النسب )</a:t>
            </a:r>
            <a:r>
              <a:rPr lang="ar-SA" sz="4000" dirty="0">
                <a:solidFill>
                  <a:schemeClr val="tx1"/>
                </a:solidFill>
                <a:latin typeface="Adobe Arabic" panose="02040503050201020203" pitchFamily="18" charset="-78"/>
                <a:cs typeface="Adobe Arabic" panose="02040503050201020203" pitchFamily="18" charset="-78"/>
              </a:rPr>
              <a:t> وهم الآباء وإن علوا والأولاد وإن سفلوا </a:t>
            </a:r>
            <a:r>
              <a:rPr lang="ar-SA" sz="4000" b="1" dirty="0">
                <a:solidFill>
                  <a:schemeClr val="tx1"/>
                </a:solidFill>
                <a:latin typeface="Adobe Arabic" panose="02040503050201020203" pitchFamily="18" charset="-78"/>
                <a:cs typeface="Adobe Arabic" panose="02040503050201020203" pitchFamily="18" charset="-78"/>
              </a:rPr>
              <a:t>( بعضهم لبعض )</a:t>
            </a:r>
            <a:r>
              <a:rPr lang="ar-SA" sz="4000" dirty="0">
                <a:solidFill>
                  <a:schemeClr val="tx1"/>
                </a:solidFill>
                <a:latin typeface="Adobe Arabic" panose="02040503050201020203" pitchFamily="18" charset="-78"/>
                <a:cs typeface="Adobe Arabic" panose="02040503050201020203" pitchFamily="18" charset="-78"/>
              </a:rPr>
              <a:t> كشهادة الأب لابنه وعكسه للتهمة بقوة القرابة وتقبل شهادته لأخيه وصديقه وعتيقه ، </a:t>
            </a:r>
            <a:r>
              <a:rPr lang="ar-SA" sz="4000" dirty="0" smtClean="0">
                <a:solidFill>
                  <a:schemeClr val="tx1"/>
                </a:solidFill>
                <a:latin typeface="Adobe Arabic" panose="02040503050201020203" pitchFamily="18" charset="-78"/>
                <a:cs typeface="Adobe Arabic" panose="02040503050201020203" pitchFamily="18" charset="-78"/>
              </a:rPr>
              <a:t/>
            </a:r>
            <a:br>
              <a:rPr lang="ar-SA" sz="4000" dirty="0" smtClean="0">
                <a:solidFill>
                  <a:schemeClr val="tx1"/>
                </a:solidFill>
                <a:latin typeface="Adobe Arabic" panose="02040503050201020203" pitchFamily="18" charset="-78"/>
                <a:cs typeface="Adobe Arabic" panose="02040503050201020203" pitchFamily="18" charset="-78"/>
              </a:rPr>
            </a:br>
            <a:r>
              <a:rPr lang="ar-SA" sz="4000" dirty="0" smtClean="0">
                <a:solidFill>
                  <a:schemeClr val="tx1"/>
                </a:solidFill>
                <a:latin typeface="Adobe Arabic" panose="02040503050201020203" pitchFamily="18" charset="-78"/>
                <a:cs typeface="Adobe Arabic" panose="02040503050201020203" pitchFamily="18" charset="-78"/>
              </a:rPr>
              <a:t>2- </a:t>
            </a:r>
            <a:r>
              <a:rPr lang="ar-SA" sz="4000" b="1" dirty="0" smtClean="0">
                <a:solidFill>
                  <a:schemeClr val="tx1"/>
                </a:solidFill>
                <a:latin typeface="Adobe Arabic" panose="02040503050201020203" pitchFamily="18" charset="-78"/>
                <a:cs typeface="Adobe Arabic" panose="02040503050201020203" pitchFamily="18" charset="-78"/>
              </a:rPr>
              <a:t>( </a:t>
            </a:r>
            <a:r>
              <a:rPr lang="ar-SA" sz="4000" b="1" dirty="0">
                <a:solidFill>
                  <a:schemeClr val="tx1"/>
                </a:solidFill>
                <a:latin typeface="Adobe Arabic" panose="02040503050201020203" pitchFamily="18" charset="-78"/>
                <a:cs typeface="Adobe Arabic" panose="02040503050201020203" pitchFamily="18" charset="-78"/>
              </a:rPr>
              <a:t>ولا )</a:t>
            </a:r>
            <a:r>
              <a:rPr lang="ar-SA" sz="4000" dirty="0">
                <a:solidFill>
                  <a:schemeClr val="tx1"/>
                </a:solidFill>
                <a:latin typeface="Adobe Arabic" panose="02040503050201020203" pitchFamily="18" charset="-78"/>
                <a:cs typeface="Adobe Arabic" panose="02040503050201020203" pitchFamily="18" charset="-78"/>
              </a:rPr>
              <a:t> تقبل </a:t>
            </a:r>
            <a:r>
              <a:rPr lang="ar-SA" sz="4000" b="1" dirty="0">
                <a:solidFill>
                  <a:schemeClr val="tx1"/>
                </a:solidFill>
                <a:latin typeface="Adobe Arabic" panose="02040503050201020203" pitchFamily="18" charset="-78"/>
                <a:cs typeface="Adobe Arabic" panose="02040503050201020203" pitchFamily="18" charset="-78"/>
              </a:rPr>
              <a:t>( شهادة أحد الزوجين لصاحبه )</a:t>
            </a:r>
            <a:r>
              <a:rPr lang="ar-SA" sz="4000" dirty="0">
                <a:solidFill>
                  <a:schemeClr val="tx1"/>
                </a:solidFill>
                <a:latin typeface="Adobe Arabic" panose="02040503050201020203" pitchFamily="18" charset="-78"/>
                <a:cs typeface="Adobe Arabic" panose="02040503050201020203" pitchFamily="18" charset="-78"/>
              </a:rPr>
              <a:t> كشهادته لزوجته وشهادتها له لقوة الوصلة ، </a:t>
            </a:r>
            <a:r>
              <a:rPr lang="ar-SA" sz="4000" b="1" dirty="0">
                <a:solidFill>
                  <a:schemeClr val="tx1"/>
                </a:solidFill>
                <a:latin typeface="Adobe Arabic" panose="02040503050201020203" pitchFamily="18" charset="-78"/>
                <a:cs typeface="Adobe Arabic" panose="02040503050201020203" pitchFamily="18" charset="-78"/>
              </a:rPr>
              <a:t>( وتقبل )</a:t>
            </a:r>
            <a:r>
              <a:rPr lang="ar-SA" sz="4000" dirty="0">
                <a:solidFill>
                  <a:schemeClr val="tx1"/>
                </a:solidFill>
                <a:latin typeface="Adobe Arabic" panose="02040503050201020203" pitchFamily="18" charset="-78"/>
                <a:cs typeface="Adobe Arabic" panose="02040503050201020203" pitchFamily="18" charset="-78"/>
              </a:rPr>
              <a:t> الشهادة </a:t>
            </a:r>
            <a:r>
              <a:rPr lang="ar-SA" sz="4000" b="1" dirty="0">
                <a:solidFill>
                  <a:schemeClr val="tx1"/>
                </a:solidFill>
                <a:latin typeface="Adobe Arabic" panose="02040503050201020203" pitchFamily="18" charset="-78"/>
                <a:cs typeface="Adobe Arabic" panose="02040503050201020203" pitchFamily="18" charset="-78"/>
              </a:rPr>
              <a:t>( عليهم )</a:t>
            </a:r>
            <a:r>
              <a:rPr lang="ar-SA" sz="4000" dirty="0">
                <a:solidFill>
                  <a:schemeClr val="tx1"/>
                </a:solidFill>
                <a:latin typeface="Adobe Arabic" panose="02040503050201020203" pitchFamily="18" charset="-78"/>
                <a:cs typeface="Adobe Arabic" panose="02040503050201020203" pitchFamily="18" charset="-78"/>
              </a:rPr>
              <a:t> فلو شهد على أبيه أو ابنه أو زوجته أو شهدت عليه قبلت إلا على زوجته بزنى </a:t>
            </a:r>
            <a:endParaRPr lang="ar-SA" sz="40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261129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233890"/>
          </a:xfrm>
        </p:spPr>
        <p:txBody>
          <a:bodyPr>
            <a:normAutofit/>
          </a:bodyPr>
          <a:lstStyle/>
          <a:p>
            <a:pPr algn="r"/>
            <a:r>
              <a:rPr lang="en-US" dirty="0">
                <a:solidFill>
                  <a:schemeClr val="tx1"/>
                </a:solidFill>
                <a:latin typeface="Adobe Arabic" panose="02040503050201020203" pitchFamily="18" charset="-78"/>
                <a:cs typeface="Adobe Arabic" panose="02040503050201020203" pitchFamily="18" charset="-78"/>
              </a:rPr>
              <a:t> </a:t>
            </a:r>
            <a:r>
              <a:rPr lang="ar-SA" dirty="0" smtClean="0">
                <a:solidFill>
                  <a:schemeClr val="tx1"/>
                </a:solidFill>
                <a:latin typeface="Adobe Arabic" panose="02040503050201020203" pitchFamily="18" charset="-78"/>
                <a:cs typeface="Adobe Arabic" panose="02040503050201020203" pitchFamily="18" charset="-78"/>
              </a:rPr>
              <a:t>3- </a:t>
            </a: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ولا )</a:t>
            </a:r>
            <a:r>
              <a:rPr lang="ar-SA" dirty="0">
                <a:solidFill>
                  <a:schemeClr val="tx1"/>
                </a:solidFill>
                <a:latin typeface="Adobe Arabic" panose="02040503050201020203" pitchFamily="18" charset="-78"/>
                <a:cs typeface="Adobe Arabic" panose="02040503050201020203" pitchFamily="18" charset="-78"/>
              </a:rPr>
              <a:t> تقبل شهادة </a:t>
            </a:r>
            <a:r>
              <a:rPr lang="ar-SA" b="1" dirty="0">
                <a:solidFill>
                  <a:schemeClr val="tx1"/>
                </a:solidFill>
                <a:latin typeface="Adobe Arabic" panose="02040503050201020203" pitchFamily="18" charset="-78"/>
                <a:cs typeface="Adobe Arabic" panose="02040503050201020203" pitchFamily="18" charset="-78"/>
              </a:rPr>
              <a:t>( من يجر إلى نفسه نفعًا )</a:t>
            </a:r>
            <a:r>
              <a:rPr lang="ar-SA" dirty="0">
                <a:solidFill>
                  <a:schemeClr val="tx1"/>
                </a:solidFill>
                <a:latin typeface="Adobe Arabic" panose="02040503050201020203" pitchFamily="18" charset="-78"/>
                <a:cs typeface="Adobe Arabic" panose="02040503050201020203" pitchFamily="18" charset="-78"/>
              </a:rPr>
              <a:t> كشهادة السيد لمكاتبه وعكسه والوارث بجرح مورثه قبل اندماله فلا تقبل ، وتقبل له في دينه في مرضه </a:t>
            </a:r>
            <a:r>
              <a:rPr lang="ar-SA" b="1" dirty="0">
                <a:solidFill>
                  <a:schemeClr val="tx1"/>
                </a:solidFill>
                <a:latin typeface="Adobe Arabic" panose="02040503050201020203" pitchFamily="18" charset="-78"/>
                <a:cs typeface="Adobe Arabic" panose="02040503050201020203" pitchFamily="18" charset="-78"/>
              </a:rPr>
              <a:t>( أو يدفع عنها )</a:t>
            </a:r>
            <a:r>
              <a:rPr lang="ar-SA" dirty="0">
                <a:solidFill>
                  <a:schemeClr val="tx1"/>
                </a:solidFill>
                <a:latin typeface="Adobe Arabic" panose="02040503050201020203" pitchFamily="18" charset="-78"/>
                <a:cs typeface="Adobe Arabic" panose="02040503050201020203" pitchFamily="18" charset="-78"/>
              </a:rPr>
              <a:t> أي عن نفسه بشهادته </a:t>
            </a:r>
            <a:r>
              <a:rPr lang="ar-SA" b="1" dirty="0">
                <a:solidFill>
                  <a:schemeClr val="tx1"/>
                </a:solidFill>
                <a:latin typeface="Adobe Arabic" panose="02040503050201020203" pitchFamily="18" charset="-78"/>
                <a:cs typeface="Adobe Arabic" panose="02040503050201020203" pitchFamily="18" charset="-78"/>
              </a:rPr>
              <a:t>( ضررًا )</a:t>
            </a:r>
            <a:r>
              <a:rPr lang="ar-SA" dirty="0">
                <a:solidFill>
                  <a:schemeClr val="tx1"/>
                </a:solidFill>
                <a:latin typeface="Adobe Arabic" panose="02040503050201020203" pitchFamily="18" charset="-78"/>
                <a:cs typeface="Adobe Arabic" panose="02040503050201020203" pitchFamily="18" charset="-78"/>
              </a:rPr>
              <a:t> كشهادة العاقلة بجرح شهود الخطأ والغرماء بجرح شهود الدين على المفلس والسيد بجرح من شهد على مكاتبه بدين ونحوه </a:t>
            </a:r>
            <a:r>
              <a:rPr lang="ar-SA" dirty="0" smtClean="0">
                <a:solidFill>
                  <a:schemeClr val="tx1"/>
                </a:solidFill>
                <a:latin typeface="Adobe Arabic" panose="02040503050201020203" pitchFamily="18" charset="-78"/>
                <a:cs typeface="Adobe Arabic" panose="02040503050201020203" pitchFamily="18" charset="-78"/>
              </a:rPr>
              <a:t>،</a:t>
            </a:r>
            <a:br>
              <a:rPr lang="ar-SA" dirty="0" smtClean="0">
                <a:solidFill>
                  <a:schemeClr val="tx1"/>
                </a:solidFill>
                <a:latin typeface="Adobe Arabic" panose="02040503050201020203" pitchFamily="18" charset="-78"/>
                <a:cs typeface="Adobe Arabic" panose="02040503050201020203" pitchFamily="18" charset="-78"/>
              </a:rPr>
            </a:br>
            <a:r>
              <a:rPr lang="ar-SA" dirty="0" smtClean="0">
                <a:solidFill>
                  <a:schemeClr val="tx1"/>
                </a:solidFill>
                <a:latin typeface="Adobe Arabic" panose="02040503050201020203" pitchFamily="18" charset="-78"/>
                <a:cs typeface="Adobe Arabic" panose="02040503050201020203" pitchFamily="18" charset="-78"/>
              </a:rPr>
              <a:t>4-  </a:t>
            </a:r>
            <a:r>
              <a:rPr lang="ar-SA" b="1" dirty="0">
                <a:solidFill>
                  <a:schemeClr val="tx1"/>
                </a:solidFill>
                <a:latin typeface="Adobe Arabic" panose="02040503050201020203" pitchFamily="18" charset="-78"/>
                <a:cs typeface="Adobe Arabic" panose="02040503050201020203" pitchFamily="18" charset="-78"/>
              </a:rPr>
              <a:t>( ولا )</a:t>
            </a:r>
            <a:r>
              <a:rPr lang="ar-SA" dirty="0">
                <a:solidFill>
                  <a:schemeClr val="tx1"/>
                </a:solidFill>
                <a:latin typeface="Adobe Arabic" panose="02040503050201020203" pitchFamily="18" charset="-78"/>
                <a:cs typeface="Adobe Arabic" panose="02040503050201020203" pitchFamily="18" charset="-78"/>
              </a:rPr>
              <a:t> تقبل شهادة </a:t>
            </a:r>
            <a:r>
              <a:rPr lang="ar-SA" b="1" dirty="0">
                <a:solidFill>
                  <a:schemeClr val="tx1"/>
                </a:solidFill>
                <a:latin typeface="Adobe Arabic" panose="02040503050201020203" pitchFamily="18" charset="-78"/>
                <a:cs typeface="Adobe Arabic" panose="02040503050201020203" pitchFamily="18" charset="-78"/>
              </a:rPr>
              <a:t>( عدو على عدوه كمن شهد على من </a:t>
            </a:r>
            <a:r>
              <a:rPr lang="ar-SA" b="1" dirty="0" err="1">
                <a:solidFill>
                  <a:schemeClr val="tx1"/>
                </a:solidFill>
                <a:latin typeface="Adobe Arabic" panose="02040503050201020203" pitchFamily="18" charset="-78"/>
                <a:cs typeface="Adobe Arabic" panose="02040503050201020203" pitchFamily="18" charset="-78"/>
              </a:rPr>
              <a:t>قذقه</a:t>
            </a:r>
            <a:r>
              <a:rPr lang="ar-SA" b="1" dirty="0">
                <a:solidFill>
                  <a:schemeClr val="tx1"/>
                </a:solidFill>
                <a:latin typeface="Adobe Arabic" panose="02040503050201020203" pitchFamily="18" charset="-78"/>
                <a:cs typeface="Adobe Arabic" panose="02040503050201020203" pitchFamily="18" charset="-78"/>
              </a:rPr>
              <a:t> أو قطع الطريق عليه )</a:t>
            </a:r>
            <a:r>
              <a:rPr lang="ar-SA" dirty="0">
                <a:solidFill>
                  <a:schemeClr val="tx1"/>
                </a:solidFill>
                <a:latin typeface="Adobe Arabic" panose="02040503050201020203" pitchFamily="18" charset="-78"/>
                <a:cs typeface="Adobe Arabic" panose="02040503050201020203" pitchFamily="18" charset="-78"/>
              </a:rPr>
              <a:t> والمجروح على الجارح ونحوه ، </a:t>
            </a:r>
            <a:r>
              <a:rPr lang="ar-SA" b="1" dirty="0">
                <a:solidFill>
                  <a:schemeClr val="tx1"/>
                </a:solidFill>
                <a:latin typeface="Adobe Arabic" panose="02040503050201020203" pitchFamily="18" charset="-78"/>
                <a:cs typeface="Adobe Arabic" panose="02040503050201020203" pitchFamily="18" charset="-78"/>
              </a:rPr>
              <a:t>( ومن سره مساءة شخص أو غمه فرحه فهو عدوه )</a:t>
            </a:r>
            <a:r>
              <a:rPr lang="ar-SA" dirty="0">
                <a:solidFill>
                  <a:schemeClr val="tx1"/>
                </a:solidFill>
                <a:latin typeface="Adobe Arabic" panose="02040503050201020203" pitchFamily="18" charset="-78"/>
                <a:cs typeface="Adobe Arabic" panose="02040503050201020203" pitchFamily="18" charset="-78"/>
              </a:rPr>
              <a:t> ، والعداوة في الدين غير مانعة فتقبل شهادة مسلم على كافر وسني على مبتدع وتقبل شهادة العدو لعدوه وعليه في عقد نكاح ، </a:t>
            </a:r>
            <a:r>
              <a:rPr lang="ar-SA" dirty="0" smtClean="0">
                <a:solidFill>
                  <a:schemeClr val="tx1"/>
                </a:solidFill>
                <a:latin typeface="Adobe Arabic" panose="02040503050201020203" pitchFamily="18" charset="-78"/>
                <a:cs typeface="Adobe Arabic" panose="02040503050201020203" pitchFamily="18" charset="-78"/>
              </a:rPr>
              <a:t>5- ولا </a:t>
            </a:r>
            <a:r>
              <a:rPr lang="ar-SA" dirty="0">
                <a:solidFill>
                  <a:schemeClr val="tx1"/>
                </a:solidFill>
                <a:latin typeface="Adobe Arabic" panose="02040503050201020203" pitchFamily="18" charset="-78"/>
                <a:cs typeface="Adobe Arabic" panose="02040503050201020203" pitchFamily="18" charset="-78"/>
              </a:rPr>
              <a:t>شهادة من عرف بعصبية وإفراط في حمية كتعصب قبيلة على قبيلة وإن لم تبلغ رتبة العداوة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22989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233890"/>
          </a:xfrm>
        </p:spPr>
        <p:txBody>
          <a:bodyPr>
            <a:noAutofit/>
          </a:bodyPr>
          <a:lstStyle/>
          <a:p>
            <a:pPr algn="r" hangingPunct="0"/>
            <a:r>
              <a:rPr lang="ar-SA" sz="4000" b="1" dirty="0">
                <a:solidFill>
                  <a:schemeClr val="tx1"/>
                </a:solidFill>
                <a:latin typeface="Adobe Arabic" panose="02040503050201020203" pitchFamily="18" charset="-78"/>
                <a:cs typeface="Adobe Arabic" panose="02040503050201020203" pitchFamily="18" charset="-78"/>
              </a:rPr>
              <a:t> </a:t>
            </a:r>
            <a:r>
              <a:rPr lang="ar-SA" b="1" dirty="0" smtClean="0">
                <a:solidFill>
                  <a:schemeClr val="tx1"/>
                </a:solidFill>
                <a:latin typeface="Adobe Arabic" panose="02040503050201020203" pitchFamily="18" charset="-78"/>
                <a:cs typeface="Adobe Arabic" panose="02040503050201020203" pitchFamily="18" charset="-78"/>
              </a:rPr>
              <a:t>ثانياً : عدد </a:t>
            </a:r>
            <a:r>
              <a:rPr lang="ar-SA" b="1" dirty="0">
                <a:solidFill>
                  <a:schemeClr val="tx1"/>
                </a:solidFill>
                <a:latin typeface="Adobe Arabic" panose="02040503050201020203" pitchFamily="18" charset="-78"/>
                <a:cs typeface="Adobe Arabic" panose="02040503050201020203" pitchFamily="18" charset="-78"/>
              </a:rPr>
              <a:t>الشهود</a:t>
            </a:r>
            <a:r>
              <a:rPr lang="en-US" b="1" dirty="0">
                <a:solidFill>
                  <a:schemeClr val="tx1"/>
                </a:solidFill>
                <a:latin typeface="Adobe Arabic" panose="02040503050201020203" pitchFamily="18" charset="-78"/>
                <a:cs typeface="Adobe Arabic" panose="02040503050201020203" pitchFamily="18" charset="-78"/>
              </a:rPr>
              <a:t/>
            </a:r>
            <a:br>
              <a:rPr lang="en-US" b="1" dirty="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1- ( </a:t>
            </a:r>
            <a:r>
              <a:rPr lang="ar-SA" b="1" dirty="0">
                <a:solidFill>
                  <a:schemeClr val="tx1"/>
                </a:solidFill>
                <a:latin typeface="Adobe Arabic" panose="02040503050201020203" pitchFamily="18" charset="-78"/>
                <a:cs typeface="Adobe Arabic" panose="02040503050201020203" pitchFamily="18" charset="-78"/>
              </a:rPr>
              <a:t>ولا يقبل في الزنى )</a:t>
            </a:r>
            <a:r>
              <a:rPr lang="ar-SA" dirty="0">
                <a:solidFill>
                  <a:schemeClr val="tx1"/>
                </a:solidFill>
                <a:latin typeface="Adobe Arabic" panose="02040503050201020203" pitchFamily="18" charset="-78"/>
                <a:cs typeface="Adobe Arabic" panose="02040503050201020203" pitchFamily="18" charset="-78"/>
              </a:rPr>
              <a:t> واللواط </a:t>
            </a:r>
            <a:r>
              <a:rPr lang="ar-SA" b="1" dirty="0">
                <a:solidFill>
                  <a:schemeClr val="tx1"/>
                </a:solidFill>
                <a:latin typeface="Adobe Arabic" panose="02040503050201020203" pitchFamily="18" charset="-78"/>
                <a:cs typeface="Adobe Arabic" panose="02040503050201020203" pitchFamily="18" charset="-78"/>
              </a:rPr>
              <a:t>( والإقرار به إلا أربعة )</a:t>
            </a:r>
            <a:r>
              <a:rPr lang="ar-SA" dirty="0">
                <a:solidFill>
                  <a:schemeClr val="tx1"/>
                </a:solidFill>
                <a:latin typeface="Adobe Arabic" panose="02040503050201020203" pitchFamily="18" charset="-78"/>
                <a:cs typeface="Adobe Arabic" panose="02040503050201020203" pitchFamily="18" charset="-78"/>
              </a:rPr>
              <a:t> رجال يشهدون به أو أنه أقر به أربعًا لقوله تعالى : « لولا جاؤوا عليه بأربعة شهداء » الآية ، </a:t>
            </a:r>
            <a:r>
              <a:rPr lang="ar-SA" b="1" dirty="0">
                <a:solidFill>
                  <a:schemeClr val="tx1"/>
                </a:solidFill>
                <a:latin typeface="Adobe Arabic" panose="02040503050201020203" pitchFamily="18" charset="-78"/>
                <a:cs typeface="Adobe Arabic" panose="02040503050201020203" pitchFamily="18" charset="-78"/>
              </a:rPr>
              <a:t>( ويكفي )</a:t>
            </a:r>
            <a:r>
              <a:rPr lang="ar-SA" dirty="0">
                <a:solidFill>
                  <a:schemeClr val="tx1"/>
                </a:solidFill>
                <a:latin typeface="Adobe Arabic" panose="02040503050201020203" pitchFamily="18" charset="-78"/>
                <a:cs typeface="Adobe Arabic" panose="02040503050201020203" pitchFamily="18" charset="-78"/>
              </a:rPr>
              <a:t> في الشهادة </a:t>
            </a:r>
            <a:r>
              <a:rPr lang="ar-SA" b="1" dirty="0">
                <a:solidFill>
                  <a:schemeClr val="tx1"/>
                </a:solidFill>
                <a:latin typeface="Adobe Arabic" panose="02040503050201020203" pitchFamily="18" charset="-78"/>
                <a:cs typeface="Adobe Arabic" panose="02040503050201020203" pitchFamily="18" charset="-78"/>
              </a:rPr>
              <a:t>( على من أتى بهيمةً رجلان )</a:t>
            </a:r>
            <a:r>
              <a:rPr lang="ar-SA" dirty="0">
                <a:solidFill>
                  <a:schemeClr val="tx1"/>
                </a:solidFill>
                <a:latin typeface="Adobe Arabic" panose="02040503050201020203" pitchFamily="18" charset="-78"/>
                <a:cs typeface="Adobe Arabic" panose="02040503050201020203" pitchFamily="18" charset="-78"/>
              </a:rPr>
              <a:t> لأن موجبه التعزير ، ومن عرف بغنى وادعى أنه فقير ليأخذ من زكاة لم يقبل إلا بثلاثة رجال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dirty="0" smtClean="0">
                <a:solidFill>
                  <a:schemeClr val="tx1"/>
                </a:solidFill>
                <a:latin typeface="Adobe Arabic" panose="02040503050201020203" pitchFamily="18" charset="-78"/>
                <a:cs typeface="Adobe Arabic" panose="02040503050201020203" pitchFamily="18" charset="-78"/>
              </a:rPr>
              <a:t>2- </a:t>
            </a: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ويقبل في بقية الحدود )</a:t>
            </a:r>
            <a:r>
              <a:rPr lang="ar-SA" dirty="0">
                <a:solidFill>
                  <a:schemeClr val="tx1"/>
                </a:solidFill>
                <a:latin typeface="Adobe Arabic" panose="02040503050201020203" pitchFamily="18" charset="-78"/>
                <a:cs typeface="Adobe Arabic" panose="02040503050201020203" pitchFamily="18" charset="-78"/>
              </a:rPr>
              <a:t> كالقذف والشرب والسرقة وقطع الطريق </a:t>
            </a:r>
            <a:r>
              <a:rPr lang="ar-SA" b="1" dirty="0">
                <a:solidFill>
                  <a:schemeClr val="tx1"/>
                </a:solidFill>
                <a:latin typeface="Adobe Arabic" panose="02040503050201020203" pitchFamily="18" charset="-78"/>
                <a:cs typeface="Adobe Arabic" panose="02040503050201020203" pitchFamily="18" charset="-78"/>
              </a:rPr>
              <a:t>( و )</a:t>
            </a:r>
            <a:r>
              <a:rPr lang="ar-SA" dirty="0">
                <a:solidFill>
                  <a:schemeClr val="tx1"/>
                </a:solidFill>
                <a:latin typeface="Adobe Arabic" panose="02040503050201020203" pitchFamily="18" charset="-78"/>
                <a:cs typeface="Adobe Arabic" panose="02040503050201020203" pitchFamily="18" charset="-78"/>
              </a:rPr>
              <a:t> في </a:t>
            </a:r>
            <a:r>
              <a:rPr lang="ar-SA" b="1" dirty="0">
                <a:solidFill>
                  <a:schemeClr val="tx1"/>
                </a:solidFill>
                <a:latin typeface="Adobe Arabic" panose="02040503050201020203" pitchFamily="18" charset="-78"/>
                <a:cs typeface="Adobe Arabic" panose="02040503050201020203" pitchFamily="18" charset="-78"/>
              </a:rPr>
              <a:t>( القصاص )</a:t>
            </a:r>
            <a:r>
              <a:rPr lang="ar-SA" dirty="0">
                <a:solidFill>
                  <a:schemeClr val="tx1"/>
                </a:solidFill>
                <a:latin typeface="Adobe Arabic" panose="02040503050201020203" pitchFamily="18" charset="-78"/>
                <a:cs typeface="Adobe Arabic" panose="02040503050201020203" pitchFamily="18" charset="-78"/>
              </a:rPr>
              <a:t> رجلان ولا تقبل فيه شهادة النساء لأنه يسقط بالشبهة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dirty="0" smtClean="0">
                <a:solidFill>
                  <a:schemeClr val="tx1"/>
                </a:solidFill>
                <a:latin typeface="Adobe Arabic" panose="02040503050201020203" pitchFamily="18" charset="-78"/>
                <a:cs typeface="Adobe Arabic" panose="02040503050201020203" pitchFamily="18" charset="-78"/>
              </a:rPr>
              <a:t>3- </a:t>
            </a: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وما ليس بعقوبة ولا مال ولا يقصد به المال ويطلع عليه الرجال غالبًا كنكاح وطلاق ورجعة وخلع ونسب وولاء </a:t>
            </a:r>
            <a:r>
              <a:rPr lang="ar-SA" b="1" dirty="0" err="1">
                <a:solidFill>
                  <a:schemeClr val="tx1"/>
                </a:solidFill>
                <a:latin typeface="Adobe Arabic" panose="02040503050201020203" pitchFamily="18" charset="-78"/>
                <a:cs typeface="Adobe Arabic" panose="02040503050201020203" pitchFamily="18" charset="-78"/>
              </a:rPr>
              <a:t>وإيصاء</a:t>
            </a:r>
            <a:r>
              <a:rPr lang="ar-SA" b="1" dirty="0">
                <a:solidFill>
                  <a:schemeClr val="tx1"/>
                </a:solidFill>
                <a:latin typeface="Adobe Arabic" panose="02040503050201020203" pitchFamily="18" charset="-78"/>
                <a:cs typeface="Adobe Arabic" panose="02040503050201020203" pitchFamily="18" charset="-78"/>
              </a:rPr>
              <a:t> إليه )</a:t>
            </a:r>
            <a:r>
              <a:rPr lang="ar-SA" dirty="0">
                <a:solidFill>
                  <a:schemeClr val="tx1"/>
                </a:solidFill>
                <a:latin typeface="Adobe Arabic" panose="02040503050201020203" pitchFamily="18" charset="-78"/>
                <a:cs typeface="Adobe Arabic" panose="02040503050201020203" pitchFamily="18" charset="-78"/>
              </a:rPr>
              <a:t> في غير مال </a:t>
            </a:r>
            <a:r>
              <a:rPr lang="ar-SA" b="1" dirty="0">
                <a:solidFill>
                  <a:schemeClr val="tx1"/>
                </a:solidFill>
                <a:latin typeface="Adobe Arabic" panose="02040503050201020203" pitchFamily="18" charset="-78"/>
                <a:cs typeface="Adobe Arabic" panose="02040503050201020203" pitchFamily="18" charset="-78"/>
              </a:rPr>
              <a:t>( يقبل فيه رجلان )</a:t>
            </a:r>
            <a:r>
              <a:rPr lang="ar-SA" dirty="0">
                <a:solidFill>
                  <a:schemeClr val="tx1"/>
                </a:solidFill>
                <a:latin typeface="Adobe Arabic" panose="02040503050201020203" pitchFamily="18" charset="-78"/>
                <a:cs typeface="Adobe Arabic" panose="02040503050201020203" pitchFamily="18" charset="-78"/>
              </a:rPr>
              <a:t> دون النساء ،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422008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144990"/>
          </a:xfrm>
        </p:spPr>
        <p:txBody>
          <a:bodyPr>
            <a:normAutofit/>
          </a:bodyPr>
          <a:lstStyle/>
          <a:p>
            <a:pPr algn="r"/>
            <a:r>
              <a:rPr lang="ar-SA" b="1" dirty="0" smtClean="0">
                <a:solidFill>
                  <a:schemeClr val="tx1"/>
                </a:solidFill>
                <a:latin typeface="Adobe Arabic" panose="02040503050201020203" pitchFamily="18" charset="-78"/>
                <a:cs typeface="Adobe Arabic" panose="02040503050201020203" pitchFamily="18" charset="-78"/>
              </a:rPr>
              <a:t>4- ( </a:t>
            </a:r>
            <a:r>
              <a:rPr lang="ar-SA" b="1" dirty="0">
                <a:solidFill>
                  <a:schemeClr val="tx1"/>
                </a:solidFill>
                <a:latin typeface="Adobe Arabic" panose="02040503050201020203" pitchFamily="18" charset="-78"/>
                <a:cs typeface="Adobe Arabic" panose="02040503050201020203" pitchFamily="18" charset="-78"/>
              </a:rPr>
              <a:t>ويقبل في المال وما يقصد به )</a:t>
            </a:r>
            <a:r>
              <a:rPr lang="ar-SA" dirty="0">
                <a:solidFill>
                  <a:schemeClr val="tx1"/>
                </a:solidFill>
                <a:latin typeface="Adobe Arabic" panose="02040503050201020203" pitchFamily="18" charset="-78"/>
                <a:cs typeface="Adobe Arabic" panose="02040503050201020203" pitchFamily="18" charset="-78"/>
              </a:rPr>
              <a:t> المال </a:t>
            </a:r>
            <a:r>
              <a:rPr lang="ar-SA" b="1" dirty="0">
                <a:solidFill>
                  <a:schemeClr val="tx1"/>
                </a:solidFill>
                <a:latin typeface="Adobe Arabic" panose="02040503050201020203" pitchFamily="18" charset="-78"/>
                <a:cs typeface="Adobe Arabic" panose="02040503050201020203" pitchFamily="18" charset="-78"/>
              </a:rPr>
              <a:t>( كالبيع والأجل والخيار فيه )</a:t>
            </a:r>
            <a:r>
              <a:rPr lang="ar-SA" dirty="0">
                <a:solidFill>
                  <a:schemeClr val="tx1"/>
                </a:solidFill>
                <a:latin typeface="Adobe Arabic" panose="02040503050201020203" pitchFamily="18" charset="-78"/>
                <a:cs typeface="Adobe Arabic" panose="02040503050201020203" pitchFamily="18" charset="-78"/>
              </a:rPr>
              <a:t> أي في البيع </a:t>
            </a:r>
            <a:r>
              <a:rPr lang="ar-SA" b="1" dirty="0">
                <a:solidFill>
                  <a:schemeClr val="tx1"/>
                </a:solidFill>
                <a:latin typeface="Adobe Arabic" panose="02040503050201020203" pitchFamily="18" charset="-78"/>
                <a:cs typeface="Adobe Arabic" panose="02040503050201020203" pitchFamily="18" charset="-78"/>
              </a:rPr>
              <a:t>( ونحوه )</a:t>
            </a:r>
            <a:r>
              <a:rPr lang="ar-SA" dirty="0">
                <a:solidFill>
                  <a:schemeClr val="tx1"/>
                </a:solidFill>
                <a:latin typeface="Adobe Arabic" panose="02040503050201020203" pitchFamily="18" charset="-78"/>
                <a:cs typeface="Adobe Arabic" panose="02040503050201020203" pitchFamily="18" charset="-78"/>
              </a:rPr>
              <a:t> كالقرض والرهن والغصب والإجارة والشركة والشفعة وضمان المال وإتلافه والعتق والكتابة والتدبير والوصية بالمال والجناية إذا لم توجب قودًا ودعوى أسير تقدم إسلامه لمنع رقه </a:t>
            </a:r>
            <a:r>
              <a:rPr lang="ar-SA" b="1" dirty="0">
                <a:solidFill>
                  <a:schemeClr val="tx1"/>
                </a:solidFill>
                <a:latin typeface="Adobe Arabic" panose="02040503050201020203" pitchFamily="18" charset="-78"/>
                <a:cs typeface="Adobe Arabic" panose="02040503050201020203" pitchFamily="18" charset="-78"/>
              </a:rPr>
              <a:t>( رجلان أو رجل وامرأتان )</a:t>
            </a:r>
            <a:r>
              <a:rPr lang="ar-SA" dirty="0">
                <a:solidFill>
                  <a:schemeClr val="tx1"/>
                </a:solidFill>
                <a:latin typeface="Adobe Arabic" panose="02040503050201020203" pitchFamily="18" charset="-78"/>
                <a:cs typeface="Adobe Arabic" panose="02040503050201020203" pitchFamily="18" charset="-78"/>
              </a:rPr>
              <a:t> لقوله تعالى : « فإن لم يكونا رجلين فرجل وامرأتان » وسياق الآية يدل على اختصاص ذلك بالأموال </a:t>
            </a:r>
            <a:r>
              <a:rPr lang="ar-SA" b="1" dirty="0">
                <a:solidFill>
                  <a:schemeClr val="tx1"/>
                </a:solidFill>
                <a:latin typeface="Adobe Arabic" panose="02040503050201020203" pitchFamily="18" charset="-78"/>
                <a:cs typeface="Adobe Arabic" panose="02040503050201020203" pitchFamily="18" charset="-78"/>
              </a:rPr>
              <a:t>( أو رجل ويمين المدعي )</a:t>
            </a:r>
            <a:r>
              <a:rPr lang="ar-SA" dirty="0">
                <a:solidFill>
                  <a:schemeClr val="tx1"/>
                </a:solidFill>
                <a:latin typeface="Adobe Arabic" panose="02040503050201020203" pitchFamily="18" charset="-78"/>
                <a:cs typeface="Adobe Arabic" panose="02040503050201020203" pitchFamily="18" charset="-78"/>
              </a:rPr>
              <a:t> لقول ابن عباس : إن رسول اللـه صلى اللـه عليه وسلم قضى باليمين مع الشاهد . رواه أحمد وغيره ، ويجب تقديم الشهادة عليه لا بامرأتين ويمين ، ويقبل في داء دابة وموضحة طبيب وبيطار واحد مع عدم غيره ، فإن لم يتعذر فاثنان ، </a:t>
            </a: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850110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005290"/>
          </a:xfrm>
        </p:spPr>
        <p:txBody>
          <a:bodyPr>
            <a:normAutofit/>
          </a:bodyPr>
          <a:lstStyle/>
          <a:p>
            <a:pPr algn="r"/>
            <a:r>
              <a:rPr lang="ar-SA" sz="4000" b="1" dirty="0" smtClean="0">
                <a:solidFill>
                  <a:schemeClr val="tx1"/>
                </a:solidFill>
                <a:latin typeface="Adobe Arabic" panose="02040503050201020203" pitchFamily="18" charset="-78"/>
                <a:cs typeface="Adobe Arabic" panose="02040503050201020203" pitchFamily="18" charset="-78"/>
              </a:rPr>
              <a:t>5- ( </a:t>
            </a:r>
            <a:r>
              <a:rPr lang="ar-SA" sz="4000" b="1" dirty="0">
                <a:solidFill>
                  <a:schemeClr val="tx1"/>
                </a:solidFill>
                <a:latin typeface="Adobe Arabic" panose="02040503050201020203" pitchFamily="18" charset="-78"/>
                <a:cs typeface="Adobe Arabic" panose="02040503050201020203" pitchFamily="18" charset="-78"/>
              </a:rPr>
              <a:t>وما لا يطلع عليه الرجال )</a:t>
            </a:r>
            <a:r>
              <a:rPr lang="ar-SA" sz="4000" dirty="0">
                <a:solidFill>
                  <a:schemeClr val="tx1"/>
                </a:solidFill>
                <a:latin typeface="Adobe Arabic" panose="02040503050201020203" pitchFamily="18" charset="-78"/>
                <a:cs typeface="Adobe Arabic" panose="02040503050201020203" pitchFamily="18" charset="-78"/>
              </a:rPr>
              <a:t> غالبًا </a:t>
            </a:r>
            <a:r>
              <a:rPr lang="ar-SA" sz="4000" b="1" dirty="0">
                <a:solidFill>
                  <a:schemeClr val="tx1"/>
                </a:solidFill>
                <a:latin typeface="Adobe Arabic" panose="02040503050201020203" pitchFamily="18" charset="-78"/>
                <a:cs typeface="Adobe Arabic" panose="02040503050201020203" pitchFamily="18" charset="-78"/>
              </a:rPr>
              <a:t>( كعيوب النساء تحت الثياب والبكارة </a:t>
            </a:r>
            <a:r>
              <a:rPr lang="ar-SA" sz="4000" b="1" dirty="0" err="1">
                <a:solidFill>
                  <a:schemeClr val="tx1"/>
                </a:solidFill>
                <a:latin typeface="Adobe Arabic" panose="02040503050201020203" pitchFamily="18" charset="-78"/>
                <a:cs typeface="Adobe Arabic" panose="02040503050201020203" pitchFamily="18" charset="-78"/>
              </a:rPr>
              <a:t>والثيوبة</a:t>
            </a:r>
            <a:r>
              <a:rPr lang="ar-SA" sz="4000" b="1" dirty="0">
                <a:solidFill>
                  <a:schemeClr val="tx1"/>
                </a:solidFill>
                <a:latin typeface="Adobe Arabic" panose="02040503050201020203" pitchFamily="18" charset="-78"/>
                <a:cs typeface="Adobe Arabic" panose="02040503050201020203" pitchFamily="18" charset="-78"/>
              </a:rPr>
              <a:t> والحيض والولادة والرضاع والاستهلال )</a:t>
            </a:r>
            <a:r>
              <a:rPr lang="ar-SA" sz="4000" dirty="0">
                <a:solidFill>
                  <a:schemeClr val="tx1"/>
                </a:solidFill>
                <a:latin typeface="Adobe Arabic" panose="02040503050201020203" pitchFamily="18" charset="-78"/>
                <a:cs typeface="Adobe Arabic" panose="02040503050201020203" pitchFamily="18" charset="-78"/>
              </a:rPr>
              <a:t> أي صراخ المولود عند الولادة </a:t>
            </a:r>
            <a:r>
              <a:rPr lang="ar-SA" sz="4000" b="1" dirty="0">
                <a:solidFill>
                  <a:schemeClr val="tx1"/>
                </a:solidFill>
                <a:latin typeface="Adobe Arabic" panose="02040503050201020203" pitchFamily="18" charset="-78"/>
                <a:cs typeface="Adobe Arabic" panose="02040503050201020203" pitchFamily="18" charset="-78"/>
              </a:rPr>
              <a:t>( ونحوه )</a:t>
            </a:r>
            <a:r>
              <a:rPr lang="ar-SA" sz="4000" dirty="0">
                <a:solidFill>
                  <a:schemeClr val="tx1"/>
                </a:solidFill>
                <a:latin typeface="Adobe Arabic" panose="02040503050201020203" pitchFamily="18" charset="-78"/>
                <a:cs typeface="Adobe Arabic" panose="02040503050201020203" pitchFamily="18" charset="-78"/>
              </a:rPr>
              <a:t> كالرتق والقرن والعفل وكذا جراحة وغيرها في حمام وعرس ونحوهما مما لا يحضره الرجال </a:t>
            </a:r>
            <a:r>
              <a:rPr lang="ar-SA" sz="4000" b="1" dirty="0">
                <a:solidFill>
                  <a:schemeClr val="tx1"/>
                </a:solidFill>
                <a:latin typeface="Adobe Arabic" panose="02040503050201020203" pitchFamily="18" charset="-78"/>
                <a:cs typeface="Adobe Arabic" panose="02040503050201020203" pitchFamily="18" charset="-78"/>
              </a:rPr>
              <a:t>( يقبل فيه شهادة امرأة عدل )</a:t>
            </a:r>
            <a:r>
              <a:rPr lang="ar-SA" sz="4000" dirty="0">
                <a:solidFill>
                  <a:schemeClr val="tx1"/>
                </a:solidFill>
                <a:latin typeface="Adobe Arabic" panose="02040503050201020203" pitchFamily="18" charset="-78"/>
                <a:cs typeface="Adobe Arabic" panose="02040503050201020203" pitchFamily="18" charset="-78"/>
              </a:rPr>
              <a:t> لحديث حذيفة أن النبي صلى اللـه عليه وسلم أجاز شهادة القابلة وحدها . ذكره الفقهاء في كتبهم وروى أبو الخطاب عن ابن عمر عن النبي صلى اللـه عليه وسلم قال : « يجزئ في الرضاع شهادة امرأة واحدة » ، </a:t>
            </a:r>
            <a:r>
              <a:rPr lang="ar-SA" sz="4000" b="1" dirty="0">
                <a:solidFill>
                  <a:schemeClr val="tx1"/>
                </a:solidFill>
                <a:latin typeface="Adobe Arabic" panose="02040503050201020203" pitchFamily="18" charset="-78"/>
                <a:cs typeface="Adobe Arabic" panose="02040503050201020203" pitchFamily="18" charset="-78"/>
              </a:rPr>
              <a:t>( والرجل فيه كالمرأة )</a:t>
            </a:r>
            <a:r>
              <a:rPr lang="ar-SA" sz="4000" dirty="0">
                <a:solidFill>
                  <a:schemeClr val="tx1"/>
                </a:solidFill>
                <a:latin typeface="Adobe Arabic" panose="02040503050201020203" pitchFamily="18" charset="-78"/>
                <a:cs typeface="Adobe Arabic" panose="02040503050201020203" pitchFamily="18" charset="-78"/>
              </a:rPr>
              <a:t> وأولى لكماله .</a:t>
            </a:r>
            <a:endParaRPr lang="ar-SA" sz="40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112348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04024" y="1043210"/>
            <a:ext cx="8911687" cy="6233890"/>
          </a:xfrm>
        </p:spPr>
        <p:txBody>
          <a:bodyPr>
            <a:noAutofit/>
          </a:bodyPr>
          <a:lstStyle/>
          <a:p>
            <a:pPr algn="r"/>
            <a:r>
              <a:rPr lang="ar-SA" b="1" dirty="0">
                <a:solidFill>
                  <a:schemeClr val="tx1"/>
                </a:solidFill>
                <a:latin typeface="Adobe Arabic" panose="02040503050201020203" pitchFamily="18" charset="-78"/>
                <a:cs typeface="Adobe Arabic" panose="02040503050201020203" pitchFamily="18" charset="-78"/>
              </a:rPr>
              <a:t>( ومن أتى برجل وامرأتين أو )</a:t>
            </a:r>
            <a:r>
              <a:rPr lang="ar-SA" dirty="0">
                <a:solidFill>
                  <a:schemeClr val="tx1"/>
                </a:solidFill>
                <a:latin typeface="Adobe Arabic" panose="02040503050201020203" pitchFamily="18" charset="-78"/>
                <a:cs typeface="Adobe Arabic" panose="02040503050201020203" pitchFamily="18" charset="-78"/>
              </a:rPr>
              <a:t> أتى بـ </a:t>
            </a:r>
            <a:r>
              <a:rPr lang="ar-SA" b="1" dirty="0">
                <a:solidFill>
                  <a:schemeClr val="tx1"/>
                </a:solidFill>
                <a:latin typeface="Adobe Arabic" panose="02040503050201020203" pitchFamily="18" charset="-78"/>
                <a:cs typeface="Adobe Arabic" panose="02040503050201020203" pitchFamily="18" charset="-78"/>
              </a:rPr>
              <a:t>( ـشاهد ويمين )</a:t>
            </a:r>
            <a:r>
              <a:rPr lang="ar-SA" dirty="0">
                <a:solidFill>
                  <a:schemeClr val="tx1"/>
                </a:solidFill>
                <a:latin typeface="Adobe Arabic" panose="02040503050201020203" pitchFamily="18" charset="-78"/>
                <a:cs typeface="Adobe Arabic" panose="02040503050201020203" pitchFamily="18" charset="-78"/>
              </a:rPr>
              <a:t> أي حلفه </a:t>
            </a:r>
            <a:r>
              <a:rPr lang="ar-SA" b="1" dirty="0">
                <a:solidFill>
                  <a:schemeClr val="tx1"/>
                </a:solidFill>
                <a:latin typeface="Adobe Arabic" panose="02040503050201020203" pitchFamily="18" charset="-78"/>
                <a:cs typeface="Adobe Arabic" panose="02040503050201020203" pitchFamily="18" charset="-78"/>
              </a:rPr>
              <a:t>( فيما يوجب القود لم يثبت به )</a:t>
            </a:r>
            <a:r>
              <a:rPr lang="ar-SA" dirty="0">
                <a:solidFill>
                  <a:schemeClr val="tx1"/>
                </a:solidFill>
                <a:latin typeface="Adobe Arabic" panose="02040503050201020203" pitchFamily="18" charset="-78"/>
                <a:cs typeface="Adobe Arabic" panose="02040503050201020203" pitchFamily="18" charset="-78"/>
              </a:rPr>
              <a:t> أي بما ذكر </a:t>
            </a:r>
            <a:r>
              <a:rPr lang="ar-SA" b="1" dirty="0">
                <a:solidFill>
                  <a:schemeClr val="tx1"/>
                </a:solidFill>
                <a:latin typeface="Adobe Arabic" panose="02040503050201020203" pitchFamily="18" charset="-78"/>
                <a:cs typeface="Adobe Arabic" panose="02040503050201020203" pitchFamily="18" charset="-78"/>
              </a:rPr>
              <a:t>( قود ولا مال )</a:t>
            </a:r>
            <a:r>
              <a:rPr lang="ar-SA" dirty="0">
                <a:solidFill>
                  <a:schemeClr val="tx1"/>
                </a:solidFill>
                <a:latin typeface="Adobe Arabic" panose="02040503050201020203" pitchFamily="18" charset="-78"/>
                <a:cs typeface="Adobe Arabic" panose="02040503050201020203" pitchFamily="18" charset="-78"/>
              </a:rPr>
              <a:t> لأن قتل العمد يوجب القصاص والمال بدل منه فإن لم يثبت الأصل لم يجب بدله وإن قلنا : الواجب أحدهما لم يتعين إلا باختياره فلو أوجبنا بذلك الدية أوجبنا معينًا بدون اختياره ، </a:t>
            </a:r>
            <a:r>
              <a:rPr lang="ar-SA" b="1" dirty="0">
                <a:solidFill>
                  <a:schemeClr val="tx1"/>
                </a:solidFill>
                <a:latin typeface="Adobe Arabic" panose="02040503050201020203" pitchFamily="18" charset="-78"/>
                <a:cs typeface="Adobe Arabic" panose="02040503050201020203" pitchFamily="18" charset="-78"/>
              </a:rPr>
              <a:t>( وإن أتى بذلك )</a:t>
            </a:r>
            <a:r>
              <a:rPr lang="ar-SA" dirty="0">
                <a:solidFill>
                  <a:schemeClr val="tx1"/>
                </a:solidFill>
                <a:latin typeface="Adobe Arabic" panose="02040503050201020203" pitchFamily="18" charset="-78"/>
                <a:cs typeface="Adobe Arabic" panose="02040503050201020203" pitchFamily="18" charset="-78"/>
              </a:rPr>
              <a:t> أي برجل وامرأتين أو رجل ويمين </a:t>
            </a:r>
            <a:r>
              <a:rPr lang="ar-SA" b="1" dirty="0">
                <a:solidFill>
                  <a:schemeClr val="tx1"/>
                </a:solidFill>
                <a:latin typeface="Adobe Arabic" panose="02040503050201020203" pitchFamily="18" charset="-78"/>
                <a:cs typeface="Adobe Arabic" panose="02040503050201020203" pitchFamily="18" charset="-78"/>
              </a:rPr>
              <a:t>( في سرقة ثبت المال )</a:t>
            </a:r>
            <a:r>
              <a:rPr lang="ar-SA" dirty="0">
                <a:solidFill>
                  <a:schemeClr val="tx1"/>
                </a:solidFill>
                <a:latin typeface="Adobe Arabic" panose="02040503050201020203" pitchFamily="18" charset="-78"/>
                <a:cs typeface="Adobe Arabic" panose="02040503050201020203" pitchFamily="18" charset="-78"/>
              </a:rPr>
              <a:t> لكمال بينته </a:t>
            </a:r>
            <a:r>
              <a:rPr lang="ar-SA" b="1" dirty="0">
                <a:solidFill>
                  <a:schemeClr val="tx1"/>
                </a:solidFill>
                <a:latin typeface="Adobe Arabic" panose="02040503050201020203" pitchFamily="18" charset="-78"/>
                <a:cs typeface="Adobe Arabic" panose="02040503050201020203" pitchFamily="18" charset="-78"/>
              </a:rPr>
              <a:t>( دون القطع )</a:t>
            </a:r>
            <a:r>
              <a:rPr lang="ar-SA" dirty="0">
                <a:solidFill>
                  <a:schemeClr val="tx1"/>
                </a:solidFill>
                <a:latin typeface="Adobe Arabic" panose="02040503050201020203" pitchFamily="18" charset="-78"/>
                <a:cs typeface="Adobe Arabic" panose="02040503050201020203" pitchFamily="18" charset="-78"/>
              </a:rPr>
              <a:t> لعدم كمال بينته ، </a:t>
            </a:r>
            <a:r>
              <a:rPr lang="ar-SA" b="1" dirty="0">
                <a:solidFill>
                  <a:schemeClr val="tx1"/>
                </a:solidFill>
                <a:latin typeface="Adobe Arabic" panose="02040503050201020203" pitchFamily="18" charset="-78"/>
                <a:cs typeface="Adobe Arabic" panose="02040503050201020203" pitchFamily="18" charset="-78"/>
              </a:rPr>
              <a:t>( وإن أتى بذلك )</a:t>
            </a:r>
            <a:r>
              <a:rPr lang="ar-SA" dirty="0">
                <a:solidFill>
                  <a:schemeClr val="tx1"/>
                </a:solidFill>
                <a:latin typeface="Adobe Arabic" panose="02040503050201020203" pitchFamily="18" charset="-78"/>
                <a:cs typeface="Adobe Arabic" panose="02040503050201020203" pitchFamily="18" charset="-78"/>
              </a:rPr>
              <a:t> أي برجل وامرأتين أو رجل ويمين </a:t>
            </a:r>
            <a:r>
              <a:rPr lang="ar-SA" b="1" dirty="0">
                <a:solidFill>
                  <a:schemeClr val="tx1"/>
                </a:solidFill>
                <a:latin typeface="Adobe Arabic" panose="02040503050201020203" pitchFamily="18" charset="-78"/>
                <a:cs typeface="Adobe Arabic" panose="02040503050201020203" pitchFamily="18" charset="-78"/>
              </a:rPr>
              <a:t>( في )</a:t>
            </a:r>
            <a:r>
              <a:rPr lang="ar-SA" dirty="0">
                <a:solidFill>
                  <a:schemeClr val="tx1"/>
                </a:solidFill>
                <a:latin typeface="Adobe Arabic" panose="02040503050201020203" pitchFamily="18" charset="-78"/>
                <a:cs typeface="Adobe Arabic" panose="02040503050201020203" pitchFamily="18" charset="-78"/>
              </a:rPr>
              <a:t> دعوى </a:t>
            </a:r>
            <a:r>
              <a:rPr lang="ar-SA" b="1" dirty="0">
                <a:solidFill>
                  <a:schemeClr val="tx1"/>
                </a:solidFill>
                <a:latin typeface="Adobe Arabic" panose="02040503050201020203" pitchFamily="18" charset="-78"/>
                <a:cs typeface="Adobe Arabic" panose="02040503050201020203" pitchFamily="18" charset="-78"/>
              </a:rPr>
              <a:t>( خلع )</a:t>
            </a:r>
            <a:r>
              <a:rPr lang="ar-SA" dirty="0">
                <a:solidFill>
                  <a:schemeClr val="tx1"/>
                </a:solidFill>
                <a:latin typeface="Adobe Arabic" panose="02040503050201020203" pitchFamily="18" charset="-78"/>
                <a:cs typeface="Adobe Arabic" panose="02040503050201020203" pitchFamily="18" charset="-78"/>
              </a:rPr>
              <a:t> امرأته على عوض سماه </a:t>
            </a:r>
            <a:r>
              <a:rPr lang="ar-SA" b="1" dirty="0">
                <a:solidFill>
                  <a:schemeClr val="tx1"/>
                </a:solidFill>
                <a:latin typeface="Adobe Arabic" panose="02040503050201020203" pitchFamily="18" charset="-78"/>
                <a:cs typeface="Adobe Arabic" panose="02040503050201020203" pitchFamily="18" charset="-78"/>
              </a:rPr>
              <a:t>( ثبت له العوض )</a:t>
            </a:r>
            <a:r>
              <a:rPr lang="ar-SA" dirty="0">
                <a:solidFill>
                  <a:schemeClr val="tx1"/>
                </a:solidFill>
                <a:latin typeface="Adobe Arabic" panose="02040503050201020203" pitchFamily="18" charset="-78"/>
                <a:cs typeface="Adobe Arabic" panose="02040503050201020203" pitchFamily="18" charset="-78"/>
              </a:rPr>
              <a:t> لأن بينته تامة فيه </a:t>
            </a:r>
            <a:r>
              <a:rPr lang="ar-SA" b="1" dirty="0">
                <a:solidFill>
                  <a:schemeClr val="tx1"/>
                </a:solidFill>
                <a:latin typeface="Adobe Arabic" panose="02040503050201020203" pitchFamily="18" charset="-78"/>
                <a:cs typeface="Adobe Arabic" panose="02040503050201020203" pitchFamily="18" charset="-78"/>
              </a:rPr>
              <a:t>( وثبتت البينونة بمجرد دعواه )</a:t>
            </a:r>
            <a:r>
              <a:rPr lang="ar-SA" dirty="0">
                <a:solidFill>
                  <a:schemeClr val="tx1"/>
                </a:solidFill>
                <a:latin typeface="Adobe Arabic" panose="02040503050201020203" pitchFamily="18" charset="-78"/>
                <a:cs typeface="Adobe Arabic" panose="02040503050201020203" pitchFamily="18" charset="-78"/>
              </a:rPr>
              <a:t> لإقراره على نفسه ، وإن ادعته هي لم يقبل فيه إلا رجلان .</a:t>
            </a:r>
            <a:r>
              <a:rPr lang="en-US" dirty="0">
                <a:solidFill>
                  <a:schemeClr val="tx1"/>
                </a:solidFill>
                <a:latin typeface="Adobe Arabic" panose="02040503050201020203" pitchFamily="18" charset="-78"/>
                <a:cs typeface="Adobe Arabic" panose="02040503050201020203" pitchFamily="18" charset="-78"/>
              </a:rPr>
              <a:t/>
            </a:r>
            <a:br>
              <a:rPr lang="en-US" dirty="0">
                <a:solidFill>
                  <a:schemeClr val="tx1"/>
                </a:solidFill>
                <a:latin typeface="Adobe Arabic" panose="02040503050201020203" pitchFamily="18" charset="-78"/>
                <a:cs typeface="Adobe Arabic" panose="02040503050201020203" pitchFamily="18" charset="-78"/>
              </a:rPr>
            </a:b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884294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5954490"/>
          </a:xfrm>
        </p:spPr>
        <p:txBody>
          <a:bodyPr>
            <a:noAutofit/>
          </a:bodyPr>
          <a:lstStyle/>
          <a:p>
            <a:pPr algn="r" hangingPunct="0"/>
            <a:r>
              <a:rPr lang="ar-SA" sz="3800" b="1" dirty="0">
                <a:solidFill>
                  <a:schemeClr val="tx1"/>
                </a:solidFill>
                <a:latin typeface="Adobe Arabic" panose="02040503050201020203" pitchFamily="18" charset="-78"/>
                <a:cs typeface="Adobe Arabic" panose="02040503050201020203" pitchFamily="18" charset="-78"/>
              </a:rPr>
              <a:t>فصل في الشهادة على الشهادة</a:t>
            </a:r>
            <a:r>
              <a:rPr lang="en-US" sz="3800" b="1" dirty="0">
                <a:solidFill>
                  <a:schemeClr val="tx1"/>
                </a:solidFill>
                <a:latin typeface="Adobe Arabic" panose="02040503050201020203" pitchFamily="18" charset="-78"/>
                <a:cs typeface="Adobe Arabic" panose="02040503050201020203" pitchFamily="18" charset="-78"/>
              </a:rPr>
              <a:t/>
            </a:r>
            <a:br>
              <a:rPr lang="en-US" sz="3800" b="1" dirty="0">
                <a:solidFill>
                  <a:schemeClr val="tx1"/>
                </a:solidFill>
                <a:latin typeface="Adobe Arabic" panose="02040503050201020203" pitchFamily="18" charset="-78"/>
                <a:cs typeface="Adobe Arabic" panose="02040503050201020203" pitchFamily="18" charset="-78"/>
              </a:rPr>
            </a:br>
            <a:r>
              <a:rPr lang="ar-SA" sz="3800" b="1" dirty="0">
                <a:solidFill>
                  <a:schemeClr val="tx1"/>
                </a:solidFill>
                <a:latin typeface="Adobe Arabic" panose="02040503050201020203" pitchFamily="18" charset="-78"/>
                <a:cs typeface="Adobe Arabic" panose="02040503050201020203" pitchFamily="18" charset="-78"/>
              </a:rPr>
              <a:t>( ولا تقبل الشهادة على الشهادة إلا في حق يقبل فيه كتاب القاضي إلى القاضي )</a:t>
            </a:r>
            <a:r>
              <a:rPr lang="ar-SA" sz="3800" dirty="0">
                <a:solidFill>
                  <a:schemeClr val="tx1"/>
                </a:solidFill>
                <a:latin typeface="Adobe Arabic" panose="02040503050201020203" pitchFamily="18" charset="-78"/>
                <a:cs typeface="Adobe Arabic" panose="02040503050201020203" pitchFamily="18" charset="-78"/>
              </a:rPr>
              <a:t> وهو حقوق الآدميين دون حقوق اللـه تعالى لأن الحدود مبنية على الستر والدرء بالشبهات ، </a:t>
            </a:r>
            <a:r>
              <a:rPr lang="ar-SA" sz="3800" dirty="0" smtClean="0">
                <a:solidFill>
                  <a:schemeClr val="tx1"/>
                </a:solidFill>
                <a:latin typeface="Adobe Arabic" panose="02040503050201020203" pitchFamily="18" charset="-78"/>
                <a:cs typeface="Adobe Arabic" panose="02040503050201020203" pitchFamily="18" charset="-78"/>
              </a:rPr>
              <a:t/>
            </a:r>
            <a:br>
              <a:rPr lang="ar-SA" sz="3800" dirty="0" smtClean="0">
                <a:solidFill>
                  <a:schemeClr val="tx1"/>
                </a:solidFill>
                <a:latin typeface="Adobe Arabic" panose="02040503050201020203" pitchFamily="18" charset="-78"/>
                <a:cs typeface="Adobe Arabic" panose="02040503050201020203" pitchFamily="18" charset="-78"/>
              </a:rPr>
            </a:br>
            <a:r>
              <a:rPr lang="ar-SA" sz="3800" b="1" u="sng" dirty="0" smtClean="0">
                <a:solidFill>
                  <a:schemeClr val="tx1"/>
                </a:solidFill>
                <a:latin typeface="Adobe Arabic" panose="02040503050201020203" pitchFamily="18" charset="-78"/>
                <a:cs typeface="Adobe Arabic" panose="02040503050201020203" pitchFamily="18" charset="-78"/>
              </a:rPr>
              <a:t>( </a:t>
            </a:r>
            <a:r>
              <a:rPr lang="ar-SA" sz="3800" b="1" u="sng" dirty="0">
                <a:solidFill>
                  <a:schemeClr val="tx1"/>
                </a:solidFill>
                <a:latin typeface="Adobe Arabic" panose="02040503050201020203" pitchFamily="18" charset="-78"/>
                <a:cs typeface="Adobe Arabic" panose="02040503050201020203" pitchFamily="18" charset="-78"/>
              </a:rPr>
              <a:t>ولا يحكم )</a:t>
            </a:r>
            <a:r>
              <a:rPr lang="ar-SA" sz="3800" u="sng" dirty="0">
                <a:solidFill>
                  <a:schemeClr val="tx1"/>
                </a:solidFill>
                <a:latin typeface="Adobe Arabic" panose="02040503050201020203" pitchFamily="18" charset="-78"/>
                <a:cs typeface="Adobe Arabic" panose="02040503050201020203" pitchFamily="18" charset="-78"/>
              </a:rPr>
              <a:t> الحاكم </a:t>
            </a:r>
            <a:r>
              <a:rPr lang="ar-SA" sz="3800" b="1" u="sng" dirty="0">
                <a:solidFill>
                  <a:schemeClr val="tx1"/>
                </a:solidFill>
                <a:latin typeface="Adobe Arabic" panose="02040503050201020203" pitchFamily="18" charset="-78"/>
                <a:cs typeface="Adobe Arabic" panose="02040503050201020203" pitchFamily="18" charset="-78"/>
              </a:rPr>
              <a:t>( بها )</a:t>
            </a:r>
            <a:r>
              <a:rPr lang="ar-SA" sz="3800" u="sng" dirty="0">
                <a:solidFill>
                  <a:schemeClr val="tx1"/>
                </a:solidFill>
                <a:latin typeface="Adobe Arabic" panose="02040503050201020203" pitchFamily="18" charset="-78"/>
                <a:cs typeface="Adobe Arabic" panose="02040503050201020203" pitchFamily="18" charset="-78"/>
              </a:rPr>
              <a:t> أي بالشهادة على الشهادة </a:t>
            </a:r>
            <a:r>
              <a:rPr lang="ar-SA" sz="3800" u="sng" dirty="0" smtClean="0">
                <a:solidFill>
                  <a:schemeClr val="tx1"/>
                </a:solidFill>
                <a:latin typeface="Adobe Arabic" panose="02040503050201020203" pitchFamily="18" charset="-78"/>
                <a:cs typeface="Adobe Arabic" panose="02040503050201020203" pitchFamily="18" charset="-78"/>
              </a:rPr>
              <a:t>:</a:t>
            </a:r>
            <a:r>
              <a:rPr lang="ar-SA" sz="3800" dirty="0" smtClean="0">
                <a:solidFill>
                  <a:schemeClr val="tx1"/>
                </a:solidFill>
                <a:latin typeface="Adobe Arabic" panose="02040503050201020203" pitchFamily="18" charset="-78"/>
                <a:cs typeface="Adobe Arabic" panose="02040503050201020203" pitchFamily="18" charset="-78"/>
              </a:rPr>
              <a:t/>
            </a:r>
            <a:br>
              <a:rPr lang="ar-SA" sz="3800" dirty="0" smtClean="0">
                <a:solidFill>
                  <a:schemeClr val="tx1"/>
                </a:solidFill>
                <a:latin typeface="Adobe Arabic" panose="02040503050201020203" pitchFamily="18" charset="-78"/>
                <a:cs typeface="Adobe Arabic" panose="02040503050201020203" pitchFamily="18" charset="-78"/>
              </a:rPr>
            </a:br>
            <a:r>
              <a:rPr lang="ar-SA" sz="3800" dirty="0" smtClean="0">
                <a:solidFill>
                  <a:schemeClr val="tx1"/>
                </a:solidFill>
                <a:latin typeface="Adobe Arabic" panose="02040503050201020203" pitchFamily="18" charset="-78"/>
                <a:cs typeface="Adobe Arabic" panose="02040503050201020203" pitchFamily="18" charset="-78"/>
              </a:rPr>
              <a:t>1-</a:t>
            </a:r>
            <a:r>
              <a:rPr lang="ar-SA" sz="3800" b="1" dirty="0" smtClean="0">
                <a:solidFill>
                  <a:schemeClr val="tx1"/>
                </a:solidFill>
                <a:latin typeface="Adobe Arabic" panose="02040503050201020203" pitchFamily="18" charset="-78"/>
                <a:cs typeface="Adobe Arabic" panose="02040503050201020203" pitchFamily="18" charset="-78"/>
              </a:rPr>
              <a:t>( </a:t>
            </a:r>
            <a:r>
              <a:rPr lang="ar-SA" sz="3800" b="1" dirty="0">
                <a:solidFill>
                  <a:schemeClr val="tx1"/>
                </a:solidFill>
                <a:latin typeface="Adobe Arabic" panose="02040503050201020203" pitchFamily="18" charset="-78"/>
                <a:cs typeface="Adobe Arabic" panose="02040503050201020203" pitchFamily="18" charset="-78"/>
              </a:rPr>
              <a:t>إلا أن تتعذر شهادة الأصل بموت أو مرض أو غيبة مسافة قصر )</a:t>
            </a:r>
            <a:r>
              <a:rPr lang="ar-SA" sz="3800" dirty="0">
                <a:solidFill>
                  <a:schemeClr val="tx1"/>
                </a:solidFill>
                <a:latin typeface="Adobe Arabic" panose="02040503050201020203" pitchFamily="18" charset="-78"/>
                <a:cs typeface="Adobe Arabic" panose="02040503050201020203" pitchFamily="18" charset="-78"/>
              </a:rPr>
              <a:t> أو خوف من سلطان أو غيره لأنه إذا أمكن الحاكم أن يسمع شهادة شاهدي الأصل استغنى عن البحث عن عدالة شاهدي الفرع وكان أحوط للشهادة ، ولا بد من دوام عذر شهود الأصل إلى الحكم ، ولا بد أيضًا من ثبوت عدالة الجميع ودوام عدالتهم وتعيين فرعٍ الأصلَ ، </a:t>
            </a:r>
            <a:endParaRPr lang="ar-SA" sz="38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02460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068790"/>
          </a:xfrm>
        </p:spPr>
        <p:txBody>
          <a:bodyPr>
            <a:normAutofit/>
          </a:bodyPr>
          <a:lstStyle/>
          <a:p>
            <a:pPr algn="r"/>
            <a:r>
              <a:rPr lang="ar-SA" sz="3800" dirty="0" smtClean="0">
                <a:solidFill>
                  <a:schemeClr val="tx1"/>
                </a:solidFill>
                <a:latin typeface="Adobe Arabic" panose="02040503050201020203" pitchFamily="18" charset="-78"/>
                <a:cs typeface="Adobe Arabic" panose="02040503050201020203" pitchFamily="18" charset="-78"/>
              </a:rPr>
              <a:t>2- </a:t>
            </a:r>
            <a:r>
              <a:rPr lang="en-US" sz="3800" dirty="0" smtClean="0">
                <a:solidFill>
                  <a:schemeClr val="tx1"/>
                </a:solidFill>
                <a:latin typeface="Adobe Arabic" panose="02040503050201020203" pitchFamily="18" charset="-78"/>
                <a:cs typeface="Adobe Arabic" panose="02040503050201020203" pitchFamily="18" charset="-78"/>
              </a:rPr>
              <a:t> </a:t>
            </a:r>
            <a:r>
              <a:rPr lang="ar-SA" sz="3800" b="1" dirty="0">
                <a:solidFill>
                  <a:schemeClr val="tx1"/>
                </a:solidFill>
                <a:latin typeface="Adobe Arabic" panose="02040503050201020203" pitchFamily="18" charset="-78"/>
                <a:cs typeface="Adobe Arabic" panose="02040503050201020203" pitchFamily="18" charset="-78"/>
              </a:rPr>
              <a:t>( ولا يجوز لشاهد الفرع أن يشهد إلا أن يسترعيه شاهد الأصل فيقول )</a:t>
            </a:r>
            <a:r>
              <a:rPr lang="ar-SA" sz="3800" dirty="0">
                <a:solidFill>
                  <a:schemeClr val="tx1"/>
                </a:solidFill>
                <a:latin typeface="Adobe Arabic" panose="02040503050201020203" pitchFamily="18" charset="-78"/>
                <a:cs typeface="Adobe Arabic" panose="02040503050201020203" pitchFamily="18" charset="-78"/>
              </a:rPr>
              <a:t> شاهد الأصل للفرع : </a:t>
            </a:r>
            <a:r>
              <a:rPr lang="ar-SA" sz="3800" b="1" dirty="0">
                <a:solidFill>
                  <a:schemeClr val="tx1"/>
                </a:solidFill>
                <a:latin typeface="Adobe Arabic" panose="02040503050201020203" pitchFamily="18" charset="-78"/>
                <a:cs typeface="Adobe Arabic" panose="02040503050201020203" pitchFamily="18" charset="-78"/>
              </a:rPr>
              <a:t>( اشهد على شهادتي بكذا أو )</a:t>
            </a:r>
            <a:r>
              <a:rPr lang="ar-SA" sz="3800" dirty="0">
                <a:solidFill>
                  <a:schemeClr val="tx1"/>
                </a:solidFill>
                <a:latin typeface="Adobe Arabic" panose="02040503050201020203" pitchFamily="18" charset="-78"/>
                <a:cs typeface="Adobe Arabic" panose="02040503050201020203" pitchFamily="18" charset="-78"/>
              </a:rPr>
              <a:t> اشهد أني أشهد أن فلانًا أقر عندي بكذا أو نحوه ، وإن لم يسترعه لم يشهد لأن الشهادة على الشهادة فيها معنى النيابة ولا ينوب عنه إلا بإذنه إلا أن </a:t>
            </a:r>
            <a:r>
              <a:rPr lang="ar-SA" sz="3800" b="1" dirty="0">
                <a:solidFill>
                  <a:schemeClr val="tx1"/>
                </a:solidFill>
                <a:latin typeface="Adobe Arabic" panose="02040503050201020203" pitchFamily="18" charset="-78"/>
                <a:cs typeface="Adobe Arabic" panose="02040503050201020203" pitchFamily="18" charset="-78"/>
              </a:rPr>
              <a:t>( يسمعه يقر بها )</a:t>
            </a:r>
            <a:r>
              <a:rPr lang="ar-SA" sz="3800" dirty="0">
                <a:solidFill>
                  <a:schemeClr val="tx1"/>
                </a:solidFill>
                <a:latin typeface="Adobe Arabic" panose="02040503050201020203" pitchFamily="18" charset="-78"/>
                <a:cs typeface="Adobe Arabic" panose="02040503050201020203" pitchFamily="18" charset="-78"/>
              </a:rPr>
              <a:t> أي يسمع الفرع الأصل يشهد </a:t>
            </a:r>
            <a:r>
              <a:rPr lang="ar-SA" sz="3800" b="1" dirty="0">
                <a:solidFill>
                  <a:schemeClr val="tx1"/>
                </a:solidFill>
                <a:latin typeface="Adobe Arabic" panose="02040503050201020203" pitchFamily="18" charset="-78"/>
                <a:cs typeface="Adobe Arabic" panose="02040503050201020203" pitchFamily="18" charset="-78"/>
              </a:rPr>
              <a:t>( عند الحاكم أو )</a:t>
            </a:r>
            <a:r>
              <a:rPr lang="ar-SA" sz="3800" dirty="0">
                <a:solidFill>
                  <a:schemeClr val="tx1"/>
                </a:solidFill>
                <a:latin typeface="Adobe Arabic" panose="02040503050201020203" pitchFamily="18" charset="-78"/>
                <a:cs typeface="Adobe Arabic" panose="02040503050201020203" pitchFamily="18" charset="-78"/>
              </a:rPr>
              <a:t> سمعه </a:t>
            </a:r>
            <a:r>
              <a:rPr lang="ar-SA" sz="3800" b="1" dirty="0">
                <a:solidFill>
                  <a:schemeClr val="tx1"/>
                </a:solidFill>
                <a:latin typeface="Adobe Arabic" panose="02040503050201020203" pitchFamily="18" charset="-78"/>
                <a:cs typeface="Adobe Arabic" panose="02040503050201020203" pitchFamily="18" charset="-78"/>
              </a:rPr>
              <a:t>( يعزوها )</a:t>
            </a:r>
            <a:r>
              <a:rPr lang="ar-SA" sz="3800" dirty="0">
                <a:solidFill>
                  <a:schemeClr val="tx1"/>
                </a:solidFill>
                <a:latin typeface="Adobe Arabic" panose="02040503050201020203" pitchFamily="18" charset="-78"/>
                <a:cs typeface="Adobe Arabic" panose="02040503050201020203" pitchFamily="18" charset="-78"/>
              </a:rPr>
              <a:t> أي يعزو شهادته </a:t>
            </a:r>
            <a:r>
              <a:rPr lang="ar-SA" sz="3800" b="1" dirty="0">
                <a:solidFill>
                  <a:schemeClr val="tx1"/>
                </a:solidFill>
                <a:latin typeface="Adobe Arabic" panose="02040503050201020203" pitchFamily="18" charset="-78"/>
                <a:cs typeface="Adobe Arabic" panose="02040503050201020203" pitchFamily="18" charset="-78"/>
              </a:rPr>
              <a:t>( إلى سبب من قرض أو بيع أو نحوه )</a:t>
            </a:r>
            <a:r>
              <a:rPr lang="ar-SA" sz="3800" dirty="0">
                <a:solidFill>
                  <a:schemeClr val="tx1"/>
                </a:solidFill>
                <a:latin typeface="Adobe Arabic" panose="02040503050201020203" pitchFamily="18" charset="-78"/>
                <a:cs typeface="Adobe Arabic" panose="02040503050201020203" pitchFamily="18" charset="-78"/>
              </a:rPr>
              <a:t> فيجوز للفرع أن يشهد لأن هذا </a:t>
            </a:r>
            <a:r>
              <a:rPr lang="ar-SA" sz="3800" dirty="0" err="1">
                <a:solidFill>
                  <a:schemeClr val="tx1"/>
                </a:solidFill>
                <a:latin typeface="Adobe Arabic" panose="02040503050201020203" pitchFamily="18" charset="-78"/>
                <a:cs typeface="Adobe Arabic" panose="02040503050201020203" pitchFamily="18" charset="-78"/>
              </a:rPr>
              <a:t>كالاسترعاء</a:t>
            </a:r>
            <a:r>
              <a:rPr lang="ar-SA" sz="3800" dirty="0">
                <a:solidFill>
                  <a:schemeClr val="tx1"/>
                </a:solidFill>
                <a:latin typeface="Adobe Arabic" panose="02040503050201020203" pitchFamily="18" charset="-78"/>
                <a:cs typeface="Adobe Arabic" panose="02040503050201020203" pitchFamily="18" charset="-78"/>
              </a:rPr>
              <a:t> ، ويؤديها الفرع بصفة تحمله ، وتثبت شهادة شاهدي الأصل بفرعين ولو على كل أصل فرع ، ويثبت الحق بفرع مع أصل آخر ، ويقبل تعديل فرع لأصله وبموته ونحوه لا تعديل شاهد لرفيقه .</a:t>
            </a:r>
            <a:endParaRPr lang="ar-SA" sz="38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816505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965200"/>
            <a:ext cx="8911687" cy="5753100"/>
          </a:xfrm>
        </p:spPr>
        <p:txBody>
          <a:bodyPr>
            <a:normAutofit fontScale="90000"/>
          </a:bodyPr>
          <a:lstStyle/>
          <a:p>
            <a:pPr algn="r"/>
            <a:r>
              <a:rPr lang="ar-SA" b="1" dirty="0">
                <a:solidFill>
                  <a:schemeClr val="tx1"/>
                </a:solidFill>
                <a:latin typeface="Adobe Arabic" panose="02040503050201020203" pitchFamily="18" charset="-78"/>
                <a:cs typeface="Adobe Arabic" panose="02040503050201020203" pitchFamily="18" charset="-78"/>
              </a:rPr>
              <a:t>( وإذا رجع شهود المال بعد الحكم لم ينقض )</a:t>
            </a:r>
            <a:r>
              <a:rPr lang="ar-SA" dirty="0">
                <a:solidFill>
                  <a:schemeClr val="tx1"/>
                </a:solidFill>
                <a:latin typeface="Adobe Arabic" panose="02040503050201020203" pitchFamily="18" charset="-78"/>
                <a:cs typeface="Adobe Arabic" panose="02040503050201020203" pitchFamily="18" charset="-78"/>
              </a:rPr>
              <a:t> الحكم لأنه قد تم ووجب المشهود به للمشهود له ولو كان قبل الاستيفاء </a:t>
            </a:r>
            <a:r>
              <a:rPr lang="ar-SA" b="1" dirty="0">
                <a:solidFill>
                  <a:schemeClr val="tx1"/>
                </a:solidFill>
                <a:latin typeface="Adobe Arabic" panose="02040503050201020203" pitchFamily="18" charset="-78"/>
                <a:cs typeface="Adobe Arabic" panose="02040503050201020203" pitchFamily="18" charset="-78"/>
              </a:rPr>
              <a:t>( ويلزمهم الضمان )</a:t>
            </a:r>
            <a:r>
              <a:rPr lang="ar-SA" dirty="0">
                <a:solidFill>
                  <a:schemeClr val="tx1"/>
                </a:solidFill>
                <a:latin typeface="Adobe Arabic" panose="02040503050201020203" pitchFamily="18" charset="-78"/>
                <a:cs typeface="Adobe Arabic" panose="02040503050201020203" pitchFamily="18" charset="-78"/>
              </a:rPr>
              <a:t> أي يلزم الشهود الراجعين بدل المال الذي شهدوا به قائمًا كان أو تالفًا لأنهم أخرجوه من يد مالكه بغير حق وحالوا بينه وبينه </a:t>
            </a:r>
            <a:r>
              <a:rPr lang="ar-SA" b="1" dirty="0">
                <a:solidFill>
                  <a:schemeClr val="tx1"/>
                </a:solidFill>
                <a:latin typeface="Adobe Arabic" panose="02040503050201020203" pitchFamily="18" charset="-78"/>
                <a:cs typeface="Adobe Arabic" panose="02040503050201020203" pitchFamily="18" charset="-78"/>
              </a:rPr>
              <a:t>( دون من زكاهم )</a:t>
            </a:r>
            <a:r>
              <a:rPr lang="ar-SA" dirty="0">
                <a:solidFill>
                  <a:schemeClr val="tx1"/>
                </a:solidFill>
                <a:latin typeface="Adobe Arabic" panose="02040503050201020203" pitchFamily="18" charset="-78"/>
                <a:cs typeface="Adobe Arabic" panose="02040503050201020203" pitchFamily="18" charset="-78"/>
              </a:rPr>
              <a:t> فلا غرم على مزك إذا رجع </a:t>
            </a:r>
            <a:r>
              <a:rPr lang="ar-SA" dirty="0" err="1">
                <a:solidFill>
                  <a:schemeClr val="tx1"/>
                </a:solidFill>
                <a:latin typeface="Adobe Arabic" panose="02040503050201020203" pitchFamily="18" charset="-78"/>
                <a:cs typeface="Adobe Arabic" panose="02040503050201020203" pitchFamily="18" charset="-78"/>
              </a:rPr>
              <a:t>المزكى</a:t>
            </a:r>
            <a:r>
              <a:rPr lang="ar-SA" dirty="0">
                <a:solidFill>
                  <a:schemeClr val="tx1"/>
                </a:solidFill>
                <a:latin typeface="Adobe Arabic" panose="02040503050201020203" pitchFamily="18" charset="-78"/>
                <a:cs typeface="Adobe Arabic" panose="02040503050201020203" pitchFamily="18" charset="-78"/>
              </a:rPr>
              <a:t> لأن الحكم تعلق بشهادة الشهود ولا تعلق له </a:t>
            </a:r>
            <a:r>
              <a:rPr lang="ar-SA" dirty="0" err="1">
                <a:solidFill>
                  <a:schemeClr val="tx1"/>
                </a:solidFill>
                <a:latin typeface="Adobe Arabic" panose="02040503050201020203" pitchFamily="18" charset="-78"/>
                <a:cs typeface="Adobe Arabic" panose="02040503050201020203" pitchFamily="18" charset="-78"/>
              </a:rPr>
              <a:t>بالمزكين</a:t>
            </a:r>
            <a:r>
              <a:rPr lang="ar-SA" dirty="0">
                <a:solidFill>
                  <a:schemeClr val="tx1"/>
                </a:solidFill>
                <a:latin typeface="Adobe Arabic" panose="02040503050201020203" pitchFamily="18" charset="-78"/>
                <a:cs typeface="Adobe Arabic" panose="02040503050201020203" pitchFamily="18" charset="-78"/>
              </a:rPr>
              <a:t> لأنهم أخبروا بظاهر حال الشهود وأما باطنه فعلمه إلى اللـه تعالى ، </a:t>
            </a:r>
            <a:r>
              <a:rPr lang="ar-SA" dirty="0" smtClean="0">
                <a:solidFill>
                  <a:schemeClr val="tx1"/>
                </a:solidFill>
                <a:latin typeface="Adobe Arabic" panose="02040503050201020203" pitchFamily="18" charset="-78"/>
                <a:cs typeface="Adobe Arabic" panose="02040503050201020203" pitchFamily="18" charset="-78"/>
              </a:rPr>
              <a:t/>
            </a:r>
            <a:br>
              <a:rPr lang="ar-SA" dirty="0" smtClean="0">
                <a:solidFill>
                  <a:schemeClr val="tx1"/>
                </a:solidFill>
                <a:latin typeface="Adobe Arabic" panose="02040503050201020203" pitchFamily="18" charset="-78"/>
                <a:cs typeface="Adobe Arabic" panose="02040503050201020203" pitchFamily="18" charset="-78"/>
              </a:rPr>
            </a:br>
            <a:r>
              <a:rPr lang="ar-SA" b="1" dirty="0" smtClean="0">
                <a:solidFill>
                  <a:schemeClr val="tx1"/>
                </a:solidFill>
                <a:latin typeface="Adobe Arabic" panose="02040503050201020203" pitchFamily="18" charset="-78"/>
                <a:cs typeface="Adobe Arabic" panose="02040503050201020203" pitchFamily="18" charset="-78"/>
              </a:rPr>
              <a:t>( </a:t>
            </a:r>
            <a:r>
              <a:rPr lang="ar-SA" b="1" dirty="0">
                <a:solidFill>
                  <a:schemeClr val="tx1"/>
                </a:solidFill>
                <a:latin typeface="Adobe Arabic" panose="02040503050201020203" pitchFamily="18" charset="-78"/>
                <a:cs typeface="Adobe Arabic" panose="02040503050201020203" pitchFamily="18" charset="-78"/>
              </a:rPr>
              <a:t>وإن حكم )</a:t>
            </a:r>
            <a:r>
              <a:rPr lang="ar-SA" dirty="0">
                <a:solidFill>
                  <a:schemeClr val="tx1"/>
                </a:solidFill>
                <a:latin typeface="Adobe Arabic" panose="02040503050201020203" pitchFamily="18" charset="-78"/>
                <a:cs typeface="Adobe Arabic" panose="02040503050201020203" pitchFamily="18" charset="-78"/>
              </a:rPr>
              <a:t> القاضي </a:t>
            </a:r>
            <a:r>
              <a:rPr lang="ar-SA" b="1" dirty="0">
                <a:solidFill>
                  <a:schemeClr val="tx1"/>
                </a:solidFill>
                <a:latin typeface="Adobe Arabic" panose="02040503050201020203" pitchFamily="18" charset="-78"/>
                <a:cs typeface="Adobe Arabic" panose="02040503050201020203" pitchFamily="18" charset="-78"/>
              </a:rPr>
              <a:t>( بشاهد ويمين ثم رجع الشاهد غرم )</a:t>
            </a:r>
            <a:r>
              <a:rPr lang="ar-SA" dirty="0">
                <a:solidFill>
                  <a:schemeClr val="tx1"/>
                </a:solidFill>
                <a:latin typeface="Adobe Arabic" panose="02040503050201020203" pitchFamily="18" charset="-78"/>
                <a:cs typeface="Adobe Arabic" panose="02040503050201020203" pitchFamily="18" charset="-78"/>
              </a:rPr>
              <a:t> الشاهد </a:t>
            </a:r>
            <a:r>
              <a:rPr lang="ar-SA" b="1" dirty="0">
                <a:solidFill>
                  <a:schemeClr val="tx1"/>
                </a:solidFill>
                <a:latin typeface="Adobe Arabic" panose="02040503050201020203" pitchFamily="18" charset="-78"/>
                <a:cs typeface="Adobe Arabic" panose="02040503050201020203" pitchFamily="18" charset="-78"/>
              </a:rPr>
              <a:t>( المال كله )</a:t>
            </a:r>
            <a:r>
              <a:rPr lang="ar-SA" dirty="0">
                <a:solidFill>
                  <a:schemeClr val="tx1"/>
                </a:solidFill>
                <a:latin typeface="Adobe Arabic" panose="02040503050201020203" pitchFamily="18" charset="-78"/>
                <a:cs typeface="Adobe Arabic" panose="02040503050201020203" pitchFamily="18" charset="-78"/>
              </a:rPr>
              <a:t> لأن الشاهد حجة الدعوى ولأن اليمين قول الخصم وقول الخصم ليس مقبولًا على خصمه وإنما هو شرط الحكم فهو كطلب الحكم ، وإن رجعوا قبل الحكم لغت ولا حكم ولا ضمان ، وإن رجع شهود قود أو حد بعد حكم وقبل استيفاء لم يستوف ووجب دية قود .</a:t>
            </a:r>
            <a:r>
              <a:rPr lang="en-US" dirty="0">
                <a:solidFill>
                  <a:schemeClr val="tx1"/>
                </a:solidFill>
                <a:latin typeface="Adobe Arabic" panose="02040503050201020203" pitchFamily="18" charset="-78"/>
                <a:cs typeface="Adobe Arabic" panose="02040503050201020203" pitchFamily="18" charset="-78"/>
              </a:rPr>
              <a:t/>
            </a:r>
            <a:br>
              <a:rPr lang="en-US" dirty="0">
                <a:solidFill>
                  <a:schemeClr val="tx1"/>
                </a:solidFill>
                <a:latin typeface="Adobe Arabic" panose="02040503050201020203" pitchFamily="18" charset="-78"/>
                <a:cs typeface="Adobe Arabic" panose="02040503050201020203" pitchFamily="18" charset="-78"/>
              </a:rPr>
            </a:br>
            <a:endParaRPr lang="ar-SA"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18799406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21</TotalTime>
  <Words>1060</Words>
  <Application>Microsoft Office PowerPoint</Application>
  <PresentationFormat>ملء الشاشة</PresentationFormat>
  <Paragraphs>16</Paragraphs>
  <Slides>16</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16</vt:i4>
      </vt:variant>
    </vt:vector>
  </HeadingPairs>
  <TitlesOfParts>
    <vt:vector size="22" baseType="lpstr">
      <vt:lpstr>Adobe Arabic</vt:lpstr>
      <vt:lpstr>Arial</vt:lpstr>
      <vt:lpstr>Century Gothic</vt:lpstr>
      <vt:lpstr>Tahoma</vt:lpstr>
      <vt:lpstr>Wingdings 3</vt:lpstr>
      <vt:lpstr>Wisp</vt:lpstr>
      <vt:lpstr>كتاب الشهادات واحدها شهادة مشتقة من المشاهدة لأن الشاهد يخبر عما شاهده ، وهي الإخبار بما علمه بلفظ : أشهد أو شهدت ،  حكمها : ( تحمل الشهادة في غير حق اللـه ) تعالى ( فرض كفاية ) فإذا قام به من يكفي سقط عن بقية المسلمين ، ( وإن لم يوجد إلا من يكفي تعين عليه ) ، وإن كان عبدًا لم يجز لسيده منعه لقوله تعالى : « ولا يأب الشهداء إذا ما دعوا »  قال ابن عباس وغيره : المراد به التحمل للشهادة وإثباتها عند الحاكم . ولأن الحاجة تدعو إلى ذلك لإثبات الحقوق والعقود فكان واجبًا كالأمر بالمعروف والنهي عن المنكر </vt:lpstr>
      <vt:lpstr>حكم أداء الشهادة : ( وأداؤها ) أي أداء الشهادة ( فرض عين بشروط ثلاثة :  1- على من تحملها متى دعي إليها ) لقوله تعالى : « ولا تكتموا الشهادة ومن يكتمها فإنه آثم قلبه »  2- ( و ) محل وجوبها إن ( قدر ) على أدائها  3- انتفاء الضرر :( بلا ضرر ) يلحقه ( في بدنه أو عرضه أو ماله أو أهله ) وكذا لو كان ممن لا يقبل الحاكم شهادته لقوله تعالى :  « ولا يضار كاتب ولا شهيد » ، </vt:lpstr>
      <vt:lpstr>( وكذا في التحمل ) يعتبر انتفاء الضرر ، ( ولا يحل كتمانها ) أي كتمان الشهادة لما تقدم فلو أدى شاهد وأبى الآخر وقال : احلف بدلي أثم ، ومتى وجبت الشهادة لزم كتابتها ويحرم أخذ الأجرة وجعل عليها ولو لم تتعين عليه لكن إن عجز عن المشي أو تأذى به فله أجرة مركوب ، ومن عنده شهادة بحد للـه فله إقامتها وتركها ،  ( ولا ) يحل ( أن يشهد ) أحد ( إلا بما يعلمه ) لقول ابن عباس : سئل النبي صلى اللـه عليه وسلم عن الشهادة فقال : « ترى الشمس ؟ » قال : نعم قال : « على مثلها فاشهد أو دع » رواه الخلال في جامعه ،  والعلم إما ( برؤية أو سماع ) من مشهود عليه كعتق وطلاق وعقد فيلزمه أن يشهد بما سمع ولو كان مستخفيًا حين تحمل ( أو ) سماع بـ ( ـاستفاضة فيما يتعذر علمه ) غالبًا ( بدونها كنسب وموت وملك مطلق ونكاح ) عقده ودوامه ( ووقف ونحوها ) كعتق وخلع وطلاق ولا يشهد باستفاضة إلا عن عدد يقع بهم العلم ، </vt:lpstr>
      <vt:lpstr> ( ومن شهد بـ ) ـعقد ( نكاح أو غيره من العقود فلا بد ) في صحة شهادته به ( من ذكر شروطه ) لاختلاف الناس في بعض الشروط وربما اعتقد الشاهد ما ليس بصحيح صحيحًا ، ( وإن شهد برضاع ) ذكر عدد الرضعات وأنه شرب من ثديها أو لبن حلب منه ( أو ) شهد بـ ( ـسرقة ) ذكر المسروق منه والنصاب والحرز وصفتها ( أو ) شهد بـ ( ـشرب ) خمر وصفه ( أو ) شهد بـ ( ـقذف فإنه يصفه ) بأن يقول : أشهد أنه قال له : يا زاني أو يا لوطي ونحوه ، ( ويصف الزنى ) إذا شهد به ( بذكر الزمان والمكان ) الذي وقع فيه الزنى ( و ) ذكر ( المزني بها ) وكيف كان وأنه رأى ذكره في فرجها ( ويذكر ) الشاهد ( ما يعتبر للحكم ويختلف ) الحكم ( به في الكل ) أي في كل ما يشهد فيه ، ولو شهد اثنان في محفل على واحد منهم أنه طلق أو أعتق أو على خطيب أنه قال أو فعل على المنبر في الخطبة شيئًا لم يشهد به غيرهما مع المشاركة في سمع وبصر قبلا .</vt:lpstr>
      <vt:lpstr>( وشروط من تقبل شهادته ستة : )  أحدها : ( البلوغ فلا تقبل شهادة الصبيان ) مطلقًا ولو شهد بعضهم على بعض . ( الثاني : العقل فلا تقبل شهادة مجنون ولا معتوه ، وتقبل ) الشهادة ( ممن يخنق أحيانًا ) إذا تحمل وأدى ( في حال إفاقته ) لأنها شهادة من عاقل .  ( الثالث : الكلام فلا تقبل شهادة الأخرس ولو فهمت إشارته ) لأن الشهادة يعتبر فيها اليقين ( إلا إذا أداها ) الأخرس ( بخطه ) فتقبل .  ( الرابع : الإسلام ) لقوله تعالى : « وأشهدوا ذوي عدل منكم » فلا تقبل من كافر ولو على مثله إلا في سفر على وصية مسلم أو كافر فتقبل من رجلين كتابيين عند عدم غيرهما .  ( الخامس : الحفظ ) فلا تقبل من مغفل ومعروف بكثرة سهو وغلط لأنه لا تحصل الثقة بقوله . ( السادس : العدالة ) وهي لغةً : الاستقامة من العدل ضد الجور ، وشرعًا : استواء أحواله في دينه واعتدال أقواله وأفعاله </vt:lpstr>
      <vt:lpstr>ويعتبر لها ) أي للعدالة ( شيئان : )  أحدهما : ( الصلاح في الدين وهو ) نوعان : أحدهما : ( أداء الفرائض ) أي الصلوات الخمس والجمعة ( بسننها الراتبة ) فلا تقبل ممن داوم على تركها لأن تهاونه بالسنن يدل على عدم محافظته على أسباب دينه ، وكذا ما وجب من صوم وزكاة وحج ، ( و ) الثاني : ( اجتناب المحارم بأن لا يأتي كبيرةً ولا يدمن على صغيرة ) والكبيرة ما فيه حد في الدنيا أو وعيد في الآخرة كأكل الربا ومال اليتيم وشهادة الزور وعقوق الوالدين ، والصغيرة ما دون ذلك من المحرمات كسب الناس بما دون القذف واستماع كلام النساء الأجانب على وجه التلذذ به والنظر المحرم ، ( فلا تقبل شهادة فاسق ) بفعل كزان وديوث أو اعتقاد كالرافضة والقدرية والجهمية ، ويكفر مجتهدهم الداعية ، ومن أخذ بالرخص فسق </vt:lpstr>
      <vt:lpstr>( الثاني ) مما يعتبر للعدالة : ( استعمال المروءة ) أي الإنسانية ( وهو ) أي استعمال لمروءة ( فعل ما يجمله ويزينه ) عادةً كالسخاء وحسن الخلق وحسن المجاورة ( واجتناب ما يدنسه ويشينه ) عادةً من الأمور الدنيئة المزرية به فلا شهادة لمصافع ومتمسخر ورقاص ومغن وطفيلي ومتزي بزي يسخر الناس منه ولا لمن يأكل بالسوق إلا شيئًا يسيرًا كلقمة وتفاحة ولا لمن يمد رجله بمجمع الناس أو ينام بين جالسين ونحوه ، ( ومتى زالت الموانع ) من الشهادة ( فبلغ الصبي وعقل المجنون وأسلم الكافر وتاب الفاسق قبلت شهادتهم ) بمجرد ذلك لعدم المانع لقبولها ، ولا تعتبر الحرية فتقبل شهادة عبد وأمة في كل ما يقبل فيه حر وحرة ، وتقبل شهادة ذي صنعة دنيئة كحجام وحداد وزبال .</vt:lpstr>
      <vt:lpstr>باب موانع الشهادة وعدد الشهود وغير ذلك أولاً: موانع الشهادة 1- ( لا تقبل شهادة عمودي النسب ) وهم الآباء وإن علوا والأولاد وإن سفلوا ( بعضهم لبعض ) كشهادة الأب لابنه وعكسه للتهمة بقوة القرابة وتقبل شهادته لأخيه وصديقه وعتيقه ،  2- ( ولا ) تقبل ( شهادة أحد الزوجين لصاحبه ) كشهادته لزوجته وشهادتها له لقوة الوصلة ، ( وتقبل ) الشهادة ( عليهم ) فلو شهد على أبيه أو ابنه أو زوجته أو شهدت عليه قبلت إلا على زوجته بزنى </vt:lpstr>
      <vt:lpstr> 3- ( ولا ) تقبل شهادة ( من يجر إلى نفسه نفعًا ) كشهادة السيد لمكاتبه وعكسه والوارث بجرح مورثه قبل اندماله فلا تقبل ، وتقبل له في دينه في مرضه ( أو يدفع عنها ) أي عن نفسه بشهادته ( ضررًا ) كشهادة العاقلة بجرح شهود الخطأ والغرماء بجرح شهود الدين على المفلس والسيد بجرح من شهد على مكاتبه بدين ونحوه ، 4-  ( ولا ) تقبل شهادة ( عدو على عدوه كمن شهد على من قذقه أو قطع الطريق عليه ) والمجروح على الجارح ونحوه ، ( ومن سره مساءة شخص أو غمه فرحه فهو عدوه ) ، والعداوة في الدين غير مانعة فتقبل شهادة مسلم على كافر وسني على مبتدع وتقبل شهادة العدو لعدوه وعليه في عقد نكاح ، 5- ولا شهادة من عرف بعصبية وإفراط في حمية كتعصب قبيلة على قبيلة وإن لم تبلغ رتبة العداوة .</vt:lpstr>
      <vt:lpstr> ثانياً : عدد الشهود 1- ( ولا يقبل في الزنى ) واللواط ( والإقرار به إلا أربعة ) رجال يشهدون به أو أنه أقر به أربعًا لقوله تعالى : « لولا جاؤوا عليه بأربعة شهداء » الآية ، ( ويكفي ) في الشهادة ( على من أتى بهيمةً رجلان ) لأن موجبه التعزير ، ومن عرف بغنى وادعى أنه فقير ليأخذ من زكاة لم يقبل إلا بثلاثة رجال ،  2- ( ويقبل في بقية الحدود ) كالقذف والشرب والسرقة وقطع الطريق ( و ) في ( القصاص ) رجلان ولا تقبل فيه شهادة النساء لأنه يسقط بالشبهة ،  3- ( وما ليس بعقوبة ولا مال ولا يقصد به المال ويطلع عليه الرجال غالبًا كنكاح وطلاق ورجعة وخلع ونسب وولاء وإيصاء إليه ) في غير مال ( يقبل فيه رجلان ) دون النساء ، </vt:lpstr>
      <vt:lpstr>4- ( ويقبل في المال وما يقصد به ) المال ( كالبيع والأجل والخيار فيه ) أي في البيع ( ونحوه ) كالقرض والرهن والغصب والإجارة والشركة والشفعة وضمان المال وإتلافه والعتق والكتابة والتدبير والوصية بالمال والجناية إذا لم توجب قودًا ودعوى أسير تقدم إسلامه لمنع رقه ( رجلان أو رجل وامرأتان ) لقوله تعالى : « فإن لم يكونا رجلين فرجل وامرأتان » وسياق الآية يدل على اختصاص ذلك بالأموال ( أو رجل ويمين المدعي ) لقول ابن عباس : إن رسول اللـه صلى اللـه عليه وسلم قضى باليمين مع الشاهد . رواه أحمد وغيره ، ويجب تقديم الشهادة عليه لا بامرأتين ويمين ، ويقبل في داء دابة وموضحة طبيب وبيطار واحد مع عدم غيره ، فإن لم يتعذر فاثنان ، </vt:lpstr>
      <vt:lpstr>5- ( وما لا يطلع عليه الرجال ) غالبًا ( كعيوب النساء تحت الثياب والبكارة والثيوبة والحيض والولادة والرضاع والاستهلال ) أي صراخ المولود عند الولادة ( ونحوه ) كالرتق والقرن والعفل وكذا جراحة وغيرها في حمام وعرس ونحوهما مما لا يحضره الرجال ( يقبل فيه شهادة امرأة عدل ) لحديث حذيفة أن النبي صلى اللـه عليه وسلم أجاز شهادة القابلة وحدها . ذكره الفقهاء في كتبهم وروى أبو الخطاب عن ابن عمر عن النبي صلى اللـه عليه وسلم قال : « يجزئ في الرضاع شهادة امرأة واحدة » ، ( والرجل فيه كالمرأة ) وأولى لكماله .</vt:lpstr>
      <vt:lpstr>( ومن أتى برجل وامرأتين أو ) أتى بـ ( ـشاهد ويمين ) أي حلفه ( فيما يوجب القود لم يثبت به ) أي بما ذكر ( قود ولا مال ) لأن قتل العمد يوجب القصاص والمال بدل منه فإن لم يثبت الأصل لم يجب بدله وإن قلنا : الواجب أحدهما لم يتعين إلا باختياره فلو أوجبنا بذلك الدية أوجبنا معينًا بدون اختياره ، ( وإن أتى بذلك ) أي برجل وامرأتين أو رجل ويمين ( في سرقة ثبت المال ) لكمال بينته ( دون القطع ) لعدم كمال بينته ، ( وإن أتى بذلك ) أي برجل وامرأتين أو رجل ويمين ( في ) دعوى ( خلع ) امرأته على عوض سماه ( ثبت له العوض ) لأن بينته تامة فيه ( وثبتت البينونة بمجرد دعواه ) لإقراره على نفسه ، وإن ادعته هي لم يقبل فيه إلا رجلان . </vt:lpstr>
      <vt:lpstr>فصل في الشهادة على الشهادة ( ولا تقبل الشهادة على الشهادة إلا في حق يقبل فيه كتاب القاضي إلى القاضي ) وهو حقوق الآدميين دون حقوق اللـه تعالى لأن الحدود مبنية على الستر والدرء بالشبهات ،  ( ولا يحكم ) الحاكم ( بها ) أي بالشهادة على الشهادة : 1-( إلا أن تتعذر شهادة الأصل بموت أو مرض أو غيبة مسافة قصر ) أو خوف من سلطان أو غيره لأنه إذا أمكن الحاكم أن يسمع شهادة شاهدي الأصل استغنى عن البحث عن عدالة شاهدي الفرع وكان أحوط للشهادة ، ولا بد من دوام عذر شهود الأصل إلى الحكم ، ولا بد أيضًا من ثبوت عدالة الجميع ودوام عدالتهم وتعيين فرعٍ الأصلَ ، </vt:lpstr>
      <vt:lpstr>2-  ( ولا يجوز لشاهد الفرع أن يشهد إلا أن يسترعيه شاهد الأصل فيقول ) شاهد الأصل للفرع : ( اشهد على شهادتي بكذا أو ) اشهد أني أشهد أن فلانًا أقر عندي بكذا أو نحوه ، وإن لم يسترعه لم يشهد لأن الشهادة على الشهادة فيها معنى النيابة ولا ينوب عنه إلا بإذنه إلا أن ( يسمعه يقر بها ) أي يسمع الفرع الأصل يشهد ( عند الحاكم أو ) سمعه ( يعزوها ) أي يعزو شهادته ( إلى سبب من قرض أو بيع أو نحوه ) فيجوز للفرع أن يشهد لأن هذا كالاسترعاء ، ويؤديها الفرع بصفة تحمله ، وتثبت شهادة شاهدي الأصل بفرعين ولو على كل أصل فرع ، ويثبت الحق بفرع مع أصل آخر ، ويقبل تعديل فرع لأصله وبموته ونحوه لا تعديل شاهد لرفيقه .</vt:lpstr>
      <vt:lpstr>( وإذا رجع شهود المال بعد الحكم لم ينقض ) الحكم لأنه قد تم ووجب المشهود به للمشهود له ولو كان قبل الاستيفاء ( ويلزمهم الضمان ) أي يلزم الشهود الراجعين بدل المال الذي شهدوا به قائمًا كان أو تالفًا لأنهم أخرجوه من يد مالكه بغير حق وحالوا بينه وبينه ( دون من زكاهم ) فلا غرم على مزك إذا رجع المزكى لأن الحكم تعلق بشهادة الشهود ولا تعلق له بالمزكين لأنهم أخبروا بظاهر حال الشهود وأما باطنه فعلمه إلى اللـه تعالى ،  ( وإن حكم ) القاضي ( بشاهد ويمين ثم رجع الشاهد غرم ) الشاهد ( المال كله ) لأن الشاهد حجة الدعوى ولأن اليمين قول الخصم وقول الخصم ليس مقبولًا على خصمه وإنما هو شرط الحكم فهو كطلب الحكم ، وإن رجعوا قبل الحكم لغت ولا حكم ولا ضمان ، وإن رجع شهود قود أو حد بعد حكم وقبل استيفاء لم يستوف ووجب دية قود .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كتاب الشهادات واحدها شهادة مشتقة من المشاهدة لأن الشاهد يخبر عما شاهده ، وهي الإخبار بما علمه بلفظ : أشهد أو شهدت ،  حكمها : ( تحمل الشهادة في غير حق اللـه ) تعالى ( فرض كفاية ) فإذا قام به من يكفي سقط عن بقية المسلمين ، ( وإن لم يوجد إلا من يكفي تعين عليه ) ، وإن كان عبدًا لم يجز لسيده منعه لقوله تعالى : « ولا يأب الشهداء إذا ما دعوا »  قال ابن عباس وغيره : المراد به التحمل للشهادة وإثباتها عند الحاكم . ولأن الحاجة تدعو إلى ذلك لإثبات الحقوق والعقود فكان واجبًا كالأمر بالمعروف والنهي عن المنكر</dc:title>
  <dc:creator>user</dc:creator>
  <cp:lastModifiedBy>user</cp:lastModifiedBy>
  <cp:revision>3</cp:revision>
  <dcterms:created xsi:type="dcterms:W3CDTF">2016-02-16T14:06:16Z</dcterms:created>
  <dcterms:modified xsi:type="dcterms:W3CDTF">2016-02-16T14:27:52Z</dcterms:modified>
</cp:coreProperties>
</file>