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54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234D3-8F96-47AB-AC19-1863585AD1DC}" type="datetimeFigureOut">
              <a:rPr lang="ar-SA" smtClean="0"/>
              <a:t>17/05/37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0626006-DD82-4BBC-884C-7264F93F41C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84925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234D3-8F96-47AB-AC19-1863585AD1DC}" type="datetimeFigureOut">
              <a:rPr lang="ar-SA" smtClean="0"/>
              <a:t>17/05/37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26006-DD82-4BBC-884C-7264F93F41C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34246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234D3-8F96-47AB-AC19-1863585AD1DC}" type="datetimeFigureOut">
              <a:rPr lang="ar-SA" smtClean="0"/>
              <a:t>17/05/37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0626006-DD82-4BBC-884C-7264F93F41C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01098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234D3-8F96-47AB-AC19-1863585AD1DC}" type="datetimeFigureOut">
              <a:rPr lang="ar-SA" smtClean="0"/>
              <a:t>17/05/37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0626006-DD82-4BBC-884C-7264F93F41C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96957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234D3-8F96-47AB-AC19-1863585AD1DC}" type="datetimeFigureOut">
              <a:rPr lang="ar-SA" smtClean="0"/>
              <a:t>17/05/37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0626006-DD82-4BBC-884C-7264F93F41C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92975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234D3-8F96-47AB-AC19-1863585AD1DC}" type="datetimeFigureOut">
              <a:rPr lang="ar-SA" smtClean="0"/>
              <a:t>17/05/37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26006-DD82-4BBC-884C-7264F93F41C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69098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234D3-8F96-47AB-AC19-1863585AD1DC}" type="datetimeFigureOut">
              <a:rPr lang="ar-SA" smtClean="0"/>
              <a:t>17/05/37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26006-DD82-4BBC-884C-7264F93F41C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63188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234D3-8F96-47AB-AC19-1863585AD1DC}" type="datetimeFigureOut">
              <a:rPr lang="ar-SA" smtClean="0"/>
              <a:t>17/05/37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26006-DD82-4BBC-884C-7264F93F41C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41044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234D3-8F96-47AB-AC19-1863585AD1DC}" type="datetimeFigureOut">
              <a:rPr lang="ar-SA" smtClean="0"/>
              <a:t>17/05/37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626006-DD82-4BBC-884C-7264F93F41C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46802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234D3-8F96-47AB-AC19-1863585AD1DC}" type="datetimeFigureOut">
              <a:rPr lang="ar-SA" smtClean="0"/>
              <a:t>17/05/37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0626006-DD82-4BBC-884C-7264F93F41C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10321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234D3-8F96-47AB-AC19-1863585AD1DC}" type="datetimeFigureOut">
              <a:rPr lang="ar-SA" smtClean="0"/>
              <a:t>17/05/37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0626006-DD82-4BBC-884C-7264F93F41CC}" type="slidenum">
              <a:rPr lang="ar-SA" smtClean="0"/>
              <a:t>‹#›</a:t>
            </a:fld>
            <a:endParaRPr lang="ar-S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30117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234D3-8F96-47AB-AC19-1863585AD1DC}" type="datetimeFigureOut">
              <a:rPr lang="ar-SA" smtClean="0"/>
              <a:t>17/05/37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626006-DD82-4BBC-884C-7264F93F41C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398066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234D3-8F96-47AB-AC19-1863585AD1DC}" type="datetimeFigureOut">
              <a:rPr lang="ar-SA" smtClean="0"/>
              <a:t>17/05/37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626006-DD82-4BBC-884C-7264F93F41CC}" type="slidenum">
              <a:rPr lang="ar-SA" smtClean="0"/>
              <a:t>‹#›</a:t>
            </a:fld>
            <a:endParaRPr lang="ar-S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021146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234D3-8F96-47AB-AC19-1863585AD1DC}" type="datetimeFigureOut">
              <a:rPr lang="ar-SA" smtClean="0"/>
              <a:t>17/05/37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626006-DD82-4BBC-884C-7264F93F41C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481940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234D3-8F96-47AB-AC19-1863585AD1DC}" type="datetimeFigureOut">
              <a:rPr lang="ar-SA" smtClean="0"/>
              <a:t>17/05/37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26006-DD82-4BBC-884C-7264F93F41C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25664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234D3-8F96-47AB-AC19-1863585AD1DC}" type="datetimeFigureOut">
              <a:rPr lang="ar-SA" smtClean="0"/>
              <a:t>17/05/37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26006-DD82-4BBC-884C-7264F93F41C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60328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E234D3-8F96-47AB-AC19-1863585AD1DC}" type="datetimeFigureOut">
              <a:rPr lang="ar-SA" smtClean="0"/>
              <a:t>17/05/37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0626006-DD82-4BBC-884C-7264F93F41C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24847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8200" y="889000"/>
            <a:ext cx="10515600" cy="5803900"/>
          </a:xfrm>
        </p:spPr>
        <p:txBody>
          <a:bodyPr>
            <a:noAutofit/>
          </a:bodyPr>
          <a:lstStyle/>
          <a:p>
            <a:pPr algn="r" hangingPunct="0"/>
            <a:r>
              <a:rPr lang="ar-SA" sz="32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باب اليمين في الدعاوى</a:t>
            </a:r>
            <a:r>
              <a:rPr lang="en-US" sz="32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/>
            </a:r>
            <a:br>
              <a:rPr lang="en-US" sz="32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</a:br>
            <a:r>
              <a:rPr lang="ar-SA" sz="32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أي بيان ما يستحلف فيه وما لا يستحلف فيه ، وهي تقطع الخصومات حالًا ولا تُسقِط حقًّا ، </a:t>
            </a:r>
            <a:r>
              <a:rPr lang="ar-SA" sz="3200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/>
            </a:r>
            <a:br>
              <a:rPr lang="ar-SA" sz="3200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</a:br>
            <a:r>
              <a:rPr lang="ar-SA" sz="3200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و </a:t>
            </a:r>
            <a:r>
              <a:rPr lang="ar-SA" sz="32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لا يستحلف )</a:t>
            </a:r>
            <a:r>
              <a:rPr lang="ar-SA" sz="32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منكر </a:t>
            </a:r>
            <a:r>
              <a:rPr lang="ar-SA" sz="32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في العبادات )</a:t>
            </a:r>
            <a:r>
              <a:rPr lang="ar-SA" sz="32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كدعوى دفع زكاة وكفارة ونذر </a:t>
            </a:r>
            <a:r>
              <a:rPr lang="ar-SA" sz="32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ولا في حدود اللـه )</a:t>
            </a:r>
            <a:r>
              <a:rPr lang="ar-SA" sz="32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تعالى لأنها يستحب سترها والتعريض للمقر بها ليرجع عن إقراره ، </a:t>
            </a:r>
            <a:r>
              <a:rPr lang="ar-SA" sz="3200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/>
            </a:r>
            <a:br>
              <a:rPr lang="ar-SA" sz="3200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</a:br>
            <a:r>
              <a:rPr lang="ar-SA" sz="3200" b="1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</a:t>
            </a:r>
            <a:r>
              <a:rPr lang="ar-SA" sz="32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ويستحلف المنكر )</a:t>
            </a:r>
            <a:r>
              <a:rPr lang="ar-SA" sz="32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على صفة جوابه بطلب خصمه </a:t>
            </a:r>
            <a:r>
              <a:rPr lang="ar-SA" sz="32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في كل حق لآدمي )</a:t>
            </a:r>
            <a:r>
              <a:rPr lang="ar-SA" sz="32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لما تقدم من قوله عليه </a:t>
            </a:r>
            <a:r>
              <a:rPr lang="ar-SA" sz="3200" dirty="0" err="1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الصلاو</a:t>
            </a:r>
            <a:r>
              <a:rPr lang="ar-SA" sz="32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السلام : « ولكن اليمين على المدعى عليه » </a:t>
            </a:r>
            <a:r>
              <a:rPr lang="ar-SA" sz="32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إلا النكاح والطلاق والرجعة والإيلاء وأصل الرق )</a:t>
            </a:r>
            <a:r>
              <a:rPr lang="ar-SA" sz="32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كدعوى رق لقيط </a:t>
            </a:r>
            <a:r>
              <a:rPr lang="ar-SA" sz="32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والولاء والاستيلاد )</a:t>
            </a:r>
            <a:r>
              <a:rPr lang="ar-SA" sz="32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للأمة </a:t>
            </a:r>
            <a:r>
              <a:rPr lang="ar-SA" sz="32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والنسب والقود والقذف )</a:t>
            </a:r>
            <a:r>
              <a:rPr lang="ar-SA" sz="32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فلا يستحلف منكر شيء من ذلك لأنها ليست مالًا ولا يقصد بها المال ولا يقضى فيها </a:t>
            </a:r>
            <a:r>
              <a:rPr lang="ar-SA" sz="3200" dirty="0" err="1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بالنكول</a:t>
            </a:r>
            <a:r>
              <a:rPr lang="ar-SA" sz="32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، ولا يستحلف شاهد أنكر تحمل الشهادة ولا حاكم أنكر الحكم ولا وصي على نفي دين على موص ، وإن ادعى وصي وصيةً للفقراء فأنكر الورثة حلفوا ، فإن نكلوا قضي عليهم ، ومن توجه عليه حق لجماعة حلف لكل واحد يمينًا إلا أن يرضوا بواحدة .</a:t>
            </a:r>
            <a:r>
              <a:rPr lang="en-US" sz="32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/>
            </a:r>
            <a:br>
              <a:rPr lang="en-US" sz="32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</a:br>
            <a:endParaRPr lang="ar-SA" sz="3200" dirty="0">
              <a:solidFill>
                <a:schemeClr val="tx1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71743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92924" y="1651000"/>
            <a:ext cx="8911687" cy="4978400"/>
          </a:xfrm>
        </p:spPr>
        <p:txBody>
          <a:bodyPr>
            <a:noAutofit/>
          </a:bodyPr>
          <a:lstStyle/>
          <a:p>
            <a:pPr algn="r"/>
            <a:r>
              <a:rPr lang="ar-SA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واليمين المشروعة )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هي </a:t>
            </a:r>
            <a:r>
              <a:rPr lang="ar-SA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اليمين باللـه )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تعالى فلو قال الحاكم لمنكر : قل : واللـه لا حق له عندي كفى لأنه صلى اللـه عليه وسلم استحلف </a:t>
            </a:r>
            <a:r>
              <a:rPr lang="ar-SA" sz="4000" dirty="0" err="1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ركانة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بن عبد يزيد في الطلاق فقال : واللـه ما أردت إلا واحدةً . </a:t>
            </a:r>
            <a:r>
              <a:rPr lang="ar-SA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ولا تغلظ )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اليمين </a:t>
            </a:r>
            <a:r>
              <a:rPr lang="ar-SA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إلا فيما له خطر )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كجناية لا توجب قودًا وعتق ونصاب زكاة فللحاكم تغليظها ، وإن أبى الحالف التغليظ لم يكن ناكلًا .</a:t>
            </a:r>
            <a:r>
              <a:rPr lang="en-US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/>
            </a:r>
            <a:br>
              <a:rPr lang="en-US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</a:br>
            <a:endParaRPr lang="ar-SA" sz="4000" dirty="0">
              <a:solidFill>
                <a:schemeClr val="tx1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50436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5878290"/>
          </a:xfrm>
        </p:spPr>
        <p:txBody>
          <a:bodyPr>
            <a:normAutofit fontScale="90000"/>
          </a:bodyPr>
          <a:lstStyle/>
          <a:p>
            <a:pPr algn="r" hangingPunct="0"/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كتاب الإقرار</a:t>
            </a:r>
            <a:r>
              <a:rPr lang="en-US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/>
            </a:r>
            <a:br>
              <a:rPr lang="en-US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</a:br>
            <a:r>
              <a:rPr lang="ar-SA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تعريفه : الاعتراف 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بالحق مأخوذ من المقر وهو المكان كأن المقر يجعل الحق في موضعه ، وهو إخبار عما في نفس الأمر لا إنشاء ، </a:t>
            </a:r>
            <a:r>
              <a:rPr lang="ar-SA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/>
            </a:r>
            <a:br>
              <a:rPr lang="ar-SA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</a:br>
            <a:r>
              <a:rPr lang="ar-SA" b="1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ويصح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الإقرار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من مكلف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لا من صغير غير مأذون في تجارة فيصح في قدر ما أذن له فيه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مختار غير محجور عليه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فلا يصح من سفيه إقرار بمال ،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ولا يصح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الإقرار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من مكره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هذا محترز قوله : ( مختار ) إلا أن يقر بغير ما أكره عليه كأن يكره على الإقرار بدرهم فيقر بدينار ، ويصح من سكران ومن أخرس بإشارة معلومة ، ولا يصح بشيء في يد غيره أو تحت ولاية غيره كما لو أقر أجنبي على صغير أو وقف في ولاية غيره أو اختصاصه ، وتقبل من مقر دعوى إكراه بقرينة كترسيم عليه ، وتقدم بينة إكراه على طواعية ،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وإن أكره على وزن مال فباع ملكه لذلك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أي لوزن ما أكره عليه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صح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البيع لأنه لم يكره على البيع ، ويصح إقرار صبي أنه بلغ باحتلام إذا بلغ عشرًا ولا يقبل بسن إلا ببينة كدعوى جنون ، </a:t>
            </a:r>
            <a:endParaRPr lang="ar-SA" dirty="0">
              <a:solidFill>
                <a:schemeClr val="tx1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96113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6233890"/>
          </a:xfrm>
        </p:spPr>
        <p:txBody>
          <a:bodyPr>
            <a:noAutofit/>
          </a:bodyPr>
          <a:lstStyle/>
          <a:p>
            <a:pPr algn="r"/>
            <a:r>
              <a:rPr lang="ar-SA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ومن أقر في مرضه )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ولو مخوفًا ومات فيه </a:t>
            </a:r>
            <a:r>
              <a:rPr lang="ar-SA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بشيء فكإقراره في صحته )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لعدم تهمته فيه </a:t>
            </a:r>
            <a:r>
              <a:rPr lang="ar-SA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إلا في إقراره )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أي إقرار المريض </a:t>
            </a:r>
            <a:r>
              <a:rPr lang="ar-SA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بالمال لوارثه )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حال إقراره بأن يقول : له علي كذا أو يكون للمريض عليه دين فيقر بقبضه منه </a:t>
            </a:r>
            <a:r>
              <a:rPr lang="ar-SA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فلا يقبل )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هذا الإقرار من المريض لأنه متهم فيه إلا ببينة أو إجازة ، </a:t>
            </a:r>
            <a:r>
              <a:rPr lang="ar-SA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وإن أقر )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المريض </a:t>
            </a:r>
            <a:r>
              <a:rPr lang="ar-SA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لامرأته بالصداق فلها مهر المثل بالزوجية لا بإقراره )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لأن الزوجية دلت على المهر ووجوبه فإقراره إخبار بأنه لم يوفه ، </a:t>
            </a:r>
            <a:r>
              <a:rPr lang="ar-SA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ولو أقر )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المريض </a:t>
            </a:r>
            <a:r>
              <a:rPr lang="ar-SA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أنه كان أبانها )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أي زوجته </a:t>
            </a:r>
            <a:r>
              <a:rPr lang="ar-SA" sz="4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في صحته لم يسقط إرثها )</a:t>
            </a:r>
            <a:r>
              <a:rPr lang="ar-SA" sz="40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بذلك إن لم تصدقه لأن قوله غير مقبول عليها بمجرده ، </a:t>
            </a:r>
            <a:endParaRPr lang="ar-SA" sz="4000" dirty="0">
              <a:solidFill>
                <a:schemeClr val="tx1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0107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6233890"/>
          </a:xfrm>
        </p:spPr>
        <p:txBody>
          <a:bodyPr>
            <a:normAutofit/>
          </a:bodyPr>
          <a:lstStyle/>
          <a:p>
            <a:pPr algn="r"/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وإن أقر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المريض بمال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لوارث فصار عند الموت أجنبيًّا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أي غير وارث بأن أقر لابن ابنه ولا ابن له ثم حدث له ابن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لم يلزم إقراره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اعتبارًا لحالته لأته كان متهمًا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لا أنه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أي الإقرار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باطل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بل هو صحيح موقوف على الإجازة كالوصية لوارث ،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وإن أقر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المريض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لغير وارث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كابن ابنه مع وجود ابنه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أو أعطاه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شيئًا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صح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الإقرار والإعطاء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وإن صار عند الموت وارثًا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لعدم التهمة إذ ذاك ، ومسألة العطية ذكرها في الترغيب ، والصحيح أن العبرة فيها بحال الموت كالوصية عكس الإقرار ، وإن أقر قن بمال أو بما يوجبه كالجناية لم يؤخذ به إلا بعد عتقه إلا مأذونًا له فيما يتعلق بتجارة ، وإن أقر بحد أو طلاق أو قود طرف أخذ به في الحال </a:t>
            </a:r>
            <a:endParaRPr lang="ar-SA" dirty="0">
              <a:solidFill>
                <a:schemeClr val="tx1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79867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92924" y="863600"/>
            <a:ext cx="8911687" cy="5994400"/>
          </a:xfrm>
        </p:spPr>
        <p:txBody>
          <a:bodyPr>
            <a:normAutofit/>
          </a:bodyPr>
          <a:lstStyle/>
          <a:p>
            <a:pPr algn="r"/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وإن أقرت امرأة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ولو سفيهةً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على نفسها بنكاح ولم يدَّعِه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أي النكاح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اثنان قبل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إقرارها لأنه حق عليها ولا تهمة فيه ، وإن كان المدعي اثنين فمفهوم كلامه لا يقبل وهو رواية ، والأصح يصح إقرارها جزم به في المنتهى وغيره ، وإن أقاما بينتين قدم أسبق النكاحين ، فإن جهل فقول ولي ، فإن جهل الولي فسخا ، ولا ترجيح بيد ،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وإن أقر وليها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المجبِر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بالنكاح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صح إقراره لأن من ملك إنشاء شيء ملك الإقرار به كالوكيل يملك عقد البيع الموكل فيه فيصح إقراره به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أو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أقر به الولي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الذي أذنت له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أن يزوجها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صح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إقراره به لأنه يملك عقد النكاح عليها فملك الإقرار به كالوكيل ، ومن ادعى نكاح صغيرة بيده فرق الحاكم بينهما ثم إن صدقته إذا بلغت قبل </a:t>
            </a:r>
            <a:endParaRPr lang="ar-SA" dirty="0">
              <a:solidFill>
                <a:schemeClr val="tx1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77361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6132290"/>
          </a:xfrm>
        </p:spPr>
        <p:txBody>
          <a:bodyPr>
            <a:normAutofit/>
          </a:bodyPr>
          <a:lstStyle/>
          <a:p>
            <a:pPr algn="r"/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وإن أقر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إنسان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بنسب صغير أو مجنون مجهول النسب أنه ابنه ثبت نسبه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ولو أسقط به وارثًا معروفًا لأنه غير متهم في إقراره لأنه لا حق للوارث في الحال ،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فإن كان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المقَرُّ به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ميتًا ورثه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المقر ، وشرط الإقرار بالنسب إمكان صدق المقر وأن لا ينفي به نسبًا معروفًا ، وإن كان المقر به مكلفًا فلا بد أيضًا من تصديقه ،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وإن ادعى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إنسان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على شخص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مكلف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بشيء فصدقه صح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تصديقه وأخذ به لحديث : « لا عذر لمن أقر » ، والإقرار يصح بكل ما أدى معناه </a:t>
            </a:r>
            <a:r>
              <a:rPr lang="ar-SA" dirty="0" err="1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كصَدَقْت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أو نعم أو أنا مقر بدعواك أو أنا مقر فقط أو خذها أو </a:t>
            </a:r>
            <a:r>
              <a:rPr lang="ar-SA" dirty="0" err="1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اتزنها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أو اقبضها أو أحرزها ونحوه لا إن قال : أنا أقر أو لا أنكر أو يجوز أن تكون محقًّا ونحوه .</a:t>
            </a:r>
            <a:endParaRPr lang="ar-SA" dirty="0">
              <a:solidFill>
                <a:schemeClr val="tx1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39701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6322790"/>
          </a:xfrm>
        </p:spPr>
        <p:txBody>
          <a:bodyPr>
            <a:normAutofit/>
          </a:bodyPr>
          <a:lstStyle/>
          <a:p>
            <a:pPr algn="r" hangingPunct="0"/>
            <a:r>
              <a:rPr lang="ar-SA" sz="3000" b="1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فصل</a:t>
            </a:r>
            <a:r>
              <a:rPr lang="en-US" sz="3000" b="1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/>
            </a:r>
            <a:br>
              <a:rPr lang="en-US" sz="3000" b="1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</a:br>
            <a:r>
              <a:rPr lang="ar-SA" sz="3000" b="1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وإذا وصل بإقراره ما يسقطه مثل أن يقول : له علي ألف لا تلزمي ونحوه )</a:t>
            </a:r>
            <a:r>
              <a:rPr lang="ar-SA" sz="3000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كله علي ألف من ثمن خمر أو له علي ألف مضاربة أو وديعة تلفت </a:t>
            </a:r>
            <a:r>
              <a:rPr lang="ar-SA" sz="3000" b="1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لزمه الألف )</a:t>
            </a:r>
            <a:r>
              <a:rPr lang="ar-SA" sz="3000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لأنه أقر به وادعى منافيًا ولم يثبت فلم يقبل منه ، </a:t>
            </a:r>
            <a:r>
              <a:rPr lang="ar-SA" sz="3000" b="1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وإن قال )</a:t>
            </a:r>
            <a:r>
              <a:rPr lang="ar-SA" sz="3000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: له علي ألف وقضيته أو برئت منه أو قال : </a:t>
            </a:r>
            <a:r>
              <a:rPr lang="ar-SA" sz="3000" b="1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كان له علي )</a:t>
            </a:r>
            <a:r>
              <a:rPr lang="ar-SA" sz="3000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كذا </a:t>
            </a:r>
            <a:r>
              <a:rPr lang="ar-SA" sz="3000" b="1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وقضيته )</a:t>
            </a:r>
            <a:r>
              <a:rPr lang="ar-SA" sz="3000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أو برئت منه </a:t>
            </a:r>
            <a:r>
              <a:rPr lang="ar-SA" sz="3000" b="1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فقوله )</a:t>
            </a:r>
            <a:r>
              <a:rPr lang="ar-SA" sz="3000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أي قول المقر </a:t>
            </a:r>
            <a:r>
              <a:rPr lang="ar-SA" sz="3000" b="1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بيمينه )</a:t>
            </a:r>
            <a:r>
              <a:rPr lang="ar-SA" sz="3000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ولا يكون مقرًّا فإذا حلف خلي سبيله لأنه رفع ما أثبته بدعوى القضاء متصلًا فكان القول قوله </a:t>
            </a:r>
            <a:r>
              <a:rPr lang="ar-SA" sz="3000" b="1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ما لم تكن )</a:t>
            </a:r>
            <a:r>
              <a:rPr lang="ar-SA" sz="3000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عليه </a:t>
            </a:r>
            <a:r>
              <a:rPr lang="ar-SA" sz="3000" b="1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بينة )</a:t>
            </a:r>
            <a:r>
              <a:rPr lang="ar-SA" sz="3000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فيعمل بها </a:t>
            </a:r>
            <a:r>
              <a:rPr lang="ar-SA" sz="3000" b="1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أو يعترف بسبب الحق )</a:t>
            </a:r>
            <a:r>
              <a:rPr lang="ar-SA" sz="3000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من عقد أو غصب أو غيرهما فلا يقبل قوله في الدفع أو البراءة إلا ببينة لاعترافه بما يوجب الحق عليه ، ويصح استثناء النصف فأقل في الإقرار فله علي عشرة إلا خمسة يلزمه خمسة وله هذه الدار ولي هذا البيت يصح ويقبل ولو كان أكثرها ، </a:t>
            </a:r>
            <a:r>
              <a:rPr lang="ar-SA" sz="3000" b="1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وإن قال : له علي مئة ثم سكت سكوتًا يمكنه الكلام فيه ثم قال : زيوفًا )</a:t>
            </a:r>
            <a:r>
              <a:rPr lang="ar-SA" sz="3000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أي معيبة </a:t>
            </a:r>
            <a:r>
              <a:rPr lang="ar-SA" sz="3000" b="1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أو مؤجلة لزمه مئة جيدة حالة )</a:t>
            </a:r>
            <a:r>
              <a:rPr lang="ar-SA" sz="3000" dirty="0" smtClean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لأن الإقرار حصل منه بالمئة مطلقًا فينصرف إلى الجيد الحالِّ وما أتى به بعد سكوته لا يلتفت إليه لأنه يرفع به حقًّا لزمه </a:t>
            </a:r>
            <a:endParaRPr lang="ar-SA" sz="3000" dirty="0">
              <a:solidFill>
                <a:schemeClr val="tx1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94553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92924" y="535210"/>
            <a:ext cx="8911687" cy="6195790"/>
          </a:xfrm>
        </p:spPr>
        <p:txBody>
          <a:bodyPr>
            <a:normAutofit/>
          </a:bodyPr>
          <a:lstStyle/>
          <a:p>
            <a:pPr algn="r"/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وإن أقر بدين مؤجل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بأن قال بكلام متصل : له علي مئة مؤجلة إلى كذا ولو قال : ثمن مبيع ونحوه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فأنكر المقَر له الأجل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وقال : هي حالَّة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فقول المقِر مع يمينه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في تأجيله لأنه مقر بالمال بصفة التأجيل فلم يلزمه إلا كذلك ، وكذا لو قال : له علي ألف مغشوشة أو سود لزمه كما أقر ،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وإن أقر أنه وهب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وأقبض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أو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أقر أنه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رهن وأقبض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ما عقد عليه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أو أقر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إنسان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بقبض ثمن أو غيره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من صداق أو أجرة أو جعالة ونحوها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ثم أنكر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المقر </a:t>
            </a:r>
            <a:r>
              <a:rPr lang="ar-SA" dirty="0" err="1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الإقباض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أو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القبض ولم يجحد الإقرار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الصادر منه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وسأل إحلاف خصمه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على ذلك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فله ذلك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أي تحليفه ، فإن نكل حلف هو وحكم له لأن العادة جارية بالإقرار بالقبض قبله ، </a:t>
            </a:r>
            <a:endParaRPr lang="ar-SA" dirty="0">
              <a:solidFill>
                <a:schemeClr val="tx1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84604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6144990"/>
          </a:xfrm>
        </p:spPr>
        <p:txBody>
          <a:bodyPr>
            <a:normAutofit/>
          </a:bodyPr>
          <a:lstStyle/>
          <a:p>
            <a:pPr algn="r"/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،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وإن باع شيئًا أو وهبه أو أعتقه ثم أقر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البائع أو الواهب أو المعتق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أن ذلك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الشيء المبيع أو الموهوب أو المعتق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كان لغيره لم يقبل قوله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لأنه إقرار على غيره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ولم ينفسخ البيع ولا غيره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من الهبة والعتق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ولزمته غرامته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للمقر له لأنه فوته عليه ،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وإن قال : لم يكن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ما بعته أو وهبته ونحوه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ملكي ثم ملكته بعد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البيع ونحوه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وأقام بينةً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بما قاله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قبلت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بينته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إلا أن يكون قد أقر أنه ملكه أو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قال :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إنه قبض ثمن ملكه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، فإن قال ذلك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لم يقبل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منه بينة لأنها تشهد بخلاف ما أقر به ، وإن لم يقم بينةً لم يقبل مطلقًا ، ومن قال : غصبت هذا العبد من زيد لا بل من عمرو أو غصبته من زيد وغصبه هو من عمرو أو قال : هو لزيد بل لعمرو فهو لزيد ويغرم قيمته لعمرو .</a:t>
            </a:r>
            <a:endParaRPr lang="ar-SA" dirty="0">
              <a:solidFill>
                <a:schemeClr val="tx1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18598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6068790"/>
          </a:xfrm>
        </p:spPr>
        <p:txBody>
          <a:bodyPr>
            <a:normAutofit/>
          </a:bodyPr>
          <a:lstStyle/>
          <a:p>
            <a:pPr algn="r" hangingPunct="0"/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فصل في الإقرار بالمجمل</a:t>
            </a:r>
            <a:r>
              <a:rPr lang="en-US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/>
            </a:r>
            <a:br>
              <a:rPr lang="en-US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</a:b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وهو ما احتمل أمرين فأكثر على السواء ضد المفسَّر ،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إذا قال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إنسان :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له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أي لزيد مثلًا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علي شيء أو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قال : له علي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كذا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أو كذا </a:t>
            </a:r>
            <a:r>
              <a:rPr lang="ar-SA" dirty="0" err="1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كذا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أو كذا وكذا أو له علي شيء وشيء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قيل له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أي للمقر :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فسره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أي فسر ما أقررت به ليتأتى إلزامه به ،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فإن أبى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تفسيره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حبس حتى يفسره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لوجوب تفسيره عليه ،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فإن فسره بحق شفعة أو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فسره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بأقل مال قبل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تفسيره إلا أن يكذبه المقَر له ويدعي جنسًا آخر أو لا يدعي شيئًا فيبطل إقراره ،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وإن فسره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أي فسر ما أقر به مجملًا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بميتة أو خمر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أو كلب لا يقتنى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أو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بما لا يتمول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كقشر جوزة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أو حبة بر أو رد سلام أو تشميت عاطس ونحوه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لم يقبل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منه ذلك لمخالفته لمقتضى الظاهر </a:t>
            </a:r>
            <a:endParaRPr lang="ar-SA" dirty="0">
              <a:solidFill>
                <a:schemeClr val="tx1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150764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6233890"/>
          </a:xfrm>
        </p:spPr>
        <p:txBody>
          <a:bodyPr>
            <a:noAutofit/>
          </a:bodyPr>
          <a:lstStyle/>
          <a:p>
            <a:pPr algn="r"/>
            <a:r>
              <a:rPr lang="ar-SA" sz="28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ويقبل )</a:t>
            </a:r>
            <a:r>
              <a:rPr lang="ar-SA" sz="28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منه تفسيره </a:t>
            </a:r>
            <a:r>
              <a:rPr lang="ar-SA" sz="28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بكلب مباح نفعه )</a:t>
            </a:r>
            <a:r>
              <a:rPr lang="ar-SA" sz="28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لوجوب رده </a:t>
            </a:r>
            <a:r>
              <a:rPr lang="ar-SA" sz="28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أو حد قذف )</a:t>
            </a:r>
            <a:r>
              <a:rPr lang="ar-SA" sz="28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لأنه حق آدمي كما مر ، وإن قال المقر : لا علم لي بما أقررت به حلف إن لم يصدقه المقر له وغرم له أقل ما يقع عليه الاسم ، وإن مات قبل تفسيره لم يؤاخذ وارثه بشيء ولو خلَّف تركةً لاحتمال أن يكون المقَر به حد قذف ، وإن قال : له علي مال أو مال عظيم أو خطير أو جليل ونحوه قبل تفسيره بأقل متمول حتى بأم ولد ، </a:t>
            </a:r>
            <a:r>
              <a:rPr lang="ar-SA" sz="28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وإن قال )</a:t>
            </a:r>
            <a:r>
              <a:rPr lang="ar-SA" sz="28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إنسان عن إنسان : </a:t>
            </a:r>
            <a:r>
              <a:rPr lang="ar-SA" sz="28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له علي ألف رجع في تفسير جنسه إليه )</a:t>
            </a:r>
            <a:r>
              <a:rPr lang="ar-SA" sz="28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أي إلى المقِر لأنه أعلم بما أراده ، </a:t>
            </a:r>
            <a:r>
              <a:rPr lang="ar-SA" sz="28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فإن فسره بجنس )</a:t>
            </a:r>
            <a:r>
              <a:rPr lang="ar-SA" sz="28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واحد من ذهب أو فضة أو غيرهما </a:t>
            </a:r>
            <a:r>
              <a:rPr lang="ar-SA" sz="28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أو )</a:t>
            </a:r>
            <a:r>
              <a:rPr lang="ar-SA" sz="28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فسره </a:t>
            </a:r>
            <a:r>
              <a:rPr lang="ar-SA" sz="28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بأجناس قبل منه )</a:t>
            </a:r>
            <a:r>
              <a:rPr lang="ar-SA" sz="28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ذلك لأن لفظه يحتمله ، وإن فسره بنحو كلاب لم يقبل ، وله علي ألف ودرهم أو وثوب ونحوه أو دينار وألف أو ألف وخمسون درهمًا أو خمسون وألف درهم أو ألف إلا درهمًا فالمجمل من جنس المفسر معه ، وله في هذا العبد شرك أو شركة أو هو لي وله أو هو شركة بيننا أو له فيه سهم رجع في تفسير حصة الشريك إلى المقِر ، وله علي ألف إلا قليلًا يحمل على ما دون النصف </a:t>
            </a:r>
            <a:endParaRPr lang="ar-SA" sz="2800" dirty="0">
              <a:solidFill>
                <a:schemeClr val="tx1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232300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6132290"/>
          </a:xfrm>
        </p:spPr>
        <p:txBody>
          <a:bodyPr>
            <a:normAutofit/>
          </a:bodyPr>
          <a:lstStyle/>
          <a:p>
            <a:pPr algn="r"/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وإن قال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المقر عن إنسان :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له على ما بين درهم وعشرة لزمه ثمانية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لأن ذلك هو مقتضى لفظه ،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وإن قال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: له علي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ما بين درهم إلى عشرة أو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قال : له علي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من درهم إلى عشرة لزمه تسعة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لعدم دخول الغاية ، وإن قال : أردت بقولي : من درهم إلى عشرة مجموع الأعداد أي الواحد والاثنين والثلاثة والأربعة والخمسة والستة والسبعة والثمانية والتسعة والعشرة لزمه خمسة وخمسون ، وله ما بين هذا الحائط إلى هذا الحائط لا يدخل الحائطان ، وله علي درهم فوق درهم أو تحت درهم أو مع درهم أو فوقه درهم أو تحته أو معه درهم أو قبله أو بعده درهم بل درهمان لزمه درهمان </a:t>
            </a:r>
            <a:endParaRPr lang="ar-SA" dirty="0">
              <a:solidFill>
                <a:schemeClr val="tx1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255232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6106890"/>
          </a:xfrm>
        </p:spPr>
        <p:txBody>
          <a:bodyPr>
            <a:normAutofit fontScale="90000"/>
          </a:bodyPr>
          <a:lstStyle/>
          <a:p>
            <a:pPr algn="r" hangingPunct="0"/>
            <a:r>
              <a:rPr lang="en-US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وإن قال إنسان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عن آخر :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له علي درهم أو دينار لزمه أحدهما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ويرجع في تعيينه إليه لأن أو لأحد الشيئين ، وإن قال : له درهم بل دينار لزماه ،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وإن قال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المقر :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له علي تمر في جراب أو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قال : له علي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سكين في قراب أو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قال له :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فص في خاتم ونحوه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كله ثوب في منديل أو عبد عليه عمامة أو دابة عليها سرج أو زيت في زق </a:t>
            </a:r>
            <a:r>
              <a:rPr lang="ar-SA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 فهو مقر بالأول )</a:t>
            </a:r>
            <a:r>
              <a:rPr lang="ar-SA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دون الثاني ، وكذا لو قال : له عمامة على عبد أو فرس مسرجة أو سيف في قراب ونحوه ، وإن قال : له خاتم فيه فص أو سيف بقراب كان إقرارًا بهما ، وإن أقر له بخاتم وأطلق ثم جاءه بخاتم فيه فص وقال : ما أردت الفص لم يقبل قوله ، وإقراره بشجر أو شجرة ليس إقرارًا بأرضها فلا يملك غرس مكانها لو ذهبت ولا يملك رب الأرض قلعها ، وإقراره بأمة ليس إقرارًا بحملها ، ولو أقر ببستان شمل الأشجار وبشجرة شمل الأغصان .</a:t>
            </a:r>
            <a:r>
              <a:rPr lang="en-US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/>
            </a:r>
            <a:br>
              <a:rPr lang="en-US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</a:br>
            <a:endParaRPr lang="en-US" dirty="0">
              <a:solidFill>
                <a:schemeClr val="tx1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35267591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</TotalTime>
  <Words>1440</Words>
  <Application>Microsoft Office PowerPoint</Application>
  <PresentationFormat>ملء الشاشة</PresentationFormat>
  <Paragraphs>14</Paragraphs>
  <Slides>14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20" baseType="lpstr">
      <vt:lpstr>Adobe Arabic</vt:lpstr>
      <vt:lpstr>Arial</vt:lpstr>
      <vt:lpstr>Century Gothic</vt:lpstr>
      <vt:lpstr>Tahoma</vt:lpstr>
      <vt:lpstr>Wingdings 3</vt:lpstr>
      <vt:lpstr>Wisp</vt:lpstr>
      <vt:lpstr>باب اليمين في الدعاوى أي بيان ما يستحلف فيه وما لا يستحلف فيه ، وهي تقطع الخصومات حالًا ولا تُسقِط حقًّا ،  و ( لا يستحلف ) منكر ( في العبادات ) كدعوى دفع زكاة وكفارة ونذر ( ولا في حدود اللـه ) تعالى لأنها يستحب سترها والتعريض للمقر بها ليرجع عن إقراره ،  ( ويستحلف المنكر ) على صفة جوابه بطلب خصمه ( في كل حق لآدمي ) لما تقدم من قوله عليه الصلاو السلام : « ولكن اليمين على المدعى عليه » ( إلا النكاح والطلاق والرجعة والإيلاء وأصل الرق ) كدعوى رق لقيط ( والولاء والاستيلاد ) للأمة ( والنسب والقود والقذف ) فلا يستحلف منكر شيء من ذلك لأنها ليست مالًا ولا يقصد بها المال ولا يقضى فيها بالنكول ، ولا يستحلف شاهد أنكر تحمل الشهادة ولا حاكم أنكر الحكم ولا وصي على نفي دين على موص ، وإن ادعى وصي وصيةً للفقراء فأنكر الورثة حلفوا ، فإن نكلوا قضي عليهم ، ومن توجه عليه حق لجماعة حلف لكل واحد يمينًا إلا أن يرضوا بواحدة . </vt:lpstr>
      <vt:lpstr>( واليمين المشروعة ) هي ( اليمين باللـه ) تعالى فلو قال الحاكم لمنكر : قل : واللـه لا حق له عندي كفى لأنه صلى اللـه عليه وسلم استحلف ركانة بن عبد يزيد في الطلاق فقال : واللـه ما أردت إلا واحدةً . ( ولا تغلظ ) اليمين ( إلا فيما له خطر ) كجناية لا توجب قودًا وعتق ونصاب زكاة فللحاكم تغليظها ، وإن أبى الحالف التغليظ لم يكن ناكلًا . </vt:lpstr>
      <vt:lpstr>كتاب الإقرار تعريفه : الاعتراف بالحق مأخوذ من المقر وهو المكان كأن المقر يجعل الحق في موضعه ، وهو إخبار عما في نفس الأمر لا إنشاء ،  ( ويصح ) الإقرار ( من مكلف ) لا من صغير غير مأذون في تجارة فيصح في قدر ما أذن له فيه ( مختار غير محجور عليه ) فلا يصح من سفيه إقرار بمال ، ( ولا يصح ) الإقرار ( من مكره ) هذا محترز قوله : ( مختار ) إلا أن يقر بغير ما أكره عليه كأن يكره على الإقرار بدرهم فيقر بدينار ، ويصح من سكران ومن أخرس بإشارة معلومة ، ولا يصح بشيء في يد غيره أو تحت ولاية غيره كما لو أقر أجنبي على صغير أو وقف في ولاية غيره أو اختصاصه ، وتقبل من مقر دعوى إكراه بقرينة كترسيم عليه ، وتقدم بينة إكراه على طواعية ، ( وإن أكره على وزن مال فباع ملكه لذلك ) أي لوزن ما أكره عليه ( صح ) البيع لأنه لم يكره على البيع ، ويصح إقرار صبي أنه بلغ باحتلام إذا بلغ عشرًا ولا يقبل بسن إلا ببينة كدعوى جنون ، </vt:lpstr>
      <vt:lpstr>( ومن أقر في مرضه ) ولو مخوفًا ومات فيه ( بشيء فكإقراره في صحته ) لعدم تهمته فيه ( إلا في إقراره ) أي إقرار المريض ( بالمال لوارثه ) حال إقراره بأن يقول : له علي كذا أو يكون للمريض عليه دين فيقر بقبضه منه ( فلا يقبل ) هذا الإقرار من المريض لأنه متهم فيه إلا ببينة أو إجازة ، ( وإن أقر ) المريض ( لامرأته بالصداق فلها مهر المثل بالزوجية لا بإقراره ) لأن الزوجية دلت على المهر ووجوبه فإقراره إخبار بأنه لم يوفه ، ( ولو أقر ) المريض ( أنه كان أبانها ) أي زوجته ( في صحته لم يسقط إرثها ) بذلك إن لم تصدقه لأن قوله غير مقبول عليها بمجرده ، </vt:lpstr>
      <vt:lpstr>( وإن أقر ) المريض بمال ( لوارث فصار عند الموت أجنبيًّا ) أي غير وارث بأن أقر لابن ابنه ولا ابن له ثم حدث له ابن ( لم يلزم إقراره ) اعتبارًا لحالته لأته كان متهمًا ( لا أنه ) أي الإقرار ( باطل ) بل هو صحيح موقوف على الإجازة كالوصية لوارث ، ( وإن أقر ) المريض ( لغير وارث ) كابن ابنه مع وجود ابنه ( أو أعطاه ) شيئًا ( صح ) الإقرار والإعطاء ( وإن صار عند الموت وارثًا ) لعدم التهمة إذ ذاك ، ومسألة العطية ذكرها في الترغيب ، والصحيح أن العبرة فيها بحال الموت كالوصية عكس الإقرار ، وإن أقر قن بمال أو بما يوجبه كالجناية لم يؤخذ به إلا بعد عتقه إلا مأذونًا له فيما يتعلق بتجارة ، وإن أقر بحد أو طلاق أو قود طرف أخذ به في الحال </vt:lpstr>
      <vt:lpstr>( وإن أقرت امرأة ) ولو سفيهةً ( على نفسها بنكاح ولم يدَّعِه ) أي النكاح ( اثنان قبل ) إقرارها لأنه حق عليها ولا تهمة فيه ، وإن كان المدعي اثنين فمفهوم كلامه لا يقبل وهو رواية ، والأصح يصح إقرارها جزم به في المنتهى وغيره ، وإن أقاما بينتين قدم أسبق النكاحين ، فإن جهل فقول ولي ، فإن جهل الولي فسخا ، ولا ترجيح بيد ، ( وإن أقر وليها ) المجبِر ( بالنكاح ) صح إقراره لأن من ملك إنشاء شيء ملك الإقرار به كالوكيل يملك عقد البيع الموكل فيه فيصح إقراره به ( أو ) أقر به الولي ( الذي أذنت له ) أن يزوجها ( صح ) إقراره به لأنه يملك عقد النكاح عليها فملك الإقرار به كالوكيل ، ومن ادعى نكاح صغيرة بيده فرق الحاكم بينهما ثم إن صدقته إذا بلغت قبل </vt:lpstr>
      <vt:lpstr>( وإن أقر ) إنسان ( بنسب صغير أو مجنون مجهول النسب أنه ابنه ثبت نسبه ) ولو أسقط به وارثًا معروفًا لأنه غير متهم في إقراره لأنه لا حق للوارث في الحال ، ( فإن كان ) المقَرُّ به ( ميتًا ورثه ) المقر ، وشرط الإقرار بالنسب إمكان صدق المقر وأن لا ينفي به نسبًا معروفًا ، وإن كان المقر به مكلفًا فلا بد أيضًا من تصديقه ، ( وإن ادعى ) إنسان ( على شخص ) مكلف ( بشيء فصدقه صح ) تصديقه وأخذ به لحديث : « لا عذر لمن أقر » ، والإقرار يصح بكل ما أدى معناه كصَدَقْت أو نعم أو أنا مقر بدعواك أو أنا مقر فقط أو خذها أو اتزنها أو اقبضها أو أحرزها ونحوه لا إن قال : أنا أقر أو لا أنكر أو يجوز أن تكون محقًّا ونحوه .</vt:lpstr>
      <vt:lpstr>فصل ( وإذا وصل بإقراره ما يسقطه مثل أن يقول : له علي ألف لا تلزمي ونحوه ) كله علي ألف من ثمن خمر أو له علي ألف مضاربة أو وديعة تلفت ( لزمه الألف ) لأنه أقر به وادعى منافيًا ولم يثبت فلم يقبل منه ، ( وإن قال ) : له علي ألف وقضيته أو برئت منه أو قال : ( كان له علي ) كذا ( وقضيته ) أو برئت منه ( فقوله ) أي قول المقر ( بيمينه ) ولا يكون مقرًّا فإذا حلف خلي سبيله لأنه رفع ما أثبته بدعوى القضاء متصلًا فكان القول قوله ( ما لم تكن ) عليه ( بينة ) فيعمل بها ( أو يعترف بسبب الحق ) من عقد أو غصب أو غيرهما فلا يقبل قوله في الدفع أو البراءة إلا ببينة لاعترافه بما يوجب الحق عليه ، ويصح استثناء النصف فأقل في الإقرار فله علي عشرة إلا خمسة يلزمه خمسة وله هذه الدار ولي هذا البيت يصح ويقبل ولو كان أكثرها ، ( وإن قال : له علي مئة ثم سكت سكوتًا يمكنه الكلام فيه ثم قال : زيوفًا ) أي معيبة ( أو مؤجلة لزمه مئة جيدة حالة ) لأن الإقرار حصل منه بالمئة مطلقًا فينصرف إلى الجيد الحالِّ وما أتى به بعد سكوته لا يلتفت إليه لأنه يرفع به حقًّا لزمه </vt:lpstr>
      <vt:lpstr>( وإن أقر بدين مؤجل ) بأن قال بكلام متصل : له علي مئة مؤجلة إلى كذا ولو قال : ثمن مبيع ونحوه ( فأنكر المقَر له الأجل ) وقال : هي حالَّة ( فقول المقِر مع يمينه ) في تأجيله لأنه مقر بالمال بصفة التأجيل فلم يلزمه إلا كذلك ، وكذا لو قال : له علي ألف مغشوشة أو سود لزمه كما أقر ، ( وإن أقر أنه وهب ) وأقبض ( أو ) أقر أنه ( رهن وأقبض ) ما عقد عليه ( أو أقر ) إنسان ( بقبض ثمن أو غيره ) من صداق أو أجرة أو جعالة ونحوها ( ثم أنكر ) المقر الإقباض أو ( القبض ولم يجحد الإقرار ) الصادر منه ( وسأل إحلاف خصمه ) على ذلك ( فله ذلك ) أي تحليفه ، فإن نكل حلف هو وحكم له لأن العادة جارية بالإقرار بالقبض قبله ، </vt:lpstr>
      <vt:lpstr>، ( وإن باع شيئًا أو وهبه أو أعتقه ثم أقر ) البائع أو الواهب أو المعتق ( أن ذلك ) الشيء المبيع أو الموهوب أو المعتق ( كان لغيره لم يقبل قوله ) لأنه إقرار على غيره ( ولم ينفسخ البيع ولا غيره ) من الهبة والعتق ( ولزمته غرامته ) للمقر له لأنه فوته عليه ، ( وإن قال : لم يكن ) ما بعته أو وهبته ونحوه ( ملكي ثم ملكته بعد ) البيع ونحوه ( وأقام بينةً ) بما قاله ( قبلت ) بينته ( إلا أن يكون قد أقر أنه ملكه أو ) قال : ( إنه قبض ثمن ملكه ) ، فإن قال ذلك ( لم يقبل ) منه بينة لأنها تشهد بخلاف ما أقر به ، وإن لم يقم بينةً لم يقبل مطلقًا ، ومن قال : غصبت هذا العبد من زيد لا بل من عمرو أو غصبته من زيد وغصبه هو من عمرو أو قال : هو لزيد بل لعمرو فهو لزيد ويغرم قيمته لعمرو .</vt:lpstr>
      <vt:lpstr>فصل في الإقرار بالمجمل وهو ما احتمل أمرين فأكثر على السواء ضد المفسَّر ، ( إذا قال ) إنسان : ( له ) أي لزيد مثلًا ( علي شيء أو ) قال : له علي ( كذا ) أو كذا كذا أو كذا وكذا أو له علي شيء وشيء ( قيل له ) أي للمقر : ( فسره ) أي فسر ما أقررت به ليتأتى إلزامه به ، ( فإن أبى ) تفسيره ( حبس حتى يفسره ) لوجوب تفسيره عليه ، ( فإن فسره بحق شفعة أو ) فسره ( بأقل مال قبل ) تفسيره إلا أن يكذبه المقَر له ويدعي جنسًا آخر أو لا يدعي شيئًا فيبطل إقراره ، ( وإن فسره ) أي فسر ما أقر به مجملًا ( بميتة أو خمر ) أو كلب لا يقتنى ( أو ) بما لا يتمول ( كقشر جوزة ) أو حبة بر أو رد سلام أو تشميت عاطس ونحوه ( لم يقبل ) منه ذلك لمخالفته لمقتضى الظاهر </vt:lpstr>
      <vt:lpstr>( ويقبل ) منه تفسيره ( بكلب مباح نفعه ) لوجوب رده ( أو حد قذف ) لأنه حق آدمي كما مر ، وإن قال المقر : لا علم لي بما أقررت به حلف إن لم يصدقه المقر له وغرم له أقل ما يقع عليه الاسم ، وإن مات قبل تفسيره لم يؤاخذ وارثه بشيء ولو خلَّف تركةً لاحتمال أن يكون المقَر به حد قذف ، وإن قال : له علي مال أو مال عظيم أو خطير أو جليل ونحوه قبل تفسيره بأقل متمول حتى بأم ولد ، ( وإن قال ) إنسان عن إنسان : ( له علي ألف رجع في تفسير جنسه إليه ) أي إلى المقِر لأنه أعلم بما أراده ، ( فإن فسره بجنس ) واحد من ذهب أو فضة أو غيرهما ( أو ) فسره ( بأجناس قبل منه ) ذلك لأن لفظه يحتمله ، وإن فسره بنحو كلاب لم يقبل ، وله علي ألف ودرهم أو وثوب ونحوه أو دينار وألف أو ألف وخمسون درهمًا أو خمسون وألف درهم أو ألف إلا درهمًا فالمجمل من جنس المفسر معه ، وله في هذا العبد شرك أو شركة أو هو لي وله أو هو شركة بيننا أو له فيه سهم رجع في تفسير حصة الشريك إلى المقِر ، وله علي ألف إلا قليلًا يحمل على ما دون النصف </vt:lpstr>
      <vt:lpstr>( وإن قال ) المقر عن إنسان : ( له على ما بين درهم وعشرة لزمه ثمانية ) لأن ذلك هو مقتضى لفظه ، ( وإن قال ) : له علي ( ما بين درهم إلى عشرة أو ) قال : له علي ( من درهم إلى عشرة لزمه تسعة ) لعدم دخول الغاية ، وإن قال : أردت بقولي : من درهم إلى عشرة مجموع الأعداد أي الواحد والاثنين والثلاثة والأربعة والخمسة والستة والسبعة والثمانية والتسعة والعشرة لزمه خمسة وخمسون ، وله ما بين هذا الحائط إلى هذا الحائط لا يدخل الحائطان ، وله علي درهم فوق درهم أو تحت درهم أو مع درهم أو فوقه درهم أو تحته أو معه درهم أو قبله أو بعده درهم بل درهمان لزمه درهمان </vt:lpstr>
      <vt:lpstr> ( وإن قال إنسان ) عن آخر : ( له علي درهم أو دينار لزمه أحدهما ) ويرجع في تعيينه إليه لأن أو لأحد الشيئين ، وإن قال : له درهم بل دينار لزماه ، ( وإن قال ) المقر : ( له علي تمر في جراب أو ) قال : له علي ( سكين في قراب أو ) قال له : ( فص في خاتم ونحوه ) كله ثوب في منديل أو عبد عليه عمامة أو دابة عليها سرج أو زيت في زق ( فهو مقر بالأول ) دون الثاني ، وكذا لو قال : له عمامة على عبد أو فرس مسرجة أو سيف في قراب ونحوه ، وإن قال : له خاتم فيه فص أو سيف بقراب كان إقرارًا بهما ، وإن أقر له بخاتم وأطلق ثم جاءه بخاتم فيه فص وقال : ما أردت الفص لم يقبل قوله ، وإقراره بشجر أو شجرة ليس إقرارًا بأرضها فلا يملك غرس مكانها لو ذهبت ولا يملك رب الأرض قلعها ، وإقراره بأمة ليس إقرارًا بحملها ، ولو أقر ببستان شمل الأشجار وبشجرة شمل الأغصان .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باب اليمين في الدعاوى أي بيان ما يستحلف فيه وما لا يستحلف فيه ، وهي تقطع الخصومات حالًا ولا تُسقِط حقًّا ،  و ( لا يستحلف ) منكر ( في العبادات ) كدعوى دفع زكاة وكفارة ونذر ( ولا في حدود اللـه ) تعالى لأنها يستحب سترها والتعريض للمقر بها ليرجع عن إقراره ،  ( ويستحلف المنكر ) على صفة جوابه بطلب خصمه ( في كل حق لآدمي ) لما تقدم من قوله عليه الصلاو السلام : « ولكن اليمين على المدعى عليه » ( إلا النكاح والطلاق والرجعة والإيلاء وأصل الرق ) كدعوى رق لقيط ( والولاء والاستيلاد ) للأمة ( والنسب والقود والقذف ) فلا يستحلف منكر شيء من ذلك لأنها ليست مالًا ولا يقصد بها المال ولا يقضى فيها بالنكول ، ولا يستحلف شاهد أنكر تحمل الشهادة ولا حاكم أنكر الحكم ولا وصي على نفي دين على موص ، وإن ادعى وصي وصيةً للفقراء فأنكر الورثة حلفوا ، فإن نكلوا قضي عليهم ، ومن توجه عليه حق لجماعة حلف لكل واحد يمينًا إلا أن يرضوا بواحدة .</dc:title>
  <dc:creator>user</dc:creator>
  <cp:lastModifiedBy>user</cp:lastModifiedBy>
  <cp:revision>2</cp:revision>
  <dcterms:created xsi:type="dcterms:W3CDTF">2016-02-25T14:23:33Z</dcterms:created>
  <dcterms:modified xsi:type="dcterms:W3CDTF">2016-02-25T14:34:46Z</dcterms:modified>
</cp:coreProperties>
</file>