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382" r:id="rId3"/>
    <p:sldId id="381" r:id="rId4"/>
    <p:sldId id="383" r:id="rId5"/>
    <p:sldId id="384" r:id="rId6"/>
    <p:sldId id="385" r:id="rId7"/>
    <p:sldId id="386" r:id="rId8"/>
    <p:sldId id="387" r:id="rId9"/>
    <p:sldId id="388" r:id="rId10"/>
    <p:sldId id="389" r:id="rId11"/>
    <p:sldId id="390" r:id="rId12"/>
    <p:sldId id="391" r:id="rId13"/>
    <p:sldId id="392" r:id="rId14"/>
    <p:sldId id="393" r:id="rId15"/>
    <p:sldId id="257" r:id="rId16"/>
    <p:sldId id="258" r:id="rId17"/>
    <p:sldId id="259" r:id="rId18"/>
    <p:sldId id="260" r:id="rId19"/>
    <p:sldId id="261" r:id="rId20"/>
    <p:sldId id="262" r:id="rId21"/>
    <p:sldId id="264" r:id="rId22"/>
    <p:sldId id="265" r:id="rId23"/>
    <p:sldId id="266" r:id="rId24"/>
    <p:sldId id="263" r:id="rId25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8940"/>
    <a:srgbClr val="DDDDDD"/>
    <a:srgbClr val="51E1AA"/>
    <a:srgbClr val="FFFFFF"/>
    <a:srgbClr val="FFE1FF"/>
    <a:srgbClr val="000000"/>
    <a:srgbClr val="33CC3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406" autoAdjust="0"/>
    <p:restoredTop sz="94622" autoAdjust="0"/>
  </p:normalViewPr>
  <p:slideViewPr>
    <p:cSldViewPr>
      <p:cViewPr varScale="1">
        <p:scale>
          <a:sx n="71" d="100"/>
          <a:sy n="71" d="100"/>
        </p:scale>
        <p:origin x="-13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A681C-8297-4EAE-B946-35AE1CD02912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88731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B2E4B-1B31-45E5-8DB5-5A09E5D45278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181390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6677FA-F8E0-4E50-8707-DE0DBF03D365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693614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432F59-BFAD-4B8E-83D2-7468A2D437EA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393163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90852-052F-4337-B0FC-A347229E0B26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4003657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4148F-0180-40BA-BAD8-D05D3C16E23D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873194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C95DA-5F5F-4587-AB36-FAB5BC559AC5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241511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52506-DCDA-4EFF-BF1C-CCF307B1753D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736760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ADCB6-105D-4594-92A5-6F78423FFF6A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506654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DE890-CC30-4824-A2E5-B869CCD378EC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383403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10628-506C-4B97-8FFC-28236FAED71E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576440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SA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SA" smtClean="0"/>
              <a:t>Click to edit Master text styles</a:t>
            </a:r>
          </a:p>
          <a:p>
            <a:pPr lvl="1"/>
            <a:r>
              <a:rPr lang="en-US" altLang="ar-SA" smtClean="0"/>
              <a:t>Second level</a:t>
            </a:r>
          </a:p>
          <a:p>
            <a:pPr lvl="2"/>
            <a:r>
              <a:rPr lang="en-US" altLang="ar-SA" smtClean="0"/>
              <a:t>Third level</a:t>
            </a:r>
          </a:p>
          <a:p>
            <a:pPr lvl="3"/>
            <a:r>
              <a:rPr lang="en-US" altLang="ar-SA" smtClean="0"/>
              <a:t>Fourth level</a:t>
            </a:r>
          </a:p>
          <a:p>
            <a:pPr lvl="4"/>
            <a:r>
              <a:rPr lang="en-US" altLang="ar-SA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fld id="{FDCB029F-C779-4121-AE0D-242ABE9B0556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7772400" cy="1800199"/>
          </a:xfr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بسم الله الرحمن الرحيم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827584" y="3886200"/>
            <a:ext cx="7416824" cy="1752600"/>
          </a:xfr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just"/>
            <a:r>
              <a:rPr lang="ar-SA" dirty="0" smtClean="0">
                <a:solidFill>
                  <a:srgbClr val="660000"/>
                </a:solidFill>
              </a:rPr>
              <a:t>(مَنْ </a:t>
            </a:r>
            <a:r>
              <a:rPr lang="ar-SA" dirty="0">
                <a:solidFill>
                  <a:srgbClr val="660000"/>
                </a:solidFill>
              </a:rPr>
              <a:t>عَمِلَ صَالِحًا مِنْ ذَكَرٍ أَوْ </a:t>
            </a:r>
            <a:r>
              <a:rPr lang="ar-SA" dirty="0" err="1" smtClean="0">
                <a:solidFill>
                  <a:srgbClr val="660000"/>
                </a:solidFill>
              </a:rPr>
              <a:t>أُنْثَىٰ</a:t>
            </a:r>
            <a:r>
              <a:rPr lang="ar-SA" dirty="0" smtClean="0">
                <a:solidFill>
                  <a:srgbClr val="660000"/>
                </a:solidFill>
              </a:rPr>
              <a:t> </a:t>
            </a:r>
            <a:r>
              <a:rPr lang="ar-SA" dirty="0">
                <a:solidFill>
                  <a:srgbClr val="660000"/>
                </a:solidFill>
              </a:rPr>
              <a:t>وَهُوَ مُؤْمِنٌ فَلَنُحْيِيَنَّهُ حَيَاةً طَيِّبَةً ۖ وَلَنَجْزِيَنَّهُمْ أَجْرَهُمْ بِأَحْسَنِ مَا كَانُوا </a:t>
            </a:r>
            <a:r>
              <a:rPr lang="ar-SA" dirty="0" smtClean="0">
                <a:solidFill>
                  <a:srgbClr val="660000"/>
                </a:solidFill>
              </a:rPr>
              <a:t>يَعْمَلُونَ)       </a:t>
            </a:r>
            <a:endParaRPr lang="ar-SA" dirty="0">
              <a:solidFill>
                <a:srgbClr val="6600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55576" y="764704"/>
            <a:ext cx="7772400" cy="214305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ar-SA" dirty="0" smtClean="0"/>
              <a:t>اسم المقرر التحرير الإداري 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284984"/>
            <a:ext cx="6400800" cy="235381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sz="4400" dirty="0">
                <a:solidFill>
                  <a:srgbClr val="000000"/>
                </a:solidFill>
                <a:ea typeface="+mj-ea"/>
              </a:rPr>
              <a:t>ا</a:t>
            </a:r>
            <a:r>
              <a:rPr lang="ar-SA" sz="4400" dirty="0" smtClean="0">
                <a:solidFill>
                  <a:srgbClr val="000000"/>
                </a:solidFill>
                <a:ea typeface="+mj-ea"/>
              </a:rPr>
              <a:t>لكتاب _  التقارير </a:t>
            </a:r>
            <a:r>
              <a:rPr lang="ar-SA" sz="4400" dirty="0">
                <a:solidFill>
                  <a:srgbClr val="000000"/>
                </a:solidFill>
                <a:ea typeface="+mj-ea"/>
              </a:rPr>
              <a:t>الإدارية والفنية </a:t>
            </a:r>
            <a:br>
              <a:rPr lang="ar-SA" sz="4400" dirty="0">
                <a:solidFill>
                  <a:srgbClr val="000000"/>
                </a:solidFill>
                <a:ea typeface="+mj-ea"/>
              </a:rPr>
            </a:br>
            <a:r>
              <a:rPr lang="ar-SA" sz="4400" dirty="0">
                <a:solidFill>
                  <a:srgbClr val="000000"/>
                </a:solidFill>
                <a:ea typeface="+mj-ea"/>
              </a:rPr>
              <a:t>د .إبراهيم بن حمد القعيد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50542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ar-SA" altLang="ar-SA" sz="2800" dirty="0" smtClean="0">
                <a:solidFill>
                  <a:srgbClr val="C00000"/>
                </a:solidFill>
              </a:rPr>
              <a:t>التحرير الإداري</a:t>
            </a:r>
            <a:r>
              <a:rPr lang="ar-SA" altLang="ar-SA" sz="2800" dirty="0" smtClean="0"/>
              <a:t>:</a:t>
            </a:r>
          </a:p>
          <a:p>
            <a:pPr marL="0" indent="0">
              <a:buNone/>
            </a:pPr>
            <a:r>
              <a:rPr lang="ar-SA" altLang="ar-SA" sz="2800" dirty="0" smtClean="0">
                <a:solidFill>
                  <a:srgbClr val="00B050"/>
                </a:solidFill>
              </a:rPr>
              <a:t>تعريفه</a:t>
            </a:r>
            <a:r>
              <a:rPr lang="ar-SA" altLang="ar-SA" sz="2800" dirty="0" smtClean="0"/>
              <a:t> :</a:t>
            </a:r>
          </a:p>
          <a:p>
            <a:pPr marL="0" indent="0">
              <a:buNone/>
            </a:pPr>
            <a:r>
              <a:rPr lang="ar-SA" altLang="ar-SA" sz="2800" dirty="0" smtClean="0"/>
              <a:t>هو عملية</a:t>
            </a:r>
            <a:r>
              <a:rPr lang="ar-SA" altLang="ar-SA" dirty="0" smtClean="0"/>
              <a:t> </a:t>
            </a:r>
            <a:r>
              <a:rPr lang="ar-SA" altLang="ar-SA" sz="2800" dirty="0" smtClean="0"/>
              <a:t>الكتابة للوثائق والنصوص والتعليمات وفق صيغة إدارية ورسمية باستخدام متميز </a:t>
            </a:r>
          </a:p>
          <a:p>
            <a:pPr marL="0" indent="0">
              <a:buNone/>
            </a:pPr>
            <a:r>
              <a:rPr lang="ar-SA" altLang="ar-SA" sz="2800" dirty="0" smtClean="0">
                <a:solidFill>
                  <a:srgbClr val="C00000"/>
                </a:solidFill>
              </a:rPr>
              <a:t>الأسلوب الإداري </a:t>
            </a:r>
            <a:r>
              <a:rPr lang="ar-SA" altLang="ar-SA" sz="2800" dirty="0" smtClean="0"/>
              <a:t>:</a:t>
            </a:r>
          </a:p>
          <a:p>
            <a:pPr marL="0" indent="0">
              <a:buNone/>
            </a:pPr>
            <a:r>
              <a:rPr lang="ar-SA" altLang="ar-SA" sz="2800" dirty="0" smtClean="0"/>
              <a:t>يتميز عن باقي الأساليب الأخرى له خصائص بالإدارة لذلك يتعين اختيار المصطلحات الخاصة والتعبير المطلوب حتى تكون الوثيقة المحررة :</a:t>
            </a:r>
          </a:p>
          <a:p>
            <a:pPr marL="0" indent="0">
              <a:buNone/>
            </a:pPr>
            <a:r>
              <a:rPr lang="ar-SA" altLang="ar-SA" sz="2800" dirty="0" smtClean="0">
                <a:solidFill>
                  <a:srgbClr val="C00000"/>
                </a:solidFill>
              </a:rPr>
              <a:t>أولا</a:t>
            </a:r>
            <a:r>
              <a:rPr lang="ar-SA" altLang="ar-SA" sz="2800" dirty="0" smtClean="0"/>
              <a:t>ً : مفهومة </a:t>
            </a:r>
          </a:p>
          <a:p>
            <a:pPr marL="0" indent="0">
              <a:buNone/>
            </a:pPr>
            <a:r>
              <a:rPr lang="ar-SA" altLang="ar-SA" sz="2800" dirty="0" smtClean="0">
                <a:solidFill>
                  <a:srgbClr val="C00000"/>
                </a:solidFill>
              </a:rPr>
              <a:t>ثانياً</a:t>
            </a:r>
            <a:r>
              <a:rPr lang="ar-SA" altLang="ar-SA" sz="2800" dirty="0" smtClean="0"/>
              <a:t> : واضحة </a:t>
            </a:r>
          </a:p>
          <a:p>
            <a:pPr marL="0" indent="0">
              <a:buNone/>
            </a:pPr>
            <a:r>
              <a:rPr lang="ar-SA" altLang="ar-SA" sz="2800" dirty="0" smtClean="0">
                <a:solidFill>
                  <a:srgbClr val="C00000"/>
                </a:solidFill>
              </a:rPr>
              <a:t>ثالثا</a:t>
            </a:r>
            <a:r>
              <a:rPr lang="ar-SA" altLang="ar-SA" sz="2800" dirty="0" smtClean="0"/>
              <a:t>ً : تحقق هدف إداري </a:t>
            </a:r>
          </a:p>
          <a:p>
            <a:pPr marL="0" indent="0">
              <a:buNone/>
            </a:pPr>
            <a:endParaRPr lang="ar-SA" altLang="ar-SA" sz="2800" dirty="0" smtClean="0"/>
          </a:p>
          <a:p>
            <a:pPr marL="0" indent="0">
              <a:buNone/>
            </a:pPr>
            <a:r>
              <a:rPr lang="ar-SA" altLang="ar-SA" sz="28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5649491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ar-SA" sz="2400" dirty="0" smtClean="0"/>
              <a:t>تمثل هذه الوثائق الإدارية جميع :</a:t>
            </a:r>
          </a:p>
          <a:p>
            <a:pPr marL="0" indent="0">
              <a:buNone/>
            </a:pPr>
            <a:r>
              <a:rPr lang="ar-SA" sz="2400" dirty="0" smtClean="0"/>
              <a:t>المراسلات  - المحررات – المستندات </a:t>
            </a:r>
          </a:p>
          <a:p>
            <a:pPr marL="0" indent="0">
              <a:buNone/>
            </a:pPr>
            <a:r>
              <a:rPr lang="ar-SA" sz="2400" dirty="0" smtClean="0"/>
              <a:t>تتعامل بها الإدارة فيما بينها وبين الجهات هي :</a:t>
            </a:r>
          </a:p>
          <a:p>
            <a:pPr marL="0" indent="0">
              <a:buNone/>
            </a:pPr>
            <a:r>
              <a:rPr lang="ar-SA" sz="2400" dirty="0" smtClean="0"/>
              <a:t>الأشخاص الطبيعية والاعتبارية </a:t>
            </a:r>
          </a:p>
          <a:p>
            <a:pPr marL="0" indent="0">
              <a:buNone/>
            </a:pPr>
            <a:r>
              <a:rPr lang="ar-SA" sz="2400" dirty="0" smtClean="0">
                <a:solidFill>
                  <a:srgbClr val="C00000"/>
                </a:solidFill>
              </a:rPr>
              <a:t>أنواع المحررات : </a:t>
            </a:r>
          </a:p>
          <a:p>
            <a:pPr marL="0" indent="0">
              <a:buNone/>
            </a:pPr>
            <a:r>
              <a:rPr lang="ar-SA" sz="2400" dirty="0" smtClean="0">
                <a:solidFill>
                  <a:srgbClr val="00B050"/>
                </a:solidFill>
              </a:rPr>
              <a:t>المراسلات</a:t>
            </a:r>
            <a:r>
              <a:rPr lang="ar-SA" sz="2400" dirty="0" smtClean="0"/>
              <a:t> : وهي تكون عند التعامل أو الاتصال أو المخاطبة مثال : </a:t>
            </a:r>
          </a:p>
          <a:p>
            <a:pPr marL="0" indent="0">
              <a:buNone/>
            </a:pPr>
            <a:r>
              <a:rPr lang="ar-SA" sz="2400" dirty="0" smtClean="0"/>
              <a:t>الرسالة – الاعلان – المذكرة – البلاغ – البرقية – الاستدعاء </a:t>
            </a:r>
          </a:p>
          <a:p>
            <a:pPr marL="0" indent="0">
              <a:buNone/>
            </a:pPr>
            <a:r>
              <a:rPr lang="ar-SA" sz="2400" dirty="0" smtClean="0">
                <a:solidFill>
                  <a:srgbClr val="00B050"/>
                </a:solidFill>
              </a:rPr>
              <a:t>الوثائق</a:t>
            </a:r>
            <a:r>
              <a:rPr lang="ar-SA" sz="2400" dirty="0" smtClean="0">
                <a:solidFill>
                  <a:srgbClr val="92D050"/>
                </a:solidFill>
              </a:rPr>
              <a:t> </a:t>
            </a:r>
            <a:r>
              <a:rPr lang="ar-SA" sz="2400" dirty="0" smtClean="0"/>
              <a:t>: تكون في نشاط الإدارة وأحداث الإدارة </a:t>
            </a:r>
          </a:p>
          <a:p>
            <a:pPr marL="0" indent="0">
              <a:buNone/>
            </a:pPr>
            <a:r>
              <a:rPr lang="ar-SA" sz="2400" dirty="0" smtClean="0">
                <a:solidFill>
                  <a:srgbClr val="C00000"/>
                </a:solidFill>
              </a:rPr>
              <a:t>مثال </a:t>
            </a:r>
            <a:r>
              <a:rPr lang="ar-SA" sz="2400" dirty="0" smtClean="0"/>
              <a:t>: التقرير – المحضر -  عرض الحال </a:t>
            </a:r>
          </a:p>
          <a:p>
            <a:pPr marL="0" indent="0">
              <a:buNone/>
            </a:pPr>
            <a:r>
              <a:rPr lang="ar-SA" sz="2400" dirty="0" smtClean="0"/>
              <a:t>وتسمى وثائق السرد الإدارية </a:t>
            </a:r>
          </a:p>
          <a:p>
            <a:pPr marL="0" indent="0">
              <a:buNone/>
            </a:pPr>
            <a:r>
              <a:rPr lang="ar-SA" sz="2400" dirty="0" smtClean="0">
                <a:solidFill>
                  <a:srgbClr val="00B050"/>
                </a:solidFill>
              </a:rPr>
              <a:t>النصوص</a:t>
            </a:r>
            <a:r>
              <a:rPr lang="ar-SA" sz="2400" dirty="0" smtClean="0"/>
              <a:t> : هي وسيلة تعتمد عليها الإدارة في نشاطها القانوني تجاه الاشخاص </a:t>
            </a:r>
          </a:p>
          <a:p>
            <a:pPr marL="0" indent="0">
              <a:buNone/>
            </a:pPr>
            <a:r>
              <a:rPr lang="ar-SA" sz="2400" dirty="0" smtClean="0">
                <a:solidFill>
                  <a:srgbClr val="C00000"/>
                </a:solidFill>
              </a:rPr>
              <a:t>مثال</a:t>
            </a:r>
            <a:r>
              <a:rPr lang="ar-SA" sz="2400" dirty="0" smtClean="0"/>
              <a:t> : المرسوم – القرار – المقرر 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38363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60" y="332656"/>
            <a:ext cx="8229600" cy="579350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ar-SA" sz="2800" dirty="0" smtClean="0"/>
          </a:p>
          <a:p>
            <a:pPr marL="0" indent="0">
              <a:buNone/>
            </a:pPr>
            <a:r>
              <a:rPr lang="ar-SA" sz="2800" dirty="0" smtClean="0">
                <a:solidFill>
                  <a:srgbClr val="C00000"/>
                </a:solidFill>
              </a:rPr>
              <a:t>ميزات الأسلوب الإداري </a:t>
            </a:r>
            <a:r>
              <a:rPr lang="ar-SA" dirty="0" smtClean="0"/>
              <a:t>: 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C00000"/>
                </a:solidFill>
              </a:rPr>
              <a:t>التجرد</a:t>
            </a:r>
            <a:r>
              <a:rPr lang="ar-SA" sz="2800" dirty="0" smtClean="0"/>
              <a:t> </a:t>
            </a:r>
            <a:r>
              <a:rPr lang="ar-SA" dirty="0" smtClean="0"/>
              <a:t>:</a:t>
            </a:r>
            <a:r>
              <a:rPr lang="ar-SA" sz="2800" dirty="0" smtClean="0"/>
              <a:t> لذلك يتسم </a:t>
            </a:r>
          </a:p>
          <a:p>
            <a:pPr marL="0" indent="0">
              <a:buNone/>
            </a:pPr>
            <a:r>
              <a:rPr lang="ar-SA" sz="2800" dirty="0" smtClean="0"/>
              <a:t>1-بالجدية والرسمية </a:t>
            </a:r>
          </a:p>
          <a:p>
            <a:pPr marL="0" indent="0">
              <a:buNone/>
            </a:pPr>
            <a:r>
              <a:rPr lang="ar-SA" sz="2800" dirty="0" smtClean="0"/>
              <a:t>2-يتفادى الألفاظ والعبارات غير الموضوعية أو العامية أو المثيرة  للجدل 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C00000"/>
                </a:solidFill>
              </a:rPr>
              <a:t>عدم المجاملة</a:t>
            </a:r>
            <a:r>
              <a:rPr lang="ar-SA" sz="2800" dirty="0" smtClean="0"/>
              <a:t> : لأنه يجسد سلطة الدولة 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C00000"/>
                </a:solidFill>
              </a:rPr>
              <a:t>المسئولية </a:t>
            </a:r>
            <a:r>
              <a:rPr lang="ar-SA" sz="2800" dirty="0" smtClean="0"/>
              <a:t>: هي أسس الإدارة  وتفادي صيغة المجهول في الوثائق والعقود الذي يوقعها 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C00000"/>
                </a:solidFill>
              </a:rPr>
              <a:t>الموضوعية</a:t>
            </a:r>
            <a:r>
              <a:rPr lang="ar-SA" sz="2800" dirty="0" smtClean="0"/>
              <a:t> : وهو ما يفرض على أعمالها الحياد والوضوح ويترتب عليه أن يكون الأسلوب خالي من التشخيص أو التعسف أو الأحاسيس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9403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ar-SA" sz="2800" dirty="0" smtClean="0"/>
              <a:t>ا</a:t>
            </a:r>
            <a:r>
              <a:rPr lang="ar-SA" sz="2800" dirty="0" smtClean="0">
                <a:solidFill>
                  <a:srgbClr val="C00000"/>
                </a:solidFill>
              </a:rPr>
              <a:t>لبساطة </a:t>
            </a:r>
            <a:r>
              <a:rPr lang="ar-SA" sz="2800" dirty="0" smtClean="0"/>
              <a:t>:</a:t>
            </a:r>
          </a:p>
          <a:p>
            <a:pPr marL="0" indent="0">
              <a:buNone/>
            </a:pPr>
            <a:r>
              <a:rPr lang="ar-SA" sz="2800" dirty="0" smtClean="0"/>
              <a:t>على محرر الوثيقة الإدارية أن ينجح في أسلوب البساطة ويحقق تبليغ </a:t>
            </a:r>
          </a:p>
          <a:p>
            <a:pPr marL="0" indent="0">
              <a:buNone/>
            </a:pPr>
            <a:r>
              <a:rPr lang="ar-SA" sz="2800" dirty="0" smtClean="0"/>
              <a:t>الفكرة ويستخدم ألفاظ تكون في متناول العامة من القراء 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C00000"/>
                </a:solidFill>
              </a:rPr>
              <a:t>الحذر</a:t>
            </a:r>
            <a:r>
              <a:rPr lang="ar-SA" sz="2800" dirty="0" smtClean="0"/>
              <a:t> : </a:t>
            </a:r>
          </a:p>
          <a:p>
            <a:pPr marL="0" indent="0">
              <a:buNone/>
            </a:pPr>
            <a:r>
              <a:rPr lang="ar-SA" sz="2800" dirty="0" smtClean="0"/>
              <a:t>أي تحرير إداري يتسم بالحذر ويمنع الخطأ </a:t>
            </a:r>
          </a:p>
          <a:p>
            <a:pPr marL="0" indent="0">
              <a:buNone/>
            </a:pPr>
            <a:r>
              <a:rPr lang="ar-SA" sz="2800" dirty="0" smtClean="0"/>
              <a:t>ويجب فيه تفادي إصدار الأحكام المسبقة 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C00000"/>
                </a:solidFill>
              </a:rPr>
              <a:t>الدقة </a:t>
            </a:r>
            <a:r>
              <a:rPr lang="ar-SA" sz="2800" dirty="0" smtClean="0"/>
              <a:t>: </a:t>
            </a:r>
          </a:p>
          <a:p>
            <a:pPr marL="0" indent="0">
              <a:buNone/>
            </a:pPr>
            <a:r>
              <a:rPr lang="ar-SA" sz="2800" dirty="0" smtClean="0"/>
              <a:t>والوضوح ميزة مؤكدة في التحرير الإداري لذلك يجب أن يحرر في ألفاظ دقيقة مستوفية المعنى بعيدة من حشو الكلام 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C00000"/>
                </a:solidFill>
              </a:rPr>
              <a:t>التلخيص</a:t>
            </a:r>
            <a:r>
              <a:rPr lang="ar-SA" sz="2800" dirty="0" smtClean="0"/>
              <a:t> : </a:t>
            </a:r>
          </a:p>
          <a:p>
            <a:pPr marL="0" indent="0">
              <a:buNone/>
            </a:pPr>
            <a:r>
              <a:rPr lang="ar-SA" sz="2800" dirty="0" smtClean="0"/>
              <a:t>هو تضمين الوثيقة الإدارية كل العناصر الضرورية لحسن فهم مضمون 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12049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ar-SA" sz="2800" dirty="0" smtClean="0"/>
          </a:p>
          <a:p>
            <a:pPr marL="0" indent="0">
              <a:buNone/>
            </a:pPr>
            <a:r>
              <a:rPr lang="ar-SA" sz="2800" dirty="0" smtClean="0"/>
              <a:t>الوثيقة لذلك يجب انتهاج أسلوب الاختصاص في الجمل والابتعاد عن الإطناب 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C00000"/>
                </a:solidFill>
              </a:rPr>
              <a:t>النصوص التشريعية والتنظيمية حسب مستوياتها </a:t>
            </a:r>
            <a:r>
              <a:rPr lang="ar-SA" sz="2800" dirty="0" smtClean="0"/>
              <a:t>: </a:t>
            </a:r>
          </a:p>
          <a:p>
            <a:pPr marL="0" indent="0">
              <a:buNone/>
            </a:pPr>
            <a:r>
              <a:rPr lang="ar-SA" sz="2800" dirty="0" smtClean="0"/>
              <a:t>تتدرج من حيث الأهمية ولا يمكن لتشريع أن يخالف تشريعاً آخر أعلى منه </a:t>
            </a:r>
          </a:p>
          <a:p>
            <a:pPr marL="0" indent="0">
              <a:buNone/>
            </a:pPr>
            <a:r>
              <a:rPr lang="ar-SA" sz="2800" dirty="0" smtClean="0"/>
              <a:t>بداية بالدستور ثم المعاهدات – التشريع العادي – التشريع الفرعي </a:t>
            </a:r>
          </a:p>
          <a:p>
            <a:pPr marL="0" indent="0">
              <a:buNone/>
            </a:pPr>
            <a:r>
              <a:rPr lang="ar-SA" sz="2800" dirty="0" smtClean="0"/>
              <a:t>يمكن ترتيباه كما يلي : 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FF0000"/>
                </a:solidFill>
              </a:rPr>
              <a:t>القانون</a:t>
            </a:r>
            <a:r>
              <a:rPr lang="ar-SA" sz="2800" dirty="0" smtClean="0"/>
              <a:t>          -         </a:t>
            </a:r>
            <a:r>
              <a:rPr lang="ar-SA" sz="2800" dirty="0" smtClean="0">
                <a:solidFill>
                  <a:srgbClr val="00B0F0"/>
                </a:solidFill>
              </a:rPr>
              <a:t>الأمر</a:t>
            </a:r>
            <a:r>
              <a:rPr lang="ar-SA" sz="2800" dirty="0" smtClean="0"/>
              <a:t> 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C08940"/>
                </a:solidFill>
              </a:rPr>
              <a:t>المرسوم</a:t>
            </a:r>
            <a:r>
              <a:rPr lang="ar-SA" sz="2800" dirty="0" smtClean="0"/>
              <a:t>       -          </a:t>
            </a:r>
            <a:r>
              <a:rPr lang="ar-SA" sz="2800" dirty="0" smtClean="0">
                <a:solidFill>
                  <a:srgbClr val="0070C0"/>
                </a:solidFill>
              </a:rPr>
              <a:t>القرار</a:t>
            </a:r>
            <a:r>
              <a:rPr lang="ar-SA" sz="2800" dirty="0" smtClean="0"/>
              <a:t> 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chemeClr val="tx1"/>
                </a:solidFill>
              </a:rPr>
              <a:t>المقرر </a:t>
            </a:r>
            <a:r>
              <a:rPr lang="ar-SA" sz="2800" dirty="0" smtClean="0"/>
              <a:t>        -       </a:t>
            </a:r>
            <a:r>
              <a:rPr lang="ar-SA" sz="2800" dirty="0" smtClean="0">
                <a:solidFill>
                  <a:srgbClr val="7030A0"/>
                </a:solidFill>
              </a:rPr>
              <a:t> المنشور </a:t>
            </a:r>
          </a:p>
          <a:p>
            <a:pPr marL="0" indent="0">
              <a:buNone/>
            </a:pPr>
            <a:endParaRPr lang="ar-SA" sz="2800" dirty="0" smtClean="0"/>
          </a:p>
          <a:p>
            <a:pPr marL="0" indent="0">
              <a:buNone/>
            </a:pP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43190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7666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ar-SA" sz="2800" dirty="0" smtClean="0">
                <a:solidFill>
                  <a:srgbClr val="C00000"/>
                </a:solidFill>
              </a:rPr>
              <a:t>أهمية معرفة أصول كتابة التقارير الإدارية والفنية </a:t>
            </a:r>
            <a:r>
              <a:rPr lang="ar-SA" sz="2800" dirty="0" smtClean="0"/>
              <a:t>:</a:t>
            </a:r>
          </a:p>
          <a:p>
            <a:pPr marL="0" indent="0">
              <a:buNone/>
            </a:pPr>
            <a:r>
              <a:rPr lang="ar-SA" sz="2800" dirty="0" smtClean="0"/>
              <a:t>إعدادها جزء مهم من عملية الاتصال الذي بدوره مسؤول عن نجاح </a:t>
            </a:r>
          </a:p>
          <a:p>
            <a:pPr marL="0" indent="0">
              <a:buNone/>
            </a:pPr>
            <a:r>
              <a:rPr lang="ar-SA" sz="2800" dirty="0" smtClean="0"/>
              <a:t>المنظمة والرفع من مخرجاتها التعليمية .</a:t>
            </a:r>
          </a:p>
          <a:p>
            <a:pPr marL="0" indent="0">
              <a:buNone/>
            </a:pPr>
            <a:r>
              <a:rPr lang="ar-SA" sz="2800" dirty="0" smtClean="0"/>
              <a:t>كتابة التقارير تحتاج إلى مقدرة وخبرة </a:t>
            </a:r>
          </a:p>
          <a:p>
            <a:pPr marL="0" indent="0">
              <a:buNone/>
            </a:pPr>
            <a:r>
              <a:rPr lang="ar-SA" sz="2800" dirty="0" smtClean="0"/>
              <a:t>كما تحتاج إلى مقدرة على التعبير </a:t>
            </a:r>
          </a:p>
          <a:p>
            <a:pPr marL="0" indent="0">
              <a:buNone/>
            </a:pPr>
            <a:r>
              <a:rPr lang="ar-SA" sz="2800" dirty="0" smtClean="0"/>
              <a:t>بلغة سليمة إلى جانب الدراية بأساسيات كتابة التقارير وأصولها </a:t>
            </a:r>
          </a:p>
          <a:p>
            <a:pPr marL="0" indent="0">
              <a:buNone/>
            </a:pPr>
            <a:r>
              <a:rPr lang="ar-SA" sz="2800" dirty="0" smtClean="0"/>
              <a:t>الاهتمام بشكل التقرير أو إطاره يلزم الكاتب بأن يكون على دراية بمضمون تقريره.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C00000"/>
                </a:solidFill>
              </a:rPr>
              <a:t>وظيفة التقرير في الاتصال </a:t>
            </a:r>
            <a:r>
              <a:rPr lang="ar-SA" sz="2800" dirty="0" smtClean="0"/>
              <a:t>:</a:t>
            </a:r>
          </a:p>
          <a:p>
            <a:pPr marL="0" indent="0">
              <a:buNone/>
            </a:pPr>
            <a:r>
              <a:rPr lang="ar-SA" sz="2800" dirty="0" smtClean="0"/>
              <a:t>يلعب دور مهم في سهولة الاتصال داخل المنظمة 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FF0000"/>
                </a:solidFill>
              </a:rPr>
              <a:t>مثال </a:t>
            </a:r>
            <a:r>
              <a:rPr lang="ar-SA" sz="2800" dirty="0" smtClean="0"/>
              <a:t>:تقرير يوليوس قيصر  إلى مجلس الشيوخ الروماني </a:t>
            </a:r>
          </a:p>
          <a:p>
            <a:pPr marL="0" indent="0">
              <a:buNone/>
            </a:pPr>
            <a:r>
              <a:rPr lang="ar-SA" sz="2800" dirty="0" smtClean="0"/>
              <a:t>كتب قيصر ( حضرت – فرأيت – فغزوت )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82656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ar-SA" sz="2800" dirty="0" smtClean="0"/>
              <a:t>مجلس الشيوخ كان على علم تام بتقرير قيصر لذلك نجد أن الاختصار والتركيز غير مطلوبين دائماً .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C00000"/>
                </a:solidFill>
              </a:rPr>
              <a:t>التقرير وسيلة هامة للاتصال في الإدارة </a:t>
            </a:r>
            <a:r>
              <a:rPr lang="ar-SA" sz="2800" dirty="0" smtClean="0"/>
              <a:t>:</a:t>
            </a:r>
          </a:p>
          <a:p>
            <a:pPr marL="0" indent="0">
              <a:buNone/>
            </a:pPr>
            <a:r>
              <a:rPr lang="ar-SA" sz="2800" dirty="0" smtClean="0"/>
              <a:t>يجب أن يكون هناك نظام فعال وجيد للاتصالات في المنظمة بما يحقق الاتي : </a:t>
            </a:r>
          </a:p>
          <a:p>
            <a:pPr>
              <a:buFontTx/>
              <a:buChar char="-"/>
            </a:pPr>
            <a:r>
              <a:rPr lang="ar-SA" sz="2800" dirty="0" smtClean="0"/>
              <a:t>إنتاج وتجمع المعلومات </a:t>
            </a:r>
          </a:p>
          <a:p>
            <a:pPr>
              <a:buFontTx/>
              <a:buChar char="-"/>
            </a:pPr>
            <a:r>
              <a:rPr lang="ar-SA" sz="2800" dirty="0" smtClean="0"/>
              <a:t>نقل المعلومات في الوقت المناسب داخل كافة المستويات التنظيمية </a:t>
            </a:r>
          </a:p>
          <a:p>
            <a:pPr>
              <a:buFontTx/>
              <a:buChar char="-"/>
            </a:pPr>
            <a:r>
              <a:rPr lang="ar-SA" sz="2800" dirty="0" smtClean="0"/>
              <a:t>الاستخدام الكفء لهذه المعلومات </a:t>
            </a:r>
          </a:p>
          <a:p>
            <a:pPr>
              <a:buFontTx/>
              <a:buChar char="-"/>
            </a:pPr>
            <a:r>
              <a:rPr lang="ar-SA" sz="2800" dirty="0" smtClean="0">
                <a:solidFill>
                  <a:srgbClr val="C00000"/>
                </a:solidFill>
              </a:rPr>
              <a:t>الغرض الأساسي للتقرير : هو</a:t>
            </a:r>
          </a:p>
          <a:p>
            <a:pPr>
              <a:buFontTx/>
              <a:buChar char="-"/>
            </a:pPr>
            <a:r>
              <a:rPr lang="ar-SA" sz="2800" dirty="0" smtClean="0"/>
              <a:t>نقل المعلومات بصورة سليمة ومتكاملة .</a:t>
            </a:r>
          </a:p>
          <a:p>
            <a:pPr>
              <a:buFontTx/>
              <a:buChar char="-"/>
            </a:pPr>
            <a:r>
              <a:rPr lang="ar-SA" sz="2800" dirty="0" smtClean="0"/>
              <a:t>و تقديم البيانات والمعلومات في صورة ملخصة ومنسقة تبرز الهام </a:t>
            </a:r>
          </a:p>
          <a:p>
            <a:pPr marL="0" indent="0">
              <a:buNone/>
            </a:pPr>
            <a:r>
              <a:rPr lang="ar-SA" sz="2800" i="1" dirty="0"/>
              <a:t>و</a:t>
            </a:r>
            <a:r>
              <a:rPr lang="ar-SA" sz="2800" i="1" dirty="0" smtClean="0"/>
              <a:t>بذلك تصبح التقارير وسيلة هامة من وسائل الاتصال 	</a:t>
            </a:r>
            <a:endParaRPr lang="ar-SA" sz="2800" i="1" dirty="0"/>
          </a:p>
        </p:txBody>
      </p:sp>
    </p:spTree>
    <p:extLst>
      <p:ext uri="{BB962C8B-B14F-4D97-AF65-F5344CB8AC3E}">
        <p14:creationId xmlns:p14="http://schemas.microsoft.com/office/powerpoint/2010/main" val="361590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ar-SA" sz="2800" dirty="0" smtClean="0">
                <a:solidFill>
                  <a:srgbClr val="C00000"/>
                </a:solidFill>
              </a:rPr>
              <a:t>المعلومات والبيانات </a:t>
            </a:r>
            <a:r>
              <a:rPr lang="ar-SA" sz="2800" dirty="0" smtClean="0"/>
              <a:t>: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00B050"/>
                </a:solidFill>
              </a:rPr>
              <a:t>البيانات </a:t>
            </a:r>
            <a:r>
              <a:rPr lang="ar-SA" sz="2800" dirty="0" smtClean="0"/>
              <a:t>: تشير إلى الحقائق والأرقام والحروف والكلمات والإشارات التي تعبر عن فكرة أو شيء ما أو موقف ما :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FF0000"/>
                </a:solidFill>
              </a:rPr>
              <a:t>مثال </a:t>
            </a:r>
            <a:r>
              <a:rPr lang="ar-SA" sz="2800" dirty="0" smtClean="0"/>
              <a:t>: أرقام المبيعات وأرقام الإنتاج 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C00000"/>
                </a:solidFill>
              </a:rPr>
              <a:t>أنواع البيانات </a:t>
            </a:r>
            <a:r>
              <a:rPr lang="ar-SA" sz="2800" dirty="0" smtClean="0"/>
              <a:t>: 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00B0F0"/>
                </a:solidFill>
              </a:rPr>
              <a:t>البيانات الثانوية والتاريخية </a:t>
            </a:r>
            <a:r>
              <a:rPr lang="ar-SA" sz="2800" dirty="0" smtClean="0"/>
              <a:t>: </a:t>
            </a:r>
          </a:p>
          <a:p>
            <a:pPr marL="0" indent="0">
              <a:buNone/>
            </a:pPr>
            <a:r>
              <a:rPr lang="ar-SA" sz="2800" dirty="0" smtClean="0"/>
              <a:t>هي التي سبق جمعها وتسجيلها في سجلات أو نشرها بواسطة الهيئات أو احد الباحثين تسمى  بيانات ثانوية داخلية وخارجية 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00B050"/>
                </a:solidFill>
              </a:rPr>
              <a:t>البيانات الأولية </a:t>
            </a:r>
            <a:r>
              <a:rPr lang="ar-SA" sz="2800" dirty="0" smtClean="0"/>
              <a:t>: هي التي يقوم معد التقرير نفسه (الباحث) بملاحظتها </a:t>
            </a:r>
          </a:p>
          <a:p>
            <a:pPr marL="0" indent="0">
              <a:buNone/>
            </a:pPr>
            <a:r>
              <a:rPr lang="ar-SA" sz="2800" dirty="0" smtClean="0"/>
              <a:t>أوجمعها عن طريق الملاحظة أو الاستقصاء أو المقابلات </a:t>
            </a:r>
          </a:p>
          <a:p>
            <a:pPr marL="0" indent="0">
              <a:buNone/>
            </a:pPr>
            <a:r>
              <a:rPr lang="ar-SA" sz="2800" dirty="0" smtClean="0"/>
              <a:t>وهي تكمل النقص في البيانات الثانوية وتعالج الاخطاء فيها ولا يلجأ إلا في حالم انعدام البيانات الثانوية </a:t>
            </a:r>
          </a:p>
        </p:txBody>
      </p:sp>
    </p:spTree>
    <p:extLst>
      <p:ext uri="{BB962C8B-B14F-4D97-AF65-F5344CB8AC3E}">
        <p14:creationId xmlns:p14="http://schemas.microsoft.com/office/powerpoint/2010/main" val="406155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  <a:ln>
            <a:solidFill>
              <a:schemeClr val="accent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ar-SA" sz="2800" dirty="0" smtClean="0">
                <a:solidFill>
                  <a:srgbClr val="C00000"/>
                </a:solidFill>
              </a:rPr>
              <a:t>المعلومات </a:t>
            </a:r>
            <a:r>
              <a:rPr lang="ar-SA" dirty="0" smtClean="0"/>
              <a:t>:</a:t>
            </a:r>
          </a:p>
          <a:p>
            <a:pPr marL="0" indent="0">
              <a:buNone/>
            </a:pPr>
            <a:r>
              <a:rPr lang="ar-SA" sz="2800" dirty="0" smtClean="0"/>
              <a:t>هي حقائق منظمة تفيد مباشرة في اتخاذ القرارات وتشير إلى نتائج تشغيل البيانات التي تصف أحداث العمليات التي تقع في المنظمة وإخراجها في شكل له معنى للمستفيد 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C00000"/>
                </a:solidFill>
              </a:rPr>
              <a:t>الفرق بين البيانات والمعلومات </a:t>
            </a:r>
            <a:r>
              <a:rPr lang="ar-SA" sz="2800" dirty="0" smtClean="0"/>
              <a:t>: </a:t>
            </a:r>
            <a:endParaRPr lang="ar-SA" sz="2800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74027"/>
              </p:ext>
            </p:extLst>
          </p:nvPr>
        </p:nvGraphicFramePr>
        <p:xfrm>
          <a:off x="1524000" y="3140968"/>
          <a:ext cx="6096000" cy="231426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558062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             البيانات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   المعلومات </a:t>
                      </a:r>
                      <a:endParaRPr lang="ar-SA" dirty="0"/>
                    </a:p>
                  </a:txBody>
                  <a:tcPr/>
                </a:tc>
              </a:tr>
              <a:tr h="558062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حقائق غير منظمة لا تفيد مباشرة في اتخاذ القرار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منظمة تفيد مباشرة في صنع القرار </a:t>
                      </a:r>
                      <a:endParaRPr lang="ar-SA" dirty="0"/>
                    </a:p>
                  </a:txBody>
                  <a:tcPr/>
                </a:tc>
              </a:tr>
              <a:tr h="558062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بمثابة مادة خام في </a:t>
                      </a:r>
                      <a:r>
                        <a:rPr lang="ar-SA" dirty="0" smtClean="0"/>
                        <a:t>النظام المعلومات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بمثابة المنتج في نظم المعلومات </a:t>
                      </a:r>
                      <a:endParaRPr lang="ar-SA" dirty="0"/>
                    </a:p>
                  </a:txBody>
                  <a:tcPr/>
                </a:tc>
              </a:tr>
              <a:tr h="558062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مدخلات لنظم المعلومات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مخرجات لنظم المعلومات</a:t>
                      </a:r>
                      <a:r>
                        <a:rPr lang="ar-SA" baseline="0" dirty="0" smtClean="0"/>
                        <a:t> 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402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332656"/>
            <a:ext cx="8229600" cy="596612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ar-SA" sz="2800" dirty="0" smtClean="0">
                <a:solidFill>
                  <a:srgbClr val="C00000"/>
                </a:solidFill>
              </a:rPr>
              <a:t>التقارير وعلاقتها بالبيانات </a:t>
            </a:r>
            <a:r>
              <a:rPr lang="ar-SA" dirty="0" smtClean="0">
                <a:solidFill>
                  <a:srgbClr val="C00000"/>
                </a:solidFill>
              </a:rPr>
              <a:t>:</a:t>
            </a:r>
          </a:p>
          <a:p>
            <a:pPr marL="0" indent="0">
              <a:buNone/>
            </a:pPr>
            <a:r>
              <a:rPr lang="ar-SA" sz="2800" dirty="0" smtClean="0"/>
              <a:t>تعتبر التقارير من أهم صور عرض البيانات بعد تحويلها إلى </a:t>
            </a:r>
            <a:r>
              <a:rPr lang="ar-SA" sz="2800" dirty="0" smtClean="0">
                <a:solidFill>
                  <a:srgbClr val="000000"/>
                </a:solidFill>
              </a:rPr>
              <a:t>معلومات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000000"/>
                </a:solidFill>
              </a:rPr>
              <a:t>كلما أريد تقريراً كافياً صالحاً ومفيداً فنياً وشكلياً وموضوعياً كلما اقتضى الأمر جمع أكبر قدر من البيانات بطريقة صحيحة ثم عرضها في شكل مناسب 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C00000"/>
                </a:solidFill>
              </a:rPr>
              <a:t>مراحل إعداد التقرير </a:t>
            </a:r>
            <a:r>
              <a:rPr lang="ar-SA" sz="2800" dirty="0" smtClean="0">
                <a:solidFill>
                  <a:srgbClr val="000000"/>
                </a:solidFill>
              </a:rPr>
              <a:t>: 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000000"/>
                </a:solidFill>
              </a:rPr>
              <a:t>جمع البيانات المرتبطة به .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000000"/>
                </a:solidFill>
              </a:rPr>
              <a:t>تفريغ البيانات وتبويبها 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000000"/>
                </a:solidFill>
              </a:rPr>
              <a:t>تحليل البيانات 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000000"/>
                </a:solidFill>
              </a:rPr>
              <a:t>استخراج النتائج والتوصيات </a:t>
            </a:r>
          </a:p>
          <a:p>
            <a:pPr marL="0" indent="0">
              <a:buNone/>
            </a:pPr>
            <a:r>
              <a:rPr lang="ar-SA" sz="2800" dirty="0" smtClean="0">
                <a:solidFill>
                  <a:srgbClr val="000000"/>
                </a:solidFill>
              </a:rPr>
              <a:t>كتابة التقرير ونشره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4113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ar-SA" sz="2800" dirty="0" smtClean="0">
                <a:solidFill>
                  <a:srgbClr val="C00000"/>
                </a:solidFill>
              </a:rPr>
              <a:t>علاقة البيانات بكل من التقارير واتخاذ القرارات </a:t>
            </a:r>
            <a:r>
              <a:rPr lang="ar-SA" sz="2800" dirty="0" smtClean="0"/>
              <a:t>: </a:t>
            </a:r>
            <a:endParaRPr lang="ar-SA" sz="2800" dirty="0"/>
          </a:p>
          <a:p>
            <a:pPr marL="0" indent="0">
              <a:buNone/>
            </a:pPr>
            <a:endParaRPr lang="ar-SA" sz="2800" dirty="0" smtClean="0"/>
          </a:p>
          <a:p>
            <a:pPr marL="0" indent="0">
              <a:buNone/>
            </a:pPr>
            <a:endParaRPr lang="ar-SA" sz="2800" dirty="0"/>
          </a:p>
          <a:p>
            <a:pPr marL="0" indent="0">
              <a:buNone/>
            </a:pPr>
            <a:endParaRPr lang="ar-SA" sz="2800" dirty="0" smtClean="0"/>
          </a:p>
          <a:p>
            <a:pPr marL="0" indent="0">
              <a:buNone/>
            </a:pPr>
            <a:endParaRPr lang="ar-SA" sz="2800" dirty="0"/>
          </a:p>
          <a:p>
            <a:pPr marL="0" indent="0">
              <a:buNone/>
            </a:pPr>
            <a:endParaRPr lang="ar-SA" sz="2800" dirty="0" smtClean="0"/>
          </a:p>
          <a:p>
            <a:pPr marL="0" indent="0">
              <a:buNone/>
            </a:pPr>
            <a:r>
              <a:rPr lang="ar-SA" sz="2800" dirty="0"/>
              <a:t> </a:t>
            </a:r>
            <a:r>
              <a:rPr lang="ar-SA" sz="2800" dirty="0" smtClean="0"/>
              <a:t>  </a:t>
            </a:r>
          </a:p>
          <a:p>
            <a:pPr marL="0" indent="0">
              <a:buNone/>
            </a:pPr>
            <a:endParaRPr lang="ar-SA" sz="2800" dirty="0"/>
          </a:p>
          <a:p>
            <a:pPr marL="0" indent="0">
              <a:buNone/>
            </a:pPr>
            <a:endParaRPr lang="ar-SA" sz="2800" dirty="0" smtClean="0"/>
          </a:p>
          <a:p>
            <a:pPr marL="0" indent="0">
              <a:buNone/>
            </a:pPr>
            <a:endParaRPr lang="ar-SA" sz="2800" dirty="0"/>
          </a:p>
          <a:p>
            <a:pPr marL="0" indent="0">
              <a:buNone/>
            </a:pPr>
            <a:r>
              <a:rPr lang="ar-SA" sz="2800" dirty="0" smtClean="0"/>
              <a:t>                             اتخاذ القرارات                                    </a:t>
            </a:r>
            <a:endParaRPr lang="ar-SA" sz="2800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18885"/>
              </p:ext>
            </p:extLst>
          </p:nvPr>
        </p:nvGraphicFramePr>
        <p:xfrm>
          <a:off x="1547664" y="980728"/>
          <a:ext cx="6096000" cy="158989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128392"/>
                <a:gridCol w="2967608"/>
              </a:tblGrid>
              <a:tr h="474908">
                <a:tc>
                  <a:txBody>
                    <a:bodyPr/>
                    <a:lstStyle/>
                    <a:p>
                      <a:pPr rtl="1"/>
                      <a:r>
                        <a:rPr lang="ar-SA" baseline="0" dirty="0" smtClean="0"/>
                        <a:t>                  البيانات </a:t>
                      </a:r>
                      <a:r>
                        <a:rPr lang="ar-SA" dirty="0" smtClean="0"/>
                        <a:t>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تتحول</a:t>
                      </a:r>
                      <a:r>
                        <a:rPr lang="ar-SA" baseline="0" dirty="0" smtClean="0"/>
                        <a:t> إلى </a:t>
                      </a:r>
                      <a:endParaRPr lang="ar-SA" dirty="0"/>
                    </a:p>
                  </a:txBody>
                  <a:tcPr/>
                </a:tc>
              </a:tr>
              <a:tr h="474908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            معلومات</a:t>
                      </a:r>
                      <a:r>
                        <a:rPr lang="ar-SA" baseline="0" dirty="0" smtClean="0"/>
                        <a:t>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يتم عرضها</a:t>
                      </a:r>
                      <a:r>
                        <a:rPr lang="ar-SA" baseline="0" dirty="0" smtClean="0"/>
                        <a:t> في </a:t>
                      </a:r>
                      <a:endParaRPr lang="ar-SA" dirty="0"/>
                    </a:p>
                  </a:txBody>
                  <a:tcPr/>
                </a:tc>
              </a:tr>
              <a:tr h="474908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               تقارير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    يتم على ضوئها</a:t>
                      </a:r>
                      <a:r>
                        <a:rPr lang="ar-SA" baseline="0" dirty="0" smtClean="0"/>
                        <a:t> في</a:t>
                      </a:r>
                    </a:p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رابط كسهم مستقيم 5"/>
          <p:cNvCxnSpPr/>
          <p:nvPr/>
        </p:nvCxnSpPr>
        <p:spPr>
          <a:xfrm>
            <a:off x="4860032" y="1268760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سهم للأسفل 12"/>
          <p:cNvSpPr/>
          <p:nvPr/>
        </p:nvSpPr>
        <p:spPr>
          <a:xfrm>
            <a:off x="4617716" y="2636912"/>
            <a:ext cx="484632" cy="19865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6508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572149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ar-SA" sz="2800" dirty="0" smtClean="0">
                <a:solidFill>
                  <a:srgbClr val="C00000"/>
                </a:solidFill>
              </a:rPr>
              <a:t>إعداد وكتابة التقارير</a:t>
            </a:r>
            <a:r>
              <a:rPr lang="ar-SA" sz="2800" dirty="0" smtClean="0"/>
              <a:t> :</a:t>
            </a:r>
          </a:p>
          <a:p>
            <a:pPr marL="0" indent="0">
              <a:buNone/>
            </a:pPr>
            <a:r>
              <a:rPr lang="ar-SA" sz="2800" dirty="0" smtClean="0"/>
              <a:t>مهارات إعداد وكتابة التقارير هي إحدى مهارات الاتصال الإداري :</a:t>
            </a:r>
          </a:p>
          <a:p>
            <a:pPr marL="0" indent="0">
              <a:buNone/>
            </a:pPr>
            <a:r>
              <a:rPr lang="ar-SA" sz="2800" dirty="0" smtClean="0"/>
              <a:t>نبدأ بالاتصال وأثره في الإدارة :</a:t>
            </a:r>
          </a:p>
          <a:p>
            <a:pPr marL="0" indent="0">
              <a:buNone/>
            </a:pPr>
            <a:endParaRPr lang="ar-SA" sz="2800" dirty="0" smtClean="0"/>
          </a:p>
          <a:p>
            <a:pPr marL="0" indent="0">
              <a:buNone/>
            </a:pPr>
            <a:endParaRPr lang="ar-SA" sz="2800" dirty="0" smtClean="0"/>
          </a:p>
          <a:p>
            <a:pPr marL="0" indent="0">
              <a:buNone/>
            </a:pPr>
            <a:endParaRPr lang="ar-SA" sz="2800" dirty="0" smtClean="0"/>
          </a:p>
          <a:p>
            <a:pPr marL="0" indent="0">
              <a:buNone/>
            </a:pPr>
            <a:r>
              <a:rPr lang="ar-SA" sz="2800" dirty="0" smtClean="0"/>
              <a:t>تعريف الاتصال :</a:t>
            </a:r>
          </a:p>
          <a:p>
            <a:pPr marL="0" indent="0">
              <a:buNone/>
            </a:pPr>
            <a:r>
              <a:rPr lang="ar-SA" sz="2800" dirty="0" smtClean="0"/>
              <a:t>وسائل الاتصال :</a:t>
            </a:r>
          </a:p>
          <a:p>
            <a:pPr marL="0" indent="0">
              <a:buNone/>
            </a:pPr>
            <a:r>
              <a:rPr lang="ar-SA" sz="2800" dirty="0" smtClean="0"/>
              <a:t>عناصر الاتصال :</a:t>
            </a:r>
          </a:p>
          <a:p>
            <a:pPr marL="0" indent="0">
              <a:buNone/>
            </a:pPr>
            <a:r>
              <a:rPr lang="ar-SA" sz="2800" dirty="0" smtClean="0"/>
              <a:t>  أثر الاتصال :</a:t>
            </a:r>
          </a:p>
          <a:p>
            <a:pPr marL="0" indent="0">
              <a:buNone/>
            </a:pPr>
            <a:r>
              <a:rPr lang="ar-SA" sz="2800" dirty="0" smtClean="0"/>
              <a:t>أهمية الاتصال :</a:t>
            </a:r>
            <a:endParaRPr lang="ar-SA" sz="2800" dirty="0"/>
          </a:p>
        </p:txBody>
      </p:sp>
      <p:sp>
        <p:nvSpPr>
          <p:cNvPr id="4" name="سهم للأسفل 3"/>
          <p:cNvSpPr/>
          <p:nvPr/>
        </p:nvSpPr>
        <p:spPr>
          <a:xfrm>
            <a:off x="7668344" y="206084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0452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04813"/>
            <a:ext cx="8229600" cy="582136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ar-SA" altLang="ar-SA" b="1" dirty="0" smtClean="0">
                <a:solidFill>
                  <a:srgbClr val="000099"/>
                </a:solidFill>
              </a:rPr>
              <a:t>                          </a:t>
            </a:r>
            <a:r>
              <a:rPr lang="ar-SA" altLang="ar-SA" sz="4800" b="1" dirty="0">
                <a:solidFill>
                  <a:srgbClr val="000099"/>
                </a:solidFill>
                <a:ea typeface="+mj-ea"/>
              </a:rPr>
              <a:t>الاتصال</a:t>
            </a:r>
            <a:endParaRPr lang="ar-SA" altLang="ar-SA" b="1" dirty="0" smtClean="0">
              <a:solidFill>
                <a:srgbClr val="000099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ar-SA" altLang="ar-SA" b="1" dirty="0" smtClean="0">
                <a:solidFill>
                  <a:srgbClr val="000099"/>
                </a:solidFill>
              </a:rPr>
              <a:t>أولاً: أثر الاتصال:</a:t>
            </a:r>
          </a:p>
          <a:p>
            <a:pPr marL="0" indent="0" eaLnBrk="1" hangingPunct="1">
              <a:buFontTx/>
              <a:buNone/>
              <a:defRPr/>
            </a:pPr>
            <a:r>
              <a:rPr lang="ar-SA" altLang="ar-SA" sz="2800" dirty="0" smtClean="0"/>
              <a:t>	يلعب الاتصال دوراً مهماً ورئيساً في إدارة المنظمات، حتى أنه يمكن القول أن إدارة الاتصال ما هي إلا مجموعة من الاتصالات. ويستند هذا الرأي إلى نتائج الأبحاث التي أثبتت ذلك. </a:t>
            </a:r>
          </a:p>
          <a:p>
            <a:pPr marL="0" indent="0" eaLnBrk="1" hangingPunct="1">
              <a:buFontTx/>
              <a:buNone/>
              <a:defRPr/>
            </a:pPr>
            <a:r>
              <a:rPr lang="ar-SA" altLang="ar-SA" sz="2800" dirty="0" smtClean="0"/>
              <a:t>مثال: يقضي المدير 80% من وقته في العمل بالاتصال فهو يستمع ويتحدث ويقرأ ويكتب المذكرات والتقارير.</a:t>
            </a:r>
          </a:p>
          <a:p>
            <a:pPr marL="0" indent="0" eaLnBrk="1" hangingPunct="1">
              <a:buFontTx/>
              <a:buNone/>
              <a:defRPr/>
            </a:pPr>
            <a:r>
              <a:rPr lang="ar-SA" altLang="ar-SA" b="1" dirty="0" smtClean="0">
                <a:solidFill>
                  <a:srgbClr val="000099"/>
                </a:solidFill>
              </a:rPr>
              <a:t>ثانياً: وسائل الاتصال المادية:</a:t>
            </a:r>
          </a:p>
          <a:p>
            <a:pPr marL="0" indent="0" eaLnBrk="1" hangingPunct="1">
              <a:buFontTx/>
              <a:buNone/>
              <a:defRPr/>
            </a:pPr>
            <a:r>
              <a:rPr lang="ar-SA" altLang="ar-SA" sz="2800" dirty="0" smtClean="0"/>
              <a:t>مثال: التليفونات، الرسائل، البرقيات.</a:t>
            </a:r>
          </a:p>
          <a:p>
            <a:pPr marL="0" indent="0" eaLnBrk="1" hangingPunct="1">
              <a:buFontTx/>
              <a:buNone/>
              <a:defRPr/>
            </a:pPr>
            <a:r>
              <a:rPr lang="ar-SA" altLang="ar-SA" sz="2800" dirty="0" smtClean="0"/>
              <a:t> ويقصد بذلك: (أي سلوك يؤدي إلى تبادل المعنى).</a:t>
            </a:r>
            <a:endParaRPr lang="en-US" altLang="ar-SA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836613"/>
            <a:ext cx="8569325" cy="53895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Tx/>
              <a:buNone/>
              <a:defRPr/>
            </a:pPr>
            <a:r>
              <a:rPr lang="ar-SA" altLang="ar-SA" b="1" dirty="0" smtClean="0">
                <a:solidFill>
                  <a:srgbClr val="000099"/>
                </a:solidFill>
              </a:rPr>
              <a:t>ثالثاً: مفهوم الاتصال:</a:t>
            </a:r>
          </a:p>
          <a:p>
            <a:pPr eaLnBrk="1" hangingPunct="1">
              <a:buFontTx/>
              <a:buNone/>
              <a:defRPr/>
            </a:pPr>
            <a:r>
              <a:rPr lang="ar-SA" altLang="ar-SA" sz="2800" dirty="0" smtClean="0">
                <a:solidFill>
                  <a:srgbClr val="00B0F0"/>
                </a:solidFill>
              </a:rPr>
              <a:t>عُرف الاتصال بمجموعة من التعريفات، منها</a:t>
            </a:r>
            <a:r>
              <a:rPr lang="ar-SA" altLang="ar-SA" sz="2800" dirty="0" smtClean="0"/>
              <a:t>: </a:t>
            </a:r>
          </a:p>
          <a:p>
            <a:pPr eaLnBrk="1" hangingPunct="1">
              <a:defRPr/>
            </a:pPr>
            <a:r>
              <a:rPr lang="ar-SA" altLang="ar-SA" sz="2800" dirty="0" smtClean="0"/>
              <a:t>نقل وتبادل المعلومات التي على أساسها :</a:t>
            </a:r>
          </a:p>
          <a:p>
            <a:pPr eaLnBrk="1" hangingPunct="1">
              <a:defRPr/>
            </a:pPr>
            <a:r>
              <a:rPr lang="ar-SA" altLang="ar-SA" sz="2800" dirty="0" smtClean="0"/>
              <a:t>يتوحد الفكر، وتتفق المفاهيم، وتتخذ القرارات.</a:t>
            </a:r>
          </a:p>
          <a:p>
            <a:pPr eaLnBrk="1" hangingPunct="1">
              <a:defRPr/>
            </a:pPr>
            <a:endParaRPr lang="ar-SA" altLang="ar-SA" sz="2800" dirty="0"/>
          </a:p>
          <a:p>
            <a:pPr eaLnBrk="1" hangingPunct="1">
              <a:defRPr/>
            </a:pPr>
            <a:r>
              <a:rPr lang="ar-SA" altLang="ar-SA" sz="2800" dirty="0" smtClean="0">
                <a:solidFill>
                  <a:srgbClr val="00B050"/>
                </a:solidFill>
              </a:rPr>
              <a:t>تبادل الحقائق أو الأفكار أو الآراء أو المشاعر من خلال عمليات الإرسال والاستقبال.</a:t>
            </a:r>
          </a:p>
          <a:p>
            <a:pPr eaLnBrk="1" hangingPunct="1">
              <a:defRPr/>
            </a:pPr>
            <a:endParaRPr lang="ar-SA" altLang="ar-SA" sz="2800" dirty="0"/>
          </a:p>
          <a:p>
            <a:pPr eaLnBrk="1" hangingPunct="1">
              <a:defRPr/>
            </a:pPr>
            <a:r>
              <a:rPr lang="ar-SA" altLang="ar-SA" sz="2800" dirty="0" smtClean="0">
                <a:solidFill>
                  <a:srgbClr val="000099"/>
                </a:solidFill>
              </a:rPr>
              <a:t>أي سلوك مقصود من جانب المرسل ينقل المعنى المطلوب إلى المستقبل ويؤدي إلى استجابة بالسلوك المطلوب منه.</a:t>
            </a:r>
          </a:p>
          <a:p>
            <a:pPr eaLnBrk="1" hangingPunct="1">
              <a:buFontTx/>
              <a:buNone/>
              <a:defRPr/>
            </a:pPr>
            <a:endParaRPr lang="en-US" altLang="ar-SA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620713"/>
            <a:ext cx="8229600" cy="568801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Tx/>
              <a:buNone/>
              <a:defRPr/>
            </a:pPr>
            <a:r>
              <a:rPr lang="ar-SA" altLang="ar-SA" b="1" dirty="0" smtClean="0">
                <a:solidFill>
                  <a:srgbClr val="000099"/>
                </a:solidFill>
              </a:rPr>
              <a:t>رابعاً: عناصر الاتصال</a:t>
            </a:r>
            <a:r>
              <a:rPr lang="ar-SA" altLang="ar-SA" dirty="0" smtClean="0"/>
              <a:t>:</a:t>
            </a:r>
          </a:p>
          <a:p>
            <a:pPr eaLnBrk="1" hangingPunct="1">
              <a:defRPr/>
            </a:pPr>
            <a:r>
              <a:rPr lang="ar-SA" altLang="ar-SA" sz="2800" dirty="0" smtClean="0">
                <a:solidFill>
                  <a:srgbClr val="FF0000"/>
                </a:solidFill>
              </a:rPr>
              <a:t>مُرسِل</a:t>
            </a:r>
          </a:p>
          <a:p>
            <a:pPr eaLnBrk="1" hangingPunct="1">
              <a:defRPr/>
            </a:pPr>
            <a:r>
              <a:rPr lang="ar-SA" altLang="ar-SA" sz="2800" dirty="0" smtClean="0">
                <a:solidFill>
                  <a:srgbClr val="FF0000"/>
                </a:solidFill>
              </a:rPr>
              <a:t>رسالة.</a:t>
            </a:r>
          </a:p>
          <a:p>
            <a:pPr eaLnBrk="1" hangingPunct="1">
              <a:defRPr/>
            </a:pPr>
            <a:r>
              <a:rPr lang="ar-SA" altLang="ar-SA" sz="2800" dirty="0" smtClean="0">
                <a:solidFill>
                  <a:srgbClr val="FF0000"/>
                </a:solidFill>
              </a:rPr>
              <a:t>مُرسَل إليه.</a:t>
            </a:r>
          </a:p>
          <a:p>
            <a:pPr eaLnBrk="1" hangingPunct="1">
              <a:defRPr/>
            </a:pPr>
            <a:r>
              <a:rPr lang="ar-SA" altLang="ar-SA" sz="2800" dirty="0" smtClean="0">
                <a:solidFill>
                  <a:srgbClr val="FF0000"/>
                </a:solidFill>
              </a:rPr>
              <a:t>استجابة</a:t>
            </a:r>
          </a:p>
          <a:p>
            <a:pPr eaLnBrk="1" hangingPunct="1">
              <a:defRPr/>
            </a:pPr>
            <a:r>
              <a:rPr lang="ar-SA" altLang="ar-SA" sz="2800" dirty="0" smtClean="0">
                <a:solidFill>
                  <a:srgbClr val="FF0000"/>
                </a:solidFill>
              </a:rPr>
              <a:t>قناة الاتصال.</a:t>
            </a:r>
            <a:endParaRPr lang="en-US" altLang="ar-SA" sz="2800" dirty="0" smtClean="0">
              <a:solidFill>
                <a:srgbClr val="FF0000"/>
              </a:solidFill>
            </a:endParaRPr>
          </a:p>
          <a:p>
            <a:pPr eaLnBrk="1" hangingPunct="1">
              <a:buFontTx/>
              <a:buNone/>
              <a:defRPr/>
            </a:pPr>
            <a:endParaRPr lang="ar-SA" altLang="ar-SA" sz="2800" dirty="0" smtClean="0"/>
          </a:p>
          <a:p>
            <a:pPr eaLnBrk="1" hangingPunct="1">
              <a:buFontTx/>
              <a:buNone/>
              <a:defRPr/>
            </a:pPr>
            <a:endParaRPr lang="en-US" altLang="ar-SA" sz="2800" dirty="0" smtClean="0"/>
          </a:p>
        </p:txBody>
      </p:sp>
      <p:grpSp>
        <p:nvGrpSpPr>
          <p:cNvPr id="6147" name="Group 4"/>
          <p:cNvGrpSpPr>
            <a:grpSpLocks/>
          </p:cNvGrpSpPr>
          <p:nvPr/>
        </p:nvGrpSpPr>
        <p:grpSpPr bwMode="auto">
          <a:xfrm>
            <a:off x="2843213" y="4689475"/>
            <a:ext cx="4229100" cy="1371600"/>
            <a:chOff x="3240" y="1800"/>
            <a:chExt cx="6660" cy="2160"/>
          </a:xfrm>
        </p:grpSpPr>
        <p:pic>
          <p:nvPicPr>
            <p:cNvPr id="5124" name="Picture 5" descr="Scan"/>
            <p:cNvPicPr>
              <a:picLocks noChangeAspect="1" noChangeArrowheads="1"/>
            </p:cNvPicPr>
            <p:nvPr/>
          </p:nvPicPr>
          <p:blipFill>
            <a:blip r:embed="rId2">
              <a:lum contrast="42000"/>
            </a:blip>
            <a:srcRect l="1067" t="10779" r="2968" b="24551"/>
            <a:stretch>
              <a:fillRect/>
            </a:stretch>
          </p:blipFill>
          <p:spPr bwMode="auto">
            <a:xfrm>
              <a:off x="3240" y="1800"/>
              <a:ext cx="6660" cy="216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pic>
        <p:sp>
          <p:nvSpPr>
            <p:cNvPr id="5125" name="Rectangle 6"/>
            <p:cNvSpPr>
              <a:spLocks noChangeArrowheads="1"/>
            </p:cNvSpPr>
            <p:nvPr/>
          </p:nvSpPr>
          <p:spPr bwMode="auto">
            <a:xfrm rot="-1406884">
              <a:off x="6980" y="3120"/>
              <a:ext cx="900" cy="18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ar-SA" altLang="ar-SA" smtClean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664"/>
            <a:ext cx="8229600" cy="5721499"/>
          </a:xfrm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533400" indent="-533400" eaLnBrk="1" hangingPunct="1">
              <a:buFontTx/>
              <a:buNone/>
              <a:defRPr/>
            </a:pPr>
            <a:r>
              <a:rPr lang="ar-SA" altLang="ar-SA" b="1" dirty="0" smtClean="0">
                <a:solidFill>
                  <a:srgbClr val="000099"/>
                </a:solidFill>
              </a:rPr>
              <a:t>أهمية الاتصال:</a:t>
            </a:r>
            <a:r>
              <a:rPr lang="ar-SA" altLang="ar-SA" b="1" dirty="0" smtClean="0"/>
              <a:t> </a:t>
            </a:r>
          </a:p>
          <a:p>
            <a:pPr marL="533400" indent="-533400" eaLnBrk="1" hangingPunct="1">
              <a:buFontTx/>
              <a:buNone/>
              <a:defRPr/>
            </a:pPr>
            <a:r>
              <a:rPr lang="ar-SA" altLang="ar-SA" sz="2800" dirty="0" smtClean="0">
                <a:solidFill>
                  <a:srgbClr val="FF0000"/>
                </a:solidFill>
              </a:rPr>
              <a:t>الاتصال هو</a:t>
            </a:r>
            <a:r>
              <a:rPr lang="ar-SA" altLang="ar-SA" sz="2800" dirty="0" smtClean="0"/>
              <a:t>: </a:t>
            </a:r>
          </a:p>
          <a:p>
            <a:pPr marL="533400" indent="-533400" eaLnBrk="1" hangingPunct="1">
              <a:buFontTx/>
              <a:buNone/>
              <a:defRPr/>
            </a:pPr>
            <a:r>
              <a:rPr lang="ar-SA" altLang="ar-SA" sz="2800" dirty="0" smtClean="0"/>
              <a:t>عملية أساسية ورئيسة في إدارة المنظمات وتحقيق الأهداف. </a:t>
            </a:r>
          </a:p>
          <a:p>
            <a:pPr marL="533400" indent="-533400" eaLnBrk="1" hangingPunct="1">
              <a:buFontTx/>
              <a:buNone/>
              <a:defRPr/>
            </a:pPr>
            <a:r>
              <a:rPr lang="ar-SA" altLang="ar-SA" sz="2800" dirty="0" smtClean="0"/>
              <a:t>لذلك نجد ممارسة العملية الإدارية عبارة عن:</a:t>
            </a:r>
          </a:p>
          <a:p>
            <a:pPr marL="533400" indent="-533400" eaLnBrk="1" hangingPunct="1">
              <a:buFontTx/>
              <a:buNone/>
              <a:defRPr/>
            </a:pPr>
            <a:r>
              <a:rPr lang="ar-SA" altLang="ar-SA" sz="2800" dirty="0" smtClean="0">
                <a:solidFill>
                  <a:srgbClr val="92D050"/>
                </a:solidFill>
              </a:rPr>
              <a:t>تخطيط </a:t>
            </a:r>
            <a:r>
              <a:rPr lang="ar-SA" altLang="ar-SA" sz="2800" dirty="0" smtClean="0"/>
              <a:t>    -    </a:t>
            </a:r>
            <a:r>
              <a:rPr lang="ar-SA" altLang="ar-SA" sz="2800" dirty="0" smtClean="0">
                <a:solidFill>
                  <a:srgbClr val="FF0000"/>
                </a:solidFill>
              </a:rPr>
              <a:t>تنظيم</a:t>
            </a:r>
            <a:r>
              <a:rPr lang="ar-SA" altLang="ar-SA" sz="2800" dirty="0"/>
              <a:t> </a:t>
            </a:r>
            <a:r>
              <a:rPr lang="ar-SA" altLang="ar-SA" sz="2800" dirty="0" smtClean="0"/>
              <a:t>    -  </a:t>
            </a:r>
            <a:r>
              <a:rPr lang="ar-SA" altLang="ar-SA" sz="2800" dirty="0" smtClean="0">
                <a:solidFill>
                  <a:srgbClr val="C00000"/>
                </a:solidFill>
              </a:rPr>
              <a:t>توجيه</a:t>
            </a:r>
          </a:p>
          <a:p>
            <a:pPr marL="533400" indent="-533400" eaLnBrk="1" hangingPunct="1">
              <a:buFontTx/>
              <a:buNone/>
              <a:defRPr/>
            </a:pPr>
            <a:r>
              <a:rPr lang="ar-SA" altLang="ar-SA" sz="2800" dirty="0" smtClean="0">
                <a:solidFill>
                  <a:srgbClr val="7030A0"/>
                </a:solidFill>
              </a:rPr>
              <a:t> تنسيق </a:t>
            </a:r>
            <a:r>
              <a:rPr lang="ar-SA" altLang="ar-SA" sz="2800" dirty="0" smtClean="0"/>
              <a:t>     -     </a:t>
            </a:r>
            <a:r>
              <a:rPr lang="ar-SA" altLang="ar-SA" sz="2800" dirty="0" smtClean="0">
                <a:solidFill>
                  <a:srgbClr val="00B0F0"/>
                </a:solidFill>
              </a:rPr>
              <a:t>رقابة</a:t>
            </a:r>
          </a:p>
          <a:p>
            <a:pPr marL="533400" indent="-533400" eaLnBrk="1" hangingPunct="1">
              <a:buFontTx/>
              <a:buNone/>
              <a:defRPr/>
            </a:pPr>
            <a:r>
              <a:rPr lang="ar-SA" altLang="ar-SA" sz="2800" dirty="0" smtClean="0"/>
              <a:t>يستلزم ذلك :</a:t>
            </a:r>
          </a:p>
          <a:p>
            <a:pPr marL="533400" indent="-533400" eaLnBrk="1" hangingPunct="1">
              <a:buFontTx/>
              <a:buNone/>
              <a:defRPr/>
            </a:pPr>
            <a:r>
              <a:rPr lang="ar-SA" altLang="ar-SA" sz="2800" dirty="0" smtClean="0"/>
              <a:t>توافر الكم المناسب المتكامل من :</a:t>
            </a:r>
          </a:p>
          <a:p>
            <a:pPr marL="533400" indent="-533400" eaLnBrk="1" hangingPunct="1">
              <a:buFontTx/>
              <a:buNone/>
              <a:defRPr/>
            </a:pPr>
            <a:r>
              <a:rPr lang="ar-SA" altLang="ar-SA" sz="2800" dirty="0" smtClean="0">
                <a:solidFill>
                  <a:srgbClr val="C00000"/>
                </a:solidFill>
              </a:rPr>
              <a:t>المعلومات والبيانات </a:t>
            </a:r>
            <a:r>
              <a:rPr lang="ar-SA" altLang="ar-SA" sz="2800" dirty="0" smtClean="0"/>
              <a:t>: التي يتم نقلها إلى مراكز اتخاذ القرار.</a:t>
            </a:r>
          </a:p>
          <a:p>
            <a:pPr marL="533400" indent="-533400" eaLnBrk="1" hangingPunct="1">
              <a:buFontTx/>
              <a:buNone/>
              <a:defRPr/>
            </a:pPr>
            <a:r>
              <a:rPr lang="ar-SA" altLang="ar-SA" sz="2800" dirty="0" smtClean="0">
                <a:solidFill>
                  <a:srgbClr val="FF0000"/>
                </a:solidFill>
              </a:rPr>
              <a:t>بدورها تقدم </a:t>
            </a:r>
            <a:r>
              <a:rPr lang="ar-SA" altLang="ar-SA" sz="2800" dirty="0" smtClean="0">
                <a:solidFill>
                  <a:srgbClr val="000000"/>
                </a:solidFill>
              </a:rPr>
              <a:t>:أوامر وتوجيهات - ونظم </a:t>
            </a:r>
            <a:r>
              <a:rPr lang="ar-SA" altLang="ar-SA" sz="2800" dirty="0">
                <a:solidFill>
                  <a:srgbClr val="000000"/>
                </a:solidFill>
              </a:rPr>
              <a:t>العمل </a:t>
            </a:r>
            <a:r>
              <a:rPr lang="ar-SA" altLang="ar-SA" sz="2800" dirty="0" smtClean="0">
                <a:solidFill>
                  <a:srgbClr val="000000"/>
                </a:solidFill>
              </a:rPr>
              <a:t>وإجراءات-  </a:t>
            </a:r>
            <a:r>
              <a:rPr lang="ar-SA" altLang="ar-SA" sz="2800" dirty="0">
                <a:solidFill>
                  <a:srgbClr val="000000"/>
                </a:solidFill>
              </a:rPr>
              <a:t>وبرامج وشرح للأهداف والمعلومات إلى فريق العمل.</a:t>
            </a:r>
            <a:endParaRPr lang="en-US" altLang="ar-SA" sz="2800" dirty="0">
              <a:solidFill>
                <a:srgbClr val="000000"/>
              </a:solidFill>
            </a:endParaRPr>
          </a:p>
          <a:p>
            <a:pPr marL="533400" indent="-533400" eaLnBrk="1" hangingPunct="1">
              <a:buFontTx/>
              <a:buNone/>
              <a:defRPr/>
            </a:pPr>
            <a:endParaRPr lang="ar-SA" altLang="ar-SA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404813"/>
            <a:ext cx="8229600" cy="572135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b="1" dirty="0" smtClean="0">
                <a:solidFill>
                  <a:srgbClr val="000099"/>
                </a:solidFill>
              </a:rPr>
              <a:t>شروط فريق العمل: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800" dirty="0" smtClean="0"/>
              <a:t>يتفهم ما ينقل إليه من رسائل.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800" dirty="0" smtClean="0"/>
              <a:t>يدرك  مفهومها المقصود من الإدارة.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800" dirty="0" smtClean="0"/>
              <a:t>تلقى هذه الرسائل استجابتهم.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endParaRPr lang="ar-SA" altLang="ar-SA" sz="2800" b="1" dirty="0" smtClean="0">
              <a:solidFill>
                <a:srgbClr val="000000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800" b="1" dirty="0" smtClean="0">
                <a:solidFill>
                  <a:srgbClr val="000099"/>
                </a:solidFill>
              </a:rPr>
              <a:t>للاتصال </a:t>
            </a:r>
            <a:r>
              <a:rPr lang="ar-SA" altLang="ar-SA" sz="2800" b="1" dirty="0">
                <a:solidFill>
                  <a:srgbClr val="000099"/>
                </a:solidFill>
              </a:rPr>
              <a:t>أهمية كبيرة للمنظمة، فهو</a:t>
            </a:r>
            <a:r>
              <a:rPr lang="ar-SA" altLang="ar-SA" sz="2800" b="1" dirty="0">
                <a:solidFill>
                  <a:srgbClr val="000000"/>
                </a:solidFill>
              </a:rPr>
              <a:t>: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ar-SA" altLang="ar-SA" sz="2800" dirty="0">
                <a:solidFill>
                  <a:srgbClr val="000000"/>
                </a:solidFill>
              </a:rPr>
              <a:t>وسيلة رئيسة لتوجيه سلوك الأفراد تجاه الأهداف المرغوبة.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ar-SA" altLang="ar-SA" sz="2800" dirty="0">
                <a:solidFill>
                  <a:srgbClr val="000000"/>
                </a:solidFill>
              </a:rPr>
              <a:t>يوفر البيانات والمعلومات وينقلها إلى مركز اتخاذ القرار.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ar-SA" altLang="ar-SA" sz="2800" dirty="0">
                <a:solidFill>
                  <a:srgbClr val="000000"/>
                </a:solidFill>
              </a:rPr>
              <a:t>يقرب بين الأفكار والمفاهيم للعاملين ويوحد أنماط العمل.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ar-SA" altLang="ar-SA" sz="2800" dirty="0">
                <a:solidFill>
                  <a:srgbClr val="000000"/>
                </a:solidFill>
              </a:rPr>
              <a:t>ينقل أفكار العاملين إلى مراكز اتخاذ القرارات.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ar-SA" altLang="ar-SA" sz="2800" dirty="0">
                <a:solidFill>
                  <a:srgbClr val="000000"/>
                </a:solidFill>
              </a:rPr>
              <a:t>يربط بين مراكز وضع السياسات </a:t>
            </a:r>
            <a:r>
              <a:rPr lang="ar-SA" altLang="ar-SA" sz="2800" dirty="0" smtClean="0">
                <a:solidFill>
                  <a:srgbClr val="000000"/>
                </a:solidFill>
              </a:rPr>
              <a:t>والأهداف</a:t>
            </a:r>
            <a:endParaRPr lang="en-US" altLang="ar-SA" sz="2800" dirty="0">
              <a:solidFill>
                <a:srgbClr val="000000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ar-SA" altLang="ar-SA" sz="2800" dirty="0">
                <a:solidFill>
                  <a:srgbClr val="000000"/>
                </a:solidFill>
              </a:rPr>
              <a:t>والقرارات وفريق العمل مما يحقق الاندماج والمشاركة</a:t>
            </a:r>
            <a:endParaRPr lang="ar-SA" altLang="ar-SA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188913"/>
            <a:ext cx="8229600" cy="648017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800" dirty="0">
                <a:solidFill>
                  <a:srgbClr val="C00000"/>
                </a:solidFill>
              </a:rPr>
              <a:t>وللاتصال أهمية في </a:t>
            </a:r>
            <a:r>
              <a:rPr lang="ar-SA" altLang="ar-SA" sz="2800" dirty="0" smtClean="0">
                <a:solidFill>
                  <a:srgbClr val="000000"/>
                </a:solidFill>
              </a:rPr>
              <a:t>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800" dirty="0" smtClean="0">
                <a:solidFill>
                  <a:srgbClr val="000000"/>
                </a:solidFill>
              </a:rPr>
              <a:t>المحافظة </a:t>
            </a:r>
            <a:r>
              <a:rPr lang="ar-SA" altLang="ar-SA" sz="2800" dirty="0">
                <a:solidFill>
                  <a:srgbClr val="000000"/>
                </a:solidFill>
              </a:rPr>
              <a:t>على بقاء المنظمة واستمرارها في السوق أو البيئة المحيطة </a:t>
            </a:r>
            <a:r>
              <a:rPr lang="ar-SA" altLang="ar-SA" sz="2800" dirty="0" smtClean="0">
                <a:solidFill>
                  <a:srgbClr val="C00000"/>
                </a:solidFill>
              </a:rPr>
              <a:t>تعريف المنظمة </a:t>
            </a:r>
            <a:r>
              <a:rPr lang="ar-SA" altLang="ar-SA" sz="2800" dirty="0" smtClean="0">
                <a:solidFill>
                  <a:srgbClr val="000000"/>
                </a:solidFill>
              </a:rPr>
              <a:t>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800" dirty="0" smtClean="0">
                <a:solidFill>
                  <a:srgbClr val="000000"/>
                </a:solidFill>
              </a:rPr>
              <a:t>هي </a:t>
            </a:r>
            <a:r>
              <a:rPr lang="ar-SA" altLang="ar-SA" sz="2800" dirty="0">
                <a:solidFill>
                  <a:srgbClr val="000000"/>
                </a:solidFill>
              </a:rPr>
              <a:t>نظام اجتماعي مفتوح </a:t>
            </a:r>
            <a:endParaRPr lang="ar-SA" altLang="ar-SA" sz="2800" dirty="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800" dirty="0" smtClean="0">
                <a:solidFill>
                  <a:srgbClr val="000000"/>
                </a:solidFill>
              </a:rPr>
              <a:t>أو </a:t>
            </a:r>
            <a:r>
              <a:rPr lang="ar-SA" altLang="ar-SA" sz="2800" dirty="0">
                <a:solidFill>
                  <a:srgbClr val="000000"/>
                </a:solidFill>
              </a:rPr>
              <a:t>وحدة اجتماعية لا تعيش منعزلة عن البيئة الاجتماعية </a:t>
            </a:r>
            <a:r>
              <a:rPr lang="ar-SA" altLang="ar-SA" sz="2800" dirty="0" smtClean="0">
                <a:solidFill>
                  <a:srgbClr val="000000"/>
                </a:solidFill>
              </a:rPr>
              <a:t>المحيطة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800" dirty="0" smtClean="0">
                <a:solidFill>
                  <a:srgbClr val="000000"/>
                </a:solidFill>
              </a:rPr>
              <a:t> </a:t>
            </a:r>
            <a:r>
              <a:rPr lang="ar-SA" altLang="ar-SA" sz="2800" dirty="0">
                <a:solidFill>
                  <a:srgbClr val="000000"/>
                </a:solidFill>
              </a:rPr>
              <a:t>ولكن تنشأ وتحيا في هذه البيئة وتحصل منها على مدخلاتها (</a:t>
            </a:r>
            <a:r>
              <a:rPr lang="en-US" altLang="ar-SA" sz="2800" dirty="0">
                <a:solidFill>
                  <a:srgbClr val="C00000"/>
                </a:solidFill>
              </a:rPr>
              <a:t>inputs</a:t>
            </a:r>
            <a:r>
              <a:rPr lang="ar-SA" altLang="ar-SA" sz="2800" dirty="0">
                <a:solidFill>
                  <a:srgbClr val="000000"/>
                </a:solidFill>
              </a:rPr>
              <a:t>) وتنتج لها مخرجاتها (</a:t>
            </a:r>
            <a:r>
              <a:rPr lang="en-US" altLang="ar-SA" sz="2800" dirty="0">
                <a:solidFill>
                  <a:srgbClr val="C00000"/>
                </a:solidFill>
              </a:rPr>
              <a:t>outputs</a:t>
            </a:r>
            <a:r>
              <a:rPr lang="ar-SA" altLang="ar-SA" sz="2800" dirty="0" smtClean="0">
                <a:solidFill>
                  <a:srgbClr val="000000"/>
                </a:solidFill>
              </a:rPr>
              <a:t>)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800" dirty="0" smtClean="0">
                <a:solidFill>
                  <a:srgbClr val="C00000"/>
                </a:solidFill>
              </a:rPr>
              <a:t> تتمثل </a:t>
            </a:r>
            <a:r>
              <a:rPr lang="ar-SA" altLang="ar-SA" sz="2800" dirty="0" smtClean="0">
                <a:solidFill>
                  <a:srgbClr val="000000"/>
                </a:solidFill>
              </a:rPr>
              <a:t>:المخرجات </a:t>
            </a:r>
            <a:r>
              <a:rPr lang="ar-SA" altLang="ar-SA" sz="2800" dirty="0">
                <a:solidFill>
                  <a:srgbClr val="000000"/>
                </a:solidFill>
              </a:rPr>
              <a:t>في سلع أو خدمات، يجب أن تقدم بشكل يتفق </a:t>
            </a:r>
            <a:r>
              <a:rPr lang="ar-SA" altLang="ar-SA" sz="2800" dirty="0" smtClean="0">
                <a:solidFill>
                  <a:srgbClr val="000000"/>
                </a:solidFill>
              </a:rPr>
              <a:t>مع المتطلبات </a:t>
            </a:r>
            <a:r>
              <a:rPr lang="ar-SA" altLang="ar-SA" sz="2800" dirty="0">
                <a:solidFill>
                  <a:srgbClr val="000000"/>
                </a:solidFill>
              </a:rPr>
              <a:t>المتغيرة لهذه البيئة وحاجاتها المحددة.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800" dirty="0">
                <a:solidFill>
                  <a:srgbClr val="000000"/>
                </a:solidFill>
              </a:rPr>
              <a:t>إغلاق المنظمة أو عجزها عن الاستجابة لهذه المتطلبات أو </a:t>
            </a:r>
            <a:r>
              <a:rPr lang="ar-SA" altLang="ar-SA" sz="2800" dirty="0" smtClean="0">
                <a:solidFill>
                  <a:srgbClr val="000000"/>
                </a:solidFill>
              </a:rPr>
              <a:t>الحاجات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800" dirty="0">
                <a:solidFill>
                  <a:srgbClr val="000000"/>
                </a:solidFill>
              </a:rPr>
              <a:t>المستحدثة </a:t>
            </a:r>
            <a:r>
              <a:rPr lang="ar-SA" altLang="ar-SA" sz="2800" dirty="0">
                <a:solidFill>
                  <a:srgbClr val="00B0F0"/>
                </a:solidFill>
              </a:rPr>
              <a:t>يفقد </a:t>
            </a:r>
            <a:r>
              <a:rPr lang="ar-SA" altLang="ar-SA" sz="2800" b="1" dirty="0" smtClean="0">
                <a:solidFill>
                  <a:srgbClr val="00B0F0"/>
                </a:solidFill>
              </a:rPr>
              <a:t>المنظمة كوحدة</a:t>
            </a:r>
            <a:r>
              <a:rPr lang="ar-SA" altLang="ar-SA" sz="2800" dirty="0" smtClean="0">
                <a:solidFill>
                  <a:srgbClr val="00B0F0"/>
                </a:solidFill>
              </a:rPr>
              <a:t> </a:t>
            </a:r>
            <a:r>
              <a:rPr lang="ar-SA" altLang="ar-SA" sz="2800" dirty="0">
                <a:solidFill>
                  <a:srgbClr val="00B0F0"/>
                </a:solidFill>
              </a:rPr>
              <a:t>اجتماعية </a:t>
            </a:r>
            <a:r>
              <a:rPr lang="ar-SA" altLang="ar-SA" sz="2800" dirty="0" smtClean="0">
                <a:solidFill>
                  <a:srgbClr val="000000"/>
                </a:solidFill>
              </a:rPr>
              <a:t>:مبررات </a:t>
            </a:r>
            <a:r>
              <a:rPr lang="ar-SA" altLang="ar-SA" sz="2800" dirty="0">
                <a:solidFill>
                  <a:srgbClr val="000000"/>
                </a:solidFill>
              </a:rPr>
              <a:t>وجودها ويهددها. </a:t>
            </a:r>
            <a:endParaRPr lang="ar-SA" altLang="ar-SA" sz="2800" dirty="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800" dirty="0" smtClean="0">
                <a:solidFill>
                  <a:srgbClr val="000000"/>
                </a:solidFill>
              </a:rPr>
              <a:t>تلعب </a:t>
            </a:r>
            <a:r>
              <a:rPr lang="ar-SA" altLang="ar-SA" sz="2800" dirty="0">
                <a:solidFill>
                  <a:srgbClr val="000000"/>
                </a:solidFill>
              </a:rPr>
              <a:t>عملية الاتصال بأنواعها المختلفة مع البيئة الاجتماعية المحيطة </a:t>
            </a:r>
            <a:r>
              <a:rPr lang="ar-SA" altLang="ar-SA" sz="2800" dirty="0" smtClean="0">
                <a:solidFill>
                  <a:srgbClr val="000000"/>
                </a:solidFill>
              </a:rPr>
              <a:t>:دوراً </a:t>
            </a:r>
            <a:r>
              <a:rPr lang="ar-SA" altLang="ar-SA" sz="2800" dirty="0">
                <a:solidFill>
                  <a:srgbClr val="000000"/>
                </a:solidFill>
              </a:rPr>
              <a:t>مهما، أي خلل أو عيب في قنواتها ونظامها يمكن أن يهدد بقاء المنظمة واستمرارها.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404813"/>
            <a:ext cx="8229600" cy="619283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b="1" dirty="0" smtClean="0">
                <a:solidFill>
                  <a:srgbClr val="C00000"/>
                </a:solidFill>
              </a:rPr>
              <a:t>مراحل تطور مفهوم الفكر الإداري</a:t>
            </a:r>
            <a:r>
              <a:rPr lang="ar-SA" altLang="ar-SA" b="1" dirty="0" smtClean="0">
                <a:solidFill>
                  <a:srgbClr val="000099"/>
                </a:solidFill>
              </a:rPr>
              <a:t>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800" b="1" dirty="0" smtClean="0">
                <a:solidFill>
                  <a:srgbClr val="FF0000"/>
                </a:solidFill>
              </a:rPr>
              <a:t>المرحلة الأولى </a:t>
            </a:r>
            <a:r>
              <a:rPr lang="ar-SA" altLang="ar-SA" sz="2800" b="1" dirty="0" smtClean="0"/>
              <a:t>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800" b="1" dirty="0" smtClean="0"/>
              <a:t>هي اهتمام الباحثين في مجال الإدارة قبل الثلاثينات: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800" dirty="0" smtClean="0"/>
              <a:t>هو ترشيد العملية الإنتاجية عن طريق أفضل الوسائل والأساليب المادية وفي إطار التنظيمات الرسمية دون مراعاة الاعتبارات الإنسانية والاجتماعية في الإدارة.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800" b="1" dirty="0" smtClean="0">
                <a:solidFill>
                  <a:srgbClr val="FF0000"/>
                </a:solidFill>
              </a:rPr>
              <a:t>المرحلة الثانية</a:t>
            </a:r>
            <a:r>
              <a:rPr lang="ar-SA" altLang="ar-SA" sz="2800" b="1" dirty="0" smtClean="0"/>
              <a:t>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800" b="1" dirty="0" smtClean="0">
                <a:solidFill>
                  <a:srgbClr val="C00000"/>
                </a:solidFill>
              </a:rPr>
              <a:t> في أوائل الثلاثينات للعنصر الإنساني</a:t>
            </a:r>
            <a:r>
              <a:rPr lang="ar-SA" altLang="ar-SA" sz="2800" b="1" dirty="0" smtClean="0"/>
              <a:t>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800" dirty="0" smtClean="0"/>
              <a:t>ظهور مدرسة العلاقات الإنسانية التي نادت بدراسة السلوك البشري وتحليل الدوافع والحاجات الإنسانية للقوى العاملة.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800" dirty="0" smtClean="0"/>
              <a:t> </a:t>
            </a:r>
            <a:r>
              <a:rPr lang="ar-SA" altLang="ar-SA" sz="2800" dirty="0" smtClean="0">
                <a:solidFill>
                  <a:srgbClr val="00B0F0"/>
                </a:solidFill>
              </a:rPr>
              <a:t>انطلاق هذه المدرسة </a:t>
            </a:r>
            <a:r>
              <a:rPr lang="ar-SA" altLang="ar-SA" sz="2800" dirty="0"/>
              <a:t>:</a:t>
            </a:r>
            <a:r>
              <a:rPr lang="ar-SA" altLang="ar-SA" sz="2800" dirty="0" smtClean="0"/>
              <a:t> أن الاهتمام بالعامل كإنسان اجتماعي والعمل على مساعدته في إشباع حاجاته الاجتماعية والإنسانية يحقق الرضا الوظيفي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800" dirty="0" smtClean="0"/>
              <a:t> وهذا بدوره من أهم مقومات ترشيد العمليات الإنتاجية وزيادة الإنتاج.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ar-SA" altLang="ar-SA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332656"/>
            <a:ext cx="8229600" cy="620308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800" b="1" dirty="0" smtClean="0">
                <a:solidFill>
                  <a:srgbClr val="000000"/>
                </a:solidFill>
              </a:rPr>
              <a:t>إيجابيات المرحلة:</a:t>
            </a:r>
          </a:p>
          <a:p>
            <a:pPr marL="0" indent="0" eaLnBrk="1" hangingPunct="1">
              <a:lnSpc>
                <a:spcPct val="90000"/>
              </a:lnSpc>
              <a:buFontTx/>
              <a:buAutoNum type="arabicParenBoth"/>
              <a:defRPr/>
            </a:pPr>
            <a:r>
              <a:rPr lang="ar-SA" altLang="ar-SA" sz="2400" dirty="0" smtClean="0">
                <a:solidFill>
                  <a:srgbClr val="000000"/>
                </a:solidFill>
              </a:rPr>
              <a:t>دفعت هذه المدرسة الباحثين لدراسة الجانب السلوكي للأفراد.</a:t>
            </a:r>
          </a:p>
          <a:p>
            <a:pPr marL="0" indent="0" eaLnBrk="1" hangingPunct="1">
              <a:lnSpc>
                <a:spcPct val="90000"/>
              </a:lnSpc>
              <a:buFontTx/>
              <a:buAutoNum type="arabicParenBoth"/>
              <a:defRPr/>
            </a:pPr>
            <a:r>
              <a:rPr lang="ar-SA" altLang="ar-SA" sz="2400" dirty="0" smtClean="0">
                <a:solidFill>
                  <a:srgbClr val="000000"/>
                </a:solidFill>
              </a:rPr>
              <a:t>محاولة التعرف على حاجاتهم الاجتماعية والإنسانية.</a:t>
            </a:r>
          </a:p>
          <a:p>
            <a:pPr marL="0" indent="0" eaLnBrk="1" hangingPunct="1">
              <a:lnSpc>
                <a:spcPct val="90000"/>
              </a:lnSpc>
              <a:buFontTx/>
              <a:buAutoNum type="arabicParenBoth"/>
              <a:defRPr/>
            </a:pPr>
            <a:r>
              <a:rPr lang="ar-SA" altLang="ar-SA" sz="2400" dirty="0" smtClean="0">
                <a:solidFill>
                  <a:srgbClr val="000000"/>
                </a:solidFill>
              </a:rPr>
              <a:t>كيفية إشباعها من خلال العمل.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400" b="1" dirty="0" smtClean="0">
                <a:solidFill>
                  <a:srgbClr val="C00000"/>
                </a:solidFill>
              </a:rPr>
              <a:t>النتيجة: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400" dirty="0" smtClean="0">
                <a:solidFill>
                  <a:srgbClr val="000000"/>
                </a:solidFill>
              </a:rPr>
              <a:t> تأثير مستوى الأداء بعاملين رئيسيين: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400" dirty="0" smtClean="0">
                <a:solidFill>
                  <a:srgbClr val="000000"/>
                </a:solidFill>
              </a:rPr>
              <a:t>1- القدرة على الأداء.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400" dirty="0" smtClean="0">
                <a:solidFill>
                  <a:srgbClr val="000000"/>
                </a:solidFill>
              </a:rPr>
              <a:t>2- مستوى الدافع والرغبة والاستعداد للعمل.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ar-SA" altLang="ar-SA" sz="2400" dirty="0" smtClean="0">
                <a:solidFill>
                  <a:srgbClr val="000000"/>
                </a:solidFill>
              </a:rPr>
              <a:t>يرتبط هذان العاملان ارتباطاً وثيقاً من حيث تأثيرهما على مستوى الأداء والإنتاج كما هو واضح من الشكل التالي: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ar-SA" altLang="ar-SA" sz="2400" dirty="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ar-SA" altLang="ar-SA" sz="2400" dirty="0" smtClean="0">
              <a:solidFill>
                <a:srgbClr val="000000"/>
              </a:solidFill>
            </a:endParaRPr>
          </a:p>
        </p:txBody>
      </p:sp>
      <p:pic>
        <p:nvPicPr>
          <p:cNvPr id="11267" name="Picture 3" descr="Scan"/>
          <p:cNvPicPr>
            <a:picLocks noChangeAspect="1" noChangeArrowheads="1"/>
          </p:cNvPicPr>
          <p:nvPr/>
        </p:nvPicPr>
        <p:blipFill>
          <a:blip r:embed="rId2">
            <a:lum bright="-18000" contrast="36000"/>
          </a:blip>
          <a:srcRect/>
          <a:stretch>
            <a:fillRect/>
          </a:stretch>
        </p:blipFill>
        <p:spPr bwMode="auto">
          <a:xfrm rot="10560000">
            <a:off x="2560505" y="4073191"/>
            <a:ext cx="3784600" cy="2367024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76672"/>
            <a:ext cx="8229600" cy="5649491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ar-SA" altLang="ar-SA" b="1" dirty="0" smtClean="0">
                <a:solidFill>
                  <a:srgbClr val="000099"/>
                </a:solidFill>
              </a:rPr>
              <a:t>أهمية الاتصال بالنسبة للإدارة:</a:t>
            </a:r>
          </a:p>
          <a:p>
            <a:pPr marL="0" indent="0" eaLnBrk="1" hangingPunct="1">
              <a:buFontTx/>
              <a:buNone/>
              <a:defRPr/>
            </a:pPr>
            <a:r>
              <a:rPr lang="ar-SA" altLang="ar-SA" b="1" dirty="0" smtClean="0">
                <a:solidFill>
                  <a:srgbClr val="000099"/>
                </a:solidFill>
              </a:rPr>
              <a:t>نشاط أساسي للإدارة:</a:t>
            </a:r>
          </a:p>
          <a:p>
            <a:pPr marL="0" indent="0" eaLnBrk="1" hangingPunct="1">
              <a:buFontTx/>
              <a:buNone/>
              <a:defRPr/>
            </a:pPr>
            <a:r>
              <a:rPr lang="ar-SA" altLang="ar-SA" sz="2800" b="1" dirty="0" smtClean="0"/>
              <a:t>(1) </a:t>
            </a:r>
            <a:r>
              <a:rPr lang="ar-SA" altLang="ar-SA" sz="2800" b="1" dirty="0" smtClean="0">
                <a:solidFill>
                  <a:srgbClr val="FF0000"/>
                </a:solidFill>
              </a:rPr>
              <a:t>من أهدافه</a:t>
            </a:r>
            <a:r>
              <a:rPr lang="ar-SA" altLang="ar-SA" sz="2800" b="1" dirty="0" smtClean="0"/>
              <a:t>:</a:t>
            </a:r>
          </a:p>
          <a:p>
            <a:pPr marL="0" indent="0" eaLnBrk="1" hangingPunct="1">
              <a:defRPr/>
            </a:pPr>
            <a:r>
              <a:rPr lang="ar-SA" altLang="ar-SA" sz="2800" dirty="0" smtClean="0"/>
              <a:t>الإمداد بالمعلومات وفهمها وتبادلها كأمر ضروري لجهود فريق العمل.</a:t>
            </a:r>
          </a:p>
          <a:p>
            <a:pPr marL="0" indent="0" eaLnBrk="1" hangingPunct="1">
              <a:defRPr/>
            </a:pPr>
            <a:r>
              <a:rPr lang="ar-SA" altLang="ar-SA" sz="2800" dirty="0" smtClean="0"/>
              <a:t> تنبيه الاتجاهات الذهنية والمعنوية اللازمة للدافعية والتعاون والرضا الوظيفي.</a:t>
            </a:r>
          </a:p>
          <a:p>
            <a:pPr marL="0" indent="0" eaLnBrk="1" hangingPunct="1">
              <a:buFontTx/>
              <a:buNone/>
              <a:defRPr/>
            </a:pPr>
            <a:r>
              <a:rPr lang="ar-SA" altLang="ar-SA" sz="2800" b="1" dirty="0" smtClean="0"/>
              <a:t>(2) </a:t>
            </a:r>
            <a:r>
              <a:rPr lang="ar-SA" altLang="ar-SA" sz="2800" b="1" dirty="0" smtClean="0">
                <a:solidFill>
                  <a:srgbClr val="FF0000"/>
                </a:solidFill>
              </a:rPr>
              <a:t>من النتائج</a:t>
            </a:r>
            <a:r>
              <a:rPr lang="ar-SA" altLang="ar-SA" sz="2800" b="1" dirty="0" smtClean="0"/>
              <a:t>:</a:t>
            </a:r>
          </a:p>
          <a:p>
            <a:pPr marL="0" indent="0" eaLnBrk="1" hangingPunct="1">
              <a:buFontTx/>
              <a:buNone/>
              <a:defRPr/>
            </a:pPr>
            <a:r>
              <a:rPr lang="ar-SA" altLang="ar-SA" sz="2800" dirty="0" smtClean="0"/>
              <a:t>* الاتصال الفعال يؤدي إلى إنجاز أفضل للعمل مع وجود رضا وظيفي.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549275"/>
            <a:ext cx="8280400" cy="5749925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ar-SA" altLang="ar-SA" sz="1600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ar-SA" altLang="ar-SA" sz="1600" dirty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ar-SA" altLang="ar-SA" sz="1600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ar-SA" altLang="ar-SA" sz="1600" dirty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ar-SA" altLang="ar-SA" sz="1600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ar-SA" altLang="ar-SA" sz="1600" dirty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ar-SA" altLang="ar-SA" sz="1600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ar-SA" altLang="ar-SA" sz="1600" dirty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ar-SA" altLang="ar-SA" sz="1600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ar-SA" altLang="ar-SA" sz="1600" dirty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ar-SA" altLang="ar-SA" sz="1600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ar-SA" altLang="ar-SA" sz="1600" dirty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ar-SA" altLang="ar-SA" sz="1600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ar-SA" altLang="ar-SA" sz="1600" dirty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ar-SA" altLang="ar-SA" sz="1600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ar-SA" altLang="ar-SA" sz="1600" dirty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ar-SA" altLang="ar-SA" sz="1600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ar-SA" altLang="ar-SA" sz="1600" dirty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ar-SA" altLang="ar-SA" sz="1600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ar-SA" altLang="ar-SA" sz="1600" dirty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ar-SA" altLang="ar-SA" sz="1600" dirty="0" smtClean="0"/>
              <a:t>ذو القعدة 1436                                                     </a:t>
            </a:r>
            <a:fld id="{9B623C1B-A040-4734-9754-B804789BDA1E}" type="slidenum">
              <a:rPr lang="ar-SA" altLang="ar-SA" sz="1600" smtClean="0"/>
              <a:t>24</a:t>
            </a:fld>
            <a:endParaRPr lang="ar-SA" altLang="ar-SA" sz="1600" dirty="0" smtClean="0"/>
          </a:p>
        </p:txBody>
      </p:sp>
      <p:sp>
        <p:nvSpPr>
          <p:cNvPr id="2" name="مستطيل 1"/>
          <p:cNvSpPr/>
          <p:nvPr/>
        </p:nvSpPr>
        <p:spPr>
          <a:xfrm>
            <a:off x="690174" y="2967335"/>
            <a:ext cx="7763665" cy="9233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آخر دعوانا الحمد لله رب العالمين</a:t>
            </a:r>
            <a:endParaRPr lang="ar-SA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1785</TotalTime>
  <Words>1399</Words>
  <Application>Microsoft Office PowerPoint</Application>
  <PresentationFormat>عرض على الشاشة (3:4)‏</PresentationFormat>
  <Paragraphs>230</Paragraphs>
  <Slides>24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Default Design</vt:lpstr>
      <vt:lpstr>بسم الله الرحمن الرحيم</vt:lpstr>
      <vt:lpstr>اسم المقرر التحرير الإداري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Windows uE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GIHAD OMRAN ELBASHIR</cp:lastModifiedBy>
  <cp:revision>116</cp:revision>
  <dcterms:created xsi:type="dcterms:W3CDTF">2015-07-15T15:34:31Z</dcterms:created>
  <dcterms:modified xsi:type="dcterms:W3CDTF">2016-10-02T19:10:37Z</dcterms:modified>
</cp:coreProperties>
</file>