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F5BA23-297F-4A76-9CAF-39C1AC810979}" type="datetimeFigureOut">
              <a:rPr lang="ar-SA" smtClean="0"/>
              <a:t>14/03/38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D13317-F946-4588-84CB-ED7A6654F8BB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F5BA23-297F-4A76-9CAF-39C1AC810979}" type="datetimeFigureOut">
              <a:rPr lang="ar-SA" smtClean="0"/>
              <a:t>14/03/38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D13317-F946-4588-84CB-ED7A6654F8B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F5BA23-297F-4A76-9CAF-39C1AC810979}" type="datetimeFigureOut">
              <a:rPr lang="ar-SA" smtClean="0"/>
              <a:t>14/03/38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D13317-F946-4588-84CB-ED7A6654F8BB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F5BA23-297F-4A76-9CAF-39C1AC810979}" type="datetimeFigureOut">
              <a:rPr lang="ar-SA" smtClean="0"/>
              <a:t>14/03/38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D13317-F946-4588-84CB-ED7A6654F8B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F5BA23-297F-4A76-9CAF-39C1AC810979}" type="datetimeFigureOut">
              <a:rPr lang="ar-SA" smtClean="0"/>
              <a:t>14/03/38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D13317-F946-4588-84CB-ED7A6654F8B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F5BA23-297F-4A76-9CAF-39C1AC810979}" type="datetimeFigureOut">
              <a:rPr lang="ar-SA" smtClean="0"/>
              <a:t>14/03/38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D13317-F946-4588-84CB-ED7A6654F8B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F5BA23-297F-4A76-9CAF-39C1AC810979}" type="datetimeFigureOut">
              <a:rPr lang="ar-SA" smtClean="0"/>
              <a:t>14/03/38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D13317-F946-4588-84CB-ED7A6654F8BB}" type="slidenum">
              <a:rPr lang="ar-SA" smtClean="0"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F5BA23-297F-4A76-9CAF-39C1AC810979}" type="datetimeFigureOut">
              <a:rPr lang="ar-SA" smtClean="0"/>
              <a:t>14/03/38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D13317-F946-4588-84CB-ED7A6654F8B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F5BA23-297F-4A76-9CAF-39C1AC810979}" type="datetimeFigureOut">
              <a:rPr lang="ar-SA" smtClean="0"/>
              <a:t>14/03/38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D13317-F946-4588-84CB-ED7A6654F8BB}" type="slidenum">
              <a:rPr lang="ar-SA" smtClean="0"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F5BA23-297F-4A76-9CAF-39C1AC810979}" type="datetimeFigureOut">
              <a:rPr lang="ar-SA" smtClean="0"/>
              <a:t>14/03/38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D13317-F946-4588-84CB-ED7A6654F8B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F5BA23-297F-4A76-9CAF-39C1AC810979}" type="datetimeFigureOut">
              <a:rPr lang="ar-SA" smtClean="0"/>
              <a:t>14/03/38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D13317-F946-4588-84CB-ED7A6654F8B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EF5BA23-297F-4A76-9CAF-39C1AC810979}" type="datetimeFigureOut">
              <a:rPr lang="ar-SA" smtClean="0"/>
              <a:t>14/03/38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CD13317-F946-4588-84CB-ED7A6654F8BB}" type="slidenum">
              <a:rPr lang="ar-SA" smtClean="0"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827584" y="365755"/>
            <a:ext cx="684076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 smtClean="0">
                <a:cs typeface="Akhbar MT" pitchFamily="2" charset="-78"/>
              </a:rPr>
              <a:t>بسم الله الرحمن الرحيم </a:t>
            </a:r>
            <a:endParaRPr lang="ar-SA" sz="4800" b="1" dirty="0">
              <a:cs typeface="Akhbar MT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637567" y="1772816"/>
            <a:ext cx="5760640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chemeClr val="tx2">
                    <a:lumMod val="75000"/>
                  </a:schemeClr>
                </a:solidFill>
              </a:rPr>
              <a:t>«لا تحاسدوا، ولا تناجشوا، ولا تباغضوا، ولا تدابروا، ولا يبِعْ بعضُكم على بيع بعض، وكونوا عباد الله إخواناً، المسلم أخو المسلم، لا يظلمه، ولا يخذله، ولا يحقره؛ التقوى هاهنا – ويشير إلى صدره ثلاث مرات - بحسب امرئ من الشر أن يحقر أخاه المسلم»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405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752983" y="2852936"/>
            <a:ext cx="561662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u="sng" dirty="0">
                <a:solidFill>
                  <a:srgbClr val="FF0000"/>
                </a:solidFill>
              </a:rPr>
              <a:t>أولاً : تخريج الحديث </a:t>
            </a:r>
            <a:r>
              <a:rPr lang="ar-SA" sz="4000" b="1" u="sng" dirty="0" smtClean="0">
                <a:solidFill>
                  <a:srgbClr val="FF0000"/>
                </a:solidFill>
              </a:rPr>
              <a:t>: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504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043608" y="1398418"/>
            <a:ext cx="7560840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tx2">
                    <a:lumMod val="75000"/>
                  </a:schemeClr>
                </a:solidFill>
              </a:rPr>
              <a:t>* أخرجه </a:t>
            </a:r>
            <a:r>
              <a:rPr lang="ar-SA" sz="3200" dirty="0">
                <a:solidFill>
                  <a:schemeClr val="tx2">
                    <a:lumMod val="75000"/>
                  </a:schemeClr>
                </a:solidFill>
              </a:rPr>
              <a:t>مسلم، كتاب البر والصلة والآداب، باب تحريم ظلم المسلم، وخذله، واحتقاره ودمه، وعرضه، وماله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ar-SA" sz="3200" dirty="0" smtClean="0">
                <a:solidFill>
                  <a:schemeClr val="tx2">
                    <a:lumMod val="75000"/>
                  </a:schemeClr>
                </a:solidFill>
              </a:rPr>
              <a:t>* أخرجه البخاري</a:t>
            </a:r>
            <a:r>
              <a:rPr lang="ar-SA" sz="3200" dirty="0">
                <a:solidFill>
                  <a:schemeClr val="tx2">
                    <a:lumMod val="75000"/>
                  </a:schemeClr>
                </a:solidFill>
              </a:rPr>
              <a:t>، كتاب الأدب، باب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: {</a:t>
            </a:r>
            <a:r>
              <a:rPr lang="ar-SA" sz="3200" dirty="0">
                <a:solidFill>
                  <a:schemeClr val="tx2">
                    <a:lumMod val="75000"/>
                  </a:schemeClr>
                </a:solidFill>
              </a:rPr>
              <a:t>يا أيها الذين آمنوا اجتنبوا كثيرا من الظن إن بعض الظن إثم ولا تجسسوا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{</a:t>
            </a:r>
          </a:p>
          <a:p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356466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012326" y="2996952"/>
            <a:ext cx="662473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>
                <a:solidFill>
                  <a:srgbClr val="FF0000"/>
                </a:solidFill>
              </a:rPr>
              <a:t>ثانياً : التعريف بالصحابي الراوي </a:t>
            </a:r>
            <a:r>
              <a:rPr lang="ar-SA" sz="3200" b="1" u="sng" dirty="0" smtClean="0">
                <a:solidFill>
                  <a:srgbClr val="FF0000"/>
                </a:solidFill>
              </a:rPr>
              <a:t>: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466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971600" y="2060848"/>
            <a:ext cx="7848872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75000"/>
                  </a:schemeClr>
                </a:solidFill>
              </a:rPr>
              <a:t>- أبو هريرة: دوسي أزدي يماني. مكثر حافظ.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ar-SA" sz="2400" dirty="0">
                <a:solidFill>
                  <a:schemeClr val="tx2">
                    <a:lumMod val="75000"/>
                  </a:schemeClr>
                </a:solidFill>
              </a:rPr>
              <a:t>- وفي اسمه اختلاف شديد، أفرده بعض الحفاظ بجزء.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ar-SA" sz="2400" dirty="0">
                <a:solidFill>
                  <a:schemeClr val="tx2">
                    <a:lumMod val="75000"/>
                  </a:schemeClr>
                </a:solidFill>
              </a:rPr>
              <a:t>وأشهره: عبد الرحمن بن صخر، قال النووي: الأصح أنه (عبد الرحمن) من نحو ثلاثين قولًا.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ar-SA" sz="2400" dirty="0">
                <a:solidFill>
                  <a:schemeClr val="tx2">
                    <a:lumMod val="75000"/>
                  </a:schemeClr>
                </a:solidFill>
              </a:rPr>
              <a:t>- وهو أول من كني بأبي هريرة لهرة كانت له يلعب بها صغيرًا. 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ar-SA" sz="2400" dirty="0">
                <a:solidFill>
                  <a:schemeClr val="tx2">
                    <a:lumMod val="75000"/>
                  </a:schemeClr>
                </a:solidFill>
              </a:rPr>
              <a:t>- أسلم عام خيبر سنة سبع من الهجرة، وقال ابن هشام: سنة ست.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endParaRPr lang="ar-SA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466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908027" y="1966749"/>
            <a:ext cx="8246139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- صحب النبي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sym typeface="AGA Arabesque"/>
              </a:rPr>
              <a:t>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على ملء بطنه، وكان يدور معه حيث ما دار، وكان غيره يشغله الصفق بالأسواق، فقال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sym typeface="AGA Arabesque"/>
              </a:rPr>
              <a:t>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مرة: 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«من يبسط رداءه حتى أقضي مقالتي ثم يقبضه إليه فلن ينسى شيئًا سمعه مني». قال: فبسطت بردة علي حتى قضى حديثه ثم قبضتها إليَّ،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</a:rPr>
              <a:t>فو الذي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نفسي بيده ما نسيت بعد شيئًا سمعته منه.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- روى عن النبي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sym typeface="AGA Arabesque"/>
              </a:rPr>
              <a:t>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فأكثر، وهو أكثر الصحابة حديثًا.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قال الشافعي: أبو هريرة أحفظ من روى الحديث في دهره.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endParaRPr lang="ar-SA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466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971600" y="908720"/>
            <a:ext cx="7727112" cy="48936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- روي له عن النبي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sym typeface="AGA Arabesque"/>
              </a:rPr>
              <a:t>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خمسة آلاف حديث وثلاثمائة وأربعة وسبعون (5374) حديثًا، 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وليس لأحد من الصحابة هذا القدر، ولا ما يقاربه.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أخرج له في الصحيحين ستمائة حديث وتسعة (609)  أحاديث، 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اتفقا منهما على ثلاثمائة وستة وعشرين (326) حديثًا، 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وانفرد البخاري بثلاثة وتسعين (93) حديثًا، 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وانفرد مسلم بمائة وتسعين (190) حديثًا.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- ولم يزل يسكن المدينة، ومات بها. 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وفي سنة وفاته أقوال: 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أحدها: تسع وخمسين، قال النووي في "شرح مسلم" : وهو الصحيح. 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endParaRPr lang="ar-SA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466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3568" y="2564904"/>
            <a:ext cx="7651454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800" b="1" u="sng" dirty="0">
                <a:solidFill>
                  <a:srgbClr val="FF0000"/>
                </a:solidFill>
              </a:rPr>
              <a:t>ثالثاً : اللغة وشرح الألفاظ </a:t>
            </a:r>
            <a:r>
              <a:rPr lang="ar-SA" sz="4800" b="1" u="sng" dirty="0" smtClean="0">
                <a:solidFill>
                  <a:srgbClr val="FF0000"/>
                </a:solidFill>
              </a:rPr>
              <a:t>: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466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043608" y="836711"/>
            <a:ext cx="756084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</a:rPr>
              <a:t>لا تحاسدوا))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والحسد هو تمني زوال نعمة المحسود إلى الحاسد، والمعنى: لا يحسد بعضكم بعضًا، والحسد مركوز في طباع البشر، وهو أن الإنسان يكره أن يفوقه أحد من جنسه في شيء من الفضائل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.</a:t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rgbClr val="7030A0"/>
                </a:solidFill>
              </a:rPr>
              <a:t>((</a:t>
            </a:r>
            <a:r>
              <a:rPr lang="ar-SA" sz="2400" dirty="0">
                <a:solidFill>
                  <a:srgbClr val="7030A0"/>
                </a:solidFill>
              </a:rPr>
              <a:t>ولا تناجشوا))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اشتقاقه من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</a:rPr>
              <a:t>نجشت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 الصيد إذا أثرته، كأن الناجش يثير كثرة الثمن بنجشه، و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</a:rPr>
              <a:t>المناجشه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 : أن يزيد في السلعة - أي: في ثمنها - في المناداة، وهو لا يريد شراءها، وإنما يريد نفع البائع، أو الإضرار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</a:rPr>
              <a:t>بالمشتر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((</a:t>
            </a:r>
            <a:r>
              <a:rPr lang="ar-SA" sz="2400" dirty="0">
                <a:solidFill>
                  <a:srgbClr val="7030A0"/>
                </a:solidFill>
              </a:rPr>
              <a:t>ولا تباغضوا))؛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أي: لا تتعاطوا أسباب البغضاء؛ فالبغض حرام إلا في الله تعالى؛ فإنه واجب، ومن كمال الإيمان؛ كما قال عليه الصلاة والسلام: ((من أحب لله وأبغض لله وأعطى لله ومنع لله - فقد استكمل الإيمان))[7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].</a:t>
            </a:r>
            <a:endParaRPr lang="ar-SA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521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942436" y="548680"/>
            <a:ext cx="7524622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((</a:t>
            </a:r>
            <a:r>
              <a:rPr lang="ar-SA" sz="2400" dirty="0">
                <a:solidFill>
                  <a:srgbClr val="7030A0"/>
                </a:solidFill>
              </a:rPr>
              <a:t>ولا تدابروا))؛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أي: لا يهجر أحدكم أخاه، وإن رآه أعطاه دبره أو ظهره؛ قال صلى الله عليه وسلم: ((لا يحل لمسلم أن يهجر أخاه فوق ثلاث ليال، يلتقيان فيعرض هذا ويعرض هذا، وخيرهما الذي يبدأ بالسلام))[8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].</a:t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rgbClr val="7030A0"/>
                </a:solidFill>
              </a:rPr>
              <a:t>((</a:t>
            </a:r>
            <a:r>
              <a:rPr lang="ar-SA" sz="2400" dirty="0">
                <a:solidFill>
                  <a:srgbClr val="7030A0"/>
                </a:solidFill>
              </a:rPr>
              <a:t>ولا يبع بعضكم على بيع بعضٍ))،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وصورته أن يقول الرجل لمن اشترى سلعة في زمن خيار المجلس أو خيار الشرط: افسخ لأبيعك خيرًا منها بمثل ثمنها، أو مثلها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</a:rPr>
              <a:t>بأنقص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، ومثل ذلك الشراء على الشراء، كأن يقول للبائع: افسخ البيع لأشتري منك بأكثر، وقد أجمع العلماء على أن البيعَ على البيع والشراءَ على الشراء حرامٌ[9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].</a:t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rgbClr val="7030A0"/>
                </a:solidFill>
              </a:rPr>
              <a:t>((</a:t>
            </a:r>
            <a:r>
              <a:rPr lang="ar-SA" sz="2400" dirty="0">
                <a:solidFill>
                  <a:srgbClr val="7030A0"/>
                </a:solidFill>
              </a:rPr>
              <a:t>وكونوا - عباد الله - إخوانًا))؛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أي: تعاملوا وتعاشروا معاملة الإخوة ومعاشرتهم في المودة والرفق والشفقة والملاطفة والتعاون في الخير، مع صفاء القلوب والنصيحة بكل حال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.</a:t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endParaRPr lang="ar-SA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949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051496" y="836712"/>
            <a:ext cx="756084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((</a:t>
            </a:r>
            <a:r>
              <a:rPr lang="ar-SA" sz="2400" dirty="0">
                <a:solidFill>
                  <a:srgbClr val="7030A0"/>
                </a:solidFill>
              </a:rPr>
              <a:t>المسلم أخو المسلم))؛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أي: في الدين؛ قال تعالى: ﴿ إِنَّمَا الْمُؤْمِنُونَ إِخْوَةٌ ﴾ [الحجرات: 10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].</a:t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rgbClr val="7030A0"/>
                </a:solidFill>
              </a:rPr>
              <a:t>((</a:t>
            </a:r>
            <a:r>
              <a:rPr lang="ar-SA" sz="2400" dirty="0">
                <a:solidFill>
                  <a:srgbClr val="7030A0"/>
                </a:solidFill>
              </a:rPr>
              <a:t>لا يظلمه))؛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أي: لا يتعدى عليه، ولا يدخل عليه الضرر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.</a:t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rgbClr val="7030A0"/>
                </a:solidFill>
              </a:rPr>
              <a:t>((</a:t>
            </a:r>
            <a:r>
              <a:rPr lang="ar-SA" sz="2400" dirty="0">
                <a:solidFill>
                  <a:srgbClr val="7030A0"/>
                </a:solidFill>
              </a:rPr>
              <a:t>ولا يخذله))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في مقام يحب أن ينتصر فيه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.</a:t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rgbClr val="7030A0"/>
                </a:solidFill>
              </a:rPr>
              <a:t>((</a:t>
            </a:r>
            <a:r>
              <a:rPr lang="ar-SA" sz="2400" dirty="0">
                <a:solidFill>
                  <a:srgbClr val="7030A0"/>
                </a:solidFill>
              </a:rPr>
              <a:t>ولا يَكْذِبه))؛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أي: لا يخبره بأمر على خلاف ما هو عليه؛ لأنه غش وخيانة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.</a:t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rgbClr val="7030A0"/>
                </a:solidFill>
              </a:rPr>
              <a:t>((</a:t>
            </a:r>
            <a:r>
              <a:rPr lang="ar-SA" sz="2400" dirty="0">
                <a:solidFill>
                  <a:srgbClr val="7030A0"/>
                </a:solidFill>
              </a:rPr>
              <a:t>ولا يحقره))؛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أي: لا يستهين به، ولا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</a:rPr>
              <a:t>يستصغره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 وينظر إليه بعين الاحتقار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.</a:t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rgbClr val="7030A0"/>
                </a:solidFill>
              </a:rPr>
              <a:t>((</a:t>
            </a:r>
            <a:r>
              <a:rPr lang="ar-SA" sz="2400" dirty="0">
                <a:solidFill>
                  <a:srgbClr val="7030A0"/>
                </a:solidFill>
              </a:rPr>
              <a:t>التقوى))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اجتناب غضب الله وعقابه؛ بامتثال أوامره واجتناب نواهيه، وهو الميزان الذي يتفاضل به الناس عند الله تعالى؛ قال الله جل وعلا: ﴿ إِنَّ أَكْرَمَكُمْ عِنْدَ اللَّهِ أَتْقَاكُمْ ﴾ [الحجرات: 13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].</a:t>
            </a:r>
            <a:endParaRPr lang="ar-SA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300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827584" y="476672"/>
            <a:ext cx="7457539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((</a:t>
            </a:r>
            <a:r>
              <a:rPr lang="ar-SA" sz="2400" dirty="0">
                <a:solidFill>
                  <a:srgbClr val="7030A0"/>
                </a:solidFill>
              </a:rPr>
              <a:t>ها هنا - ويشير إلى صدره - ثلاث مراتٍ))؛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لأنه محل القلب الذي هو بمنزلة الملك للجسد، إذا صلح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</a:rPr>
              <a:t>صلح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 الجسد كله، وإذا فسد </a:t>
            </a:r>
            <a:r>
              <a:rPr lang="ar-SA" sz="2400" dirty="0" err="1">
                <a:solidFill>
                  <a:schemeClr val="tx2">
                    <a:lumMod val="50000"/>
                  </a:schemeClr>
                </a:solidFill>
              </a:rPr>
              <a:t>فسد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 الجسد كله، كما مر، وتكرار الإشارة للدلالة على عِظَم المشار إليه في الحقيقة، وهو القلب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.</a:t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rgbClr val="7030A0"/>
                </a:solidFill>
              </a:rPr>
              <a:t/>
            </a:r>
            <a:br>
              <a:rPr lang="en-US" sz="2400" dirty="0">
                <a:solidFill>
                  <a:srgbClr val="7030A0"/>
                </a:solidFill>
              </a:rPr>
            </a:br>
            <a:r>
              <a:rPr lang="en-US" sz="2400" dirty="0">
                <a:solidFill>
                  <a:srgbClr val="7030A0"/>
                </a:solidFill>
              </a:rPr>
              <a:t>((</a:t>
            </a:r>
            <a:r>
              <a:rPr lang="ar-SA" sz="2400" dirty="0">
                <a:solidFill>
                  <a:srgbClr val="7030A0"/>
                </a:solidFill>
              </a:rPr>
              <a:t>بحَسْب امرئٍ من الشر أن يحقر أخاه المسلم))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يعني: يكفيه من الشر احتقاره أخاه المسلم؛ فإنه إنما يحقر أخاه المسلم لتكبره عليه، والكِبْر من أعظم خصال الشر؛ ففي صحيح مسلم عن النبي صلى الله عليه وسلم أنه قال: ((لا يدخل الجنة مَن في قلبه مثقال حبةٍ من كبر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)).</a:t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24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rgbClr val="7030A0"/>
                </a:solidFill>
              </a:rPr>
              <a:t>((</a:t>
            </a:r>
            <a:r>
              <a:rPr lang="ar-SA" sz="2400" dirty="0">
                <a:solidFill>
                  <a:srgbClr val="7030A0"/>
                </a:solidFill>
              </a:rPr>
              <a:t>كل المسلم على المسلم حرامٌ: دمُه))؛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أي: لا يجوز أن يتعدى عليه بقتل أو فيما دونه، </a:t>
            </a:r>
            <a:r>
              <a:rPr lang="ar-SA" sz="2400" dirty="0">
                <a:solidFill>
                  <a:srgbClr val="7030A0"/>
                </a:solidFill>
              </a:rPr>
              <a:t>((وماله))؛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أي: أخذه بغير وجه حق؛ بسرقة أو نهب أو غير ذلك، </a:t>
            </a:r>
            <a:r>
              <a:rPr lang="ar-SA" sz="2400" dirty="0">
                <a:solidFill>
                  <a:srgbClr val="7030A0"/>
                </a:solidFill>
              </a:rPr>
              <a:t>((وعِرضه))؛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</a:rPr>
              <a:t>أي: هتكه وذمه والوقوع فيه بالغيبة ونحوها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endParaRPr lang="ar-SA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980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2036131" y="1340768"/>
            <a:ext cx="7117178" cy="1468800"/>
          </a:xfrm>
        </p:spPr>
        <p:txBody>
          <a:bodyPr>
            <a:noAutofit/>
          </a:bodyPr>
          <a:lstStyle/>
          <a:p>
            <a:pPr algn="r"/>
            <a:r>
              <a:rPr lang="ar-SA" sz="3600" dirty="0" smtClean="0">
                <a:solidFill>
                  <a:schemeClr val="tx2">
                    <a:lumMod val="50000"/>
                  </a:schemeClr>
                </a:solidFill>
                <a:latin typeface="AngsanaUPC" pitchFamily="18" charset="-34"/>
              </a:rPr>
              <a:t>إعداد الطالبة : </a:t>
            </a:r>
            <a:r>
              <a:rPr lang="ar-SA" sz="3600" dirty="0" smtClean="0">
                <a:solidFill>
                  <a:srgbClr val="7030A0"/>
                </a:solidFill>
                <a:latin typeface="AngsanaUPC" pitchFamily="18" charset="-34"/>
              </a:rPr>
              <a:t>شريفه يحي حسين ال مهدي</a:t>
            </a:r>
            <a:br>
              <a:rPr lang="ar-SA" sz="3600" dirty="0" smtClean="0">
                <a:solidFill>
                  <a:srgbClr val="7030A0"/>
                </a:solidFill>
                <a:latin typeface="AngsanaUPC" pitchFamily="18" charset="-34"/>
              </a:rPr>
            </a:br>
            <a:r>
              <a:rPr lang="ar-SA" sz="3600" dirty="0" smtClean="0">
                <a:solidFill>
                  <a:schemeClr val="tx2">
                    <a:lumMod val="50000"/>
                  </a:schemeClr>
                </a:solidFill>
                <a:latin typeface="AngsanaUPC" pitchFamily="18" charset="-34"/>
              </a:rPr>
              <a:t>تخصص : </a:t>
            </a:r>
            <a:r>
              <a:rPr lang="ar-SA" sz="3600" dirty="0" smtClean="0">
                <a:solidFill>
                  <a:srgbClr val="7030A0"/>
                </a:solidFill>
                <a:latin typeface="AngsanaUPC" pitchFamily="18" charset="-34"/>
              </a:rPr>
              <a:t>دراسات إسلاميه</a:t>
            </a:r>
            <a:br>
              <a:rPr lang="ar-SA" sz="3600" dirty="0" smtClean="0">
                <a:solidFill>
                  <a:srgbClr val="7030A0"/>
                </a:solidFill>
                <a:latin typeface="AngsanaUPC" pitchFamily="18" charset="-34"/>
              </a:rPr>
            </a:br>
            <a:r>
              <a:rPr lang="ar-SA" sz="3600" dirty="0" smtClean="0">
                <a:solidFill>
                  <a:schemeClr val="tx2">
                    <a:lumMod val="50000"/>
                  </a:schemeClr>
                </a:solidFill>
                <a:latin typeface="AngsanaUPC" pitchFamily="18" charset="-34"/>
              </a:rPr>
              <a:t>المستوى : </a:t>
            </a:r>
            <a:r>
              <a:rPr lang="ar-SA" sz="3600" dirty="0" smtClean="0">
                <a:solidFill>
                  <a:srgbClr val="7030A0"/>
                </a:solidFill>
                <a:latin typeface="AngsanaUPC" pitchFamily="18" charset="-34"/>
              </a:rPr>
              <a:t>السابع </a:t>
            </a:r>
            <a:br>
              <a:rPr lang="ar-SA" sz="3600" dirty="0" smtClean="0">
                <a:solidFill>
                  <a:srgbClr val="7030A0"/>
                </a:solidFill>
                <a:latin typeface="AngsanaUPC" pitchFamily="18" charset="-34"/>
              </a:rPr>
            </a:br>
            <a:r>
              <a:rPr lang="ar-SA" sz="3600" dirty="0" smtClean="0">
                <a:solidFill>
                  <a:schemeClr val="tx2">
                    <a:lumMod val="50000"/>
                  </a:schemeClr>
                </a:solidFill>
                <a:latin typeface="AngsanaUPC" pitchFamily="18" charset="-34"/>
              </a:rPr>
              <a:t>الرقم الجامعي : </a:t>
            </a:r>
            <a:r>
              <a:rPr lang="ar-SA" sz="3600" dirty="0" smtClean="0">
                <a:solidFill>
                  <a:srgbClr val="7030A0"/>
                </a:solidFill>
                <a:latin typeface="AngsanaUPC" pitchFamily="18" charset="-34"/>
              </a:rPr>
              <a:t>2130010028</a:t>
            </a:r>
            <a:endParaRPr lang="ar-SA" sz="3600" dirty="0">
              <a:solidFill>
                <a:srgbClr val="7030A0"/>
              </a:solidFill>
              <a:latin typeface="Angsan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057416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55</TotalTime>
  <Words>534</Words>
  <Application>Microsoft Office PowerPoint</Application>
  <PresentationFormat>عرض على الشاشة (3:4)‏</PresentationFormat>
  <Paragraphs>31</Paragraphs>
  <Slides>13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انقلاب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إعداد الطالبة : شريفه يحي حسين ال مهدي تخصص : دراسات إسلاميه المستوى : السابع  الرقم الجامعي : 2130010028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Guest</dc:creator>
  <cp:lastModifiedBy>Guest</cp:lastModifiedBy>
  <cp:revision>6</cp:revision>
  <dcterms:created xsi:type="dcterms:W3CDTF">2016-12-13T09:02:17Z</dcterms:created>
  <dcterms:modified xsi:type="dcterms:W3CDTF">2016-12-13T09:58:17Z</dcterms:modified>
</cp:coreProperties>
</file>