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7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E0F0A19A-2743-43ED-96D7-680CA27AF326}"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0F0A19A-2743-43ED-96D7-680CA27AF326}"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0F0A19A-2743-43ED-96D7-680CA27AF326}"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0F0A19A-2743-43ED-96D7-680CA27AF326}"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E0F0A19A-2743-43ED-96D7-680CA27AF326}"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E0F0A19A-2743-43ED-96D7-680CA27AF326}"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E0F0A19A-2743-43ED-96D7-680CA27AF326}"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0F0A19A-2743-43ED-96D7-680CA27AF326}"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E0F0A19A-2743-43ED-96D7-680CA27AF326}"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0F0A19A-2743-43ED-96D7-680CA27AF326}"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7882D331-A6BD-474F-811B-B82BCAC36588}" type="datetimeFigureOut">
              <a:rPr lang="ar-SA" smtClean="0"/>
              <a:t>15/03/38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E0F0A19A-2743-43ED-96D7-680CA27AF326}"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882D331-A6BD-474F-811B-B82BCAC36588}" type="datetimeFigureOut">
              <a:rPr lang="ar-SA" smtClean="0"/>
              <a:t>15/03/38</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0F0A19A-2743-43ED-96D7-680CA27AF326}"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627784" y="404664"/>
            <a:ext cx="5040559" cy="707886"/>
          </a:xfrm>
          <a:prstGeom prst="rect">
            <a:avLst/>
          </a:prstGeom>
          <a:noFill/>
        </p:spPr>
        <p:txBody>
          <a:bodyPr wrap="square" rtlCol="1">
            <a:spAutoFit/>
          </a:bodyPr>
          <a:lstStyle/>
          <a:p>
            <a:pPr algn="ctr"/>
            <a:r>
              <a:rPr lang="ar-SA" sz="4000" dirty="0" smtClean="0">
                <a:latin typeface="ببArial (النص الأساسي)"/>
                <a:ea typeface="Batang" pitchFamily="18" charset="-127"/>
              </a:rPr>
              <a:t>بسم الله الرحمن الرحيم</a:t>
            </a:r>
            <a:endParaRPr lang="ar-SA" sz="4000" dirty="0">
              <a:latin typeface="ببArial (النص الأساسي)"/>
              <a:ea typeface="Batang" pitchFamily="18" charset="-127"/>
            </a:endParaRPr>
          </a:p>
        </p:txBody>
      </p:sp>
      <p:sp>
        <p:nvSpPr>
          <p:cNvPr id="3" name="مربع نص 2"/>
          <p:cNvSpPr txBox="1"/>
          <p:nvPr/>
        </p:nvSpPr>
        <p:spPr>
          <a:xfrm>
            <a:off x="1043608" y="1628800"/>
            <a:ext cx="7776864" cy="2862322"/>
          </a:xfrm>
          <a:prstGeom prst="rect">
            <a:avLst/>
          </a:prstGeom>
          <a:noFill/>
        </p:spPr>
        <p:txBody>
          <a:bodyPr wrap="square" rtlCol="1">
            <a:spAutoFit/>
          </a:bodyPr>
          <a:lstStyle/>
          <a:p>
            <a:r>
              <a:rPr lang="en-US" sz="3600" dirty="0"/>
              <a:t>}</a:t>
            </a:r>
            <a:r>
              <a:rPr lang="ar-SA" sz="3600" dirty="0"/>
              <a:t>إِنَّا عَرَضْنَا الْأَمَانَةَ عَلَى السَّمَاوَاتِ وَالْأَرْضِ وَالْجِبَالِ فَأَبَيْنَ أَنْ يَحْمِلْنَهَا وَأَشْفَقْنَ مِنْهَا وَحَمَلَهَا الْإِنْسَانُ إِنَّهُ كَانَ ظَلُومًا جَهُولًا (72) لِيُعَذِّبَ اللَّهُ الْمُنَافِقِينَ وَالْمُنَافِقَاتِ وَالْمُشْرِكِينَ وَالْمُشْرِكَاتِ وَيَتُوبَ اللَّهُ عَلَى الْمُؤْمِنِينَ وَالْمُؤْمِنَاتِ وَكَانَ اللَّهُ غَفُورًا رَحِيمًا (73)</a:t>
            </a:r>
            <a:r>
              <a:rPr lang="en-US" sz="3600" dirty="0"/>
              <a:t>{ </a:t>
            </a:r>
          </a:p>
        </p:txBody>
      </p:sp>
    </p:spTree>
    <p:extLst>
      <p:ext uri="{BB962C8B-B14F-4D97-AF65-F5344CB8AC3E}">
        <p14:creationId xmlns:p14="http://schemas.microsoft.com/office/powerpoint/2010/main" val="1623003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195736" y="2146626"/>
            <a:ext cx="5163594" cy="1323439"/>
          </a:xfrm>
          <a:prstGeom prst="rect">
            <a:avLst/>
          </a:prstGeom>
          <a:noFill/>
        </p:spPr>
        <p:txBody>
          <a:bodyPr wrap="none" rtlCol="1">
            <a:spAutoFit/>
          </a:bodyPr>
          <a:lstStyle/>
          <a:p>
            <a:r>
              <a:rPr lang="ar-SA" sz="8000" b="1" u="sng" dirty="0">
                <a:solidFill>
                  <a:srgbClr val="FF0000"/>
                </a:solidFill>
                <a:latin typeface="Angsana New" pitchFamily="18" charset="-34"/>
              </a:rPr>
              <a:t>شرح الكلمات </a:t>
            </a:r>
            <a:r>
              <a:rPr lang="ar-SA" sz="8000" b="1" u="sng" dirty="0" smtClean="0">
                <a:solidFill>
                  <a:srgbClr val="FF0000"/>
                </a:solidFill>
                <a:latin typeface="Angsana New" pitchFamily="18" charset="-34"/>
              </a:rPr>
              <a:t>:</a:t>
            </a:r>
            <a:endParaRPr lang="en-US" sz="8000" dirty="0">
              <a:solidFill>
                <a:srgbClr val="FF0000"/>
              </a:solidFill>
              <a:latin typeface="Angsana New" pitchFamily="18" charset="-34"/>
              <a:cs typeface="Angsana New" pitchFamily="18" charset="-34"/>
            </a:endParaRPr>
          </a:p>
        </p:txBody>
      </p:sp>
    </p:spTree>
    <p:extLst>
      <p:ext uri="{BB962C8B-B14F-4D97-AF65-F5344CB8AC3E}">
        <p14:creationId xmlns:p14="http://schemas.microsoft.com/office/powerpoint/2010/main" val="491512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259633" y="404664"/>
            <a:ext cx="7405888" cy="5693866"/>
          </a:xfrm>
          <a:prstGeom prst="rect">
            <a:avLst/>
          </a:prstGeom>
          <a:noFill/>
        </p:spPr>
        <p:txBody>
          <a:bodyPr wrap="square" rtlCol="1">
            <a:spAutoFit/>
          </a:bodyPr>
          <a:lstStyle/>
          <a:p>
            <a:r>
              <a:rPr lang="en-US" sz="2800" b="1" dirty="0">
                <a:solidFill>
                  <a:schemeClr val="tx2">
                    <a:lumMod val="60000"/>
                    <a:lumOff val="40000"/>
                  </a:schemeClr>
                </a:solidFill>
              </a:rPr>
              <a:t>{</a:t>
            </a:r>
            <a:r>
              <a:rPr lang="ar-SA" sz="2800" b="1" dirty="0">
                <a:solidFill>
                  <a:schemeClr val="tx2">
                    <a:lumMod val="60000"/>
                    <a:lumOff val="40000"/>
                  </a:schemeClr>
                </a:solidFill>
              </a:rPr>
              <a:t>إنا عرضنا الأمانة</a:t>
            </a:r>
            <a:r>
              <a:rPr lang="en-US" sz="2800" b="1" dirty="0">
                <a:solidFill>
                  <a:schemeClr val="tx2">
                    <a:lumMod val="60000"/>
                    <a:lumOff val="40000"/>
                  </a:schemeClr>
                </a:solidFill>
              </a:rPr>
              <a:t>}:</a:t>
            </a:r>
            <a:r>
              <a:rPr lang="en-US" sz="2800" dirty="0">
                <a:solidFill>
                  <a:schemeClr val="tx2">
                    <a:lumMod val="60000"/>
                    <a:lumOff val="40000"/>
                  </a:schemeClr>
                </a:solidFill>
              </a:rPr>
              <a:t> </a:t>
            </a:r>
            <a:r>
              <a:rPr lang="ar-SA" sz="2800" dirty="0"/>
              <a:t>أي ما ائتمن عليه الإِنسان من سائر التكاليف الشرعية وما ائتمنه عليه أخوه من حفظ مال أو قول أو عرض أو عمل</a:t>
            </a:r>
            <a:r>
              <a:rPr lang="en-US" sz="2800" dirty="0"/>
              <a:t>.</a:t>
            </a:r>
            <a:br>
              <a:rPr lang="en-US" sz="2800" dirty="0"/>
            </a:br>
            <a:r>
              <a:rPr lang="en-US" sz="2800" b="1" dirty="0">
                <a:solidFill>
                  <a:schemeClr val="tx2">
                    <a:lumMod val="60000"/>
                    <a:lumOff val="40000"/>
                  </a:schemeClr>
                </a:solidFill>
              </a:rPr>
              <a:t>{</a:t>
            </a:r>
            <a:r>
              <a:rPr lang="ar-SA" sz="2800" b="1" dirty="0">
                <a:solidFill>
                  <a:schemeClr val="tx2">
                    <a:lumMod val="60000"/>
                    <a:lumOff val="40000"/>
                  </a:schemeClr>
                </a:solidFill>
              </a:rPr>
              <a:t>فأبين أن يحملنها وأشفقن منها</a:t>
            </a:r>
            <a:r>
              <a:rPr lang="en-US" sz="2800" dirty="0">
                <a:solidFill>
                  <a:schemeClr val="tx2">
                    <a:lumMod val="60000"/>
                    <a:lumOff val="40000"/>
                  </a:schemeClr>
                </a:solidFill>
              </a:rPr>
              <a:t>}: </a:t>
            </a:r>
            <a:r>
              <a:rPr lang="ar-SA" sz="2800" dirty="0"/>
              <a:t>أي رفضن الالتزام بها وخفن عاقبة تضييعها</a:t>
            </a:r>
            <a:r>
              <a:rPr lang="en-US" sz="2800" dirty="0"/>
              <a:t>.</a:t>
            </a:r>
            <a:br>
              <a:rPr lang="en-US" sz="2800" dirty="0"/>
            </a:br>
            <a:r>
              <a:rPr lang="en-US" sz="2800" b="1" dirty="0">
                <a:solidFill>
                  <a:schemeClr val="tx2">
                    <a:lumMod val="60000"/>
                    <a:lumOff val="40000"/>
                  </a:schemeClr>
                </a:solidFill>
              </a:rPr>
              <a:t>{</a:t>
            </a:r>
            <a:r>
              <a:rPr lang="ar-SA" sz="2800" b="1" dirty="0">
                <a:solidFill>
                  <a:schemeClr val="tx2">
                    <a:lumMod val="60000"/>
                    <a:lumOff val="40000"/>
                  </a:schemeClr>
                </a:solidFill>
              </a:rPr>
              <a:t>وحملها الإِنسان</a:t>
            </a:r>
            <a:r>
              <a:rPr lang="en-US" sz="2800" b="1" dirty="0">
                <a:solidFill>
                  <a:schemeClr val="tx2">
                    <a:lumMod val="60000"/>
                    <a:lumOff val="40000"/>
                  </a:schemeClr>
                </a:solidFill>
              </a:rPr>
              <a:t>}: </a:t>
            </a:r>
            <a:r>
              <a:rPr lang="ar-SA" sz="2800" dirty="0"/>
              <a:t>أي آدم وذريَّته</a:t>
            </a:r>
            <a:r>
              <a:rPr lang="en-US" sz="2800" dirty="0"/>
              <a:t>.</a:t>
            </a:r>
            <a:br>
              <a:rPr lang="en-US" sz="2800" dirty="0"/>
            </a:br>
            <a:r>
              <a:rPr lang="en-US" sz="2800" dirty="0"/>
              <a:t>{</a:t>
            </a:r>
            <a:r>
              <a:rPr lang="ar-SA" sz="2800" b="1" dirty="0">
                <a:solidFill>
                  <a:schemeClr val="tx2">
                    <a:lumMod val="60000"/>
                    <a:lumOff val="40000"/>
                  </a:schemeClr>
                </a:solidFill>
              </a:rPr>
              <a:t>إنه كان ظلوما جهولاً</a:t>
            </a:r>
            <a:r>
              <a:rPr lang="en-US" sz="2800" b="1" dirty="0">
                <a:solidFill>
                  <a:schemeClr val="tx2">
                    <a:lumMod val="60000"/>
                    <a:lumOff val="40000"/>
                  </a:schemeClr>
                </a:solidFill>
              </a:rPr>
              <a:t>}: </a:t>
            </a:r>
            <a:r>
              <a:rPr lang="ar-SA" sz="2800" dirty="0"/>
              <a:t>أي لأنه كان ظلوماً أي كثير الظلم لنفسه جهولاً بالعواقب</a:t>
            </a:r>
            <a:r>
              <a:rPr lang="en-US" sz="2800" dirty="0"/>
              <a:t>.</a:t>
            </a:r>
            <a:br>
              <a:rPr lang="en-US" sz="2800" dirty="0"/>
            </a:br>
            <a:r>
              <a:rPr lang="en-US" sz="2800" dirty="0"/>
              <a:t>{</a:t>
            </a:r>
            <a:r>
              <a:rPr lang="ar-SA" sz="2800" b="1" dirty="0">
                <a:solidFill>
                  <a:schemeClr val="tx2">
                    <a:lumMod val="60000"/>
                    <a:lumOff val="40000"/>
                  </a:schemeClr>
                </a:solidFill>
              </a:rPr>
              <a:t>ليعذب الله المنافقين</a:t>
            </a:r>
            <a:r>
              <a:rPr lang="en-US" sz="2800" b="1" dirty="0">
                <a:solidFill>
                  <a:schemeClr val="tx2">
                    <a:lumMod val="60000"/>
                    <a:lumOff val="40000"/>
                  </a:schemeClr>
                </a:solidFill>
              </a:rPr>
              <a:t>}: </a:t>
            </a:r>
            <a:r>
              <a:rPr lang="ar-SA" sz="2800" dirty="0"/>
              <a:t>أي وتحملها الإِنسان قضاء وقدراً ليرتب الله تعالى على ذلك عذاب المنافقين والمنافقات والمشركين والمشركات ويتوب على المؤمنين والمؤمنات يغفر لهم ويرحمهم وكان الله غفوراً رحيماً</a:t>
            </a:r>
            <a:r>
              <a:rPr lang="en-US" sz="2800" dirty="0"/>
              <a:t>.</a:t>
            </a:r>
          </a:p>
          <a:p>
            <a:endParaRPr lang="ar-SA" sz="2800" dirty="0"/>
          </a:p>
        </p:txBody>
      </p:sp>
    </p:spTree>
    <p:extLst>
      <p:ext uri="{BB962C8B-B14F-4D97-AF65-F5344CB8AC3E}">
        <p14:creationId xmlns:p14="http://schemas.microsoft.com/office/powerpoint/2010/main" val="491512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627784" y="2326550"/>
            <a:ext cx="4990469" cy="1323439"/>
          </a:xfrm>
          <a:prstGeom prst="rect">
            <a:avLst/>
          </a:prstGeom>
          <a:noFill/>
        </p:spPr>
        <p:txBody>
          <a:bodyPr wrap="none" lIns="91440" tIns="45720" rIns="91440" bIns="45720">
            <a:spAutoFit/>
          </a:bodyPr>
          <a:lstStyle/>
          <a:p>
            <a:pPr algn="ctr"/>
            <a:r>
              <a:rPr lang="ar-SA" sz="8000" b="1" u="sng" dirty="0">
                <a:solidFill>
                  <a:srgbClr val="FF0000"/>
                </a:solidFill>
                <a:latin typeface="Bodoni MT Black" pitchFamily="18" charset="0"/>
              </a:rPr>
              <a:t>معنى الآيات : </a:t>
            </a:r>
            <a:endParaRPr lang="en-US" sz="8000" dirty="0">
              <a:solidFill>
                <a:srgbClr val="FF0000"/>
              </a:solidFill>
              <a:latin typeface="Bodoni MT Black" pitchFamily="18" charset="0"/>
            </a:endParaRPr>
          </a:p>
        </p:txBody>
      </p:sp>
    </p:spTree>
    <p:extLst>
      <p:ext uri="{BB962C8B-B14F-4D97-AF65-F5344CB8AC3E}">
        <p14:creationId xmlns:p14="http://schemas.microsoft.com/office/powerpoint/2010/main" val="4915121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187624" y="404664"/>
            <a:ext cx="7673562" cy="5632311"/>
          </a:xfrm>
          <a:prstGeom prst="rect">
            <a:avLst/>
          </a:prstGeom>
          <a:noFill/>
        </p:spPr>
        <p:txBody>
          <a:bodyPr wrap="square" rtlCol="1">
            <a:spAutoFit/>
          </a:bodyPr>
          <a:lstStyle/>
          <a:p>
            <a:r>
              <a:rPr lang="en-US" sz="2400" dirty="0"/>
              <a:t>{</a:t>
            </a:r>
            <a:r>
              <a:rPr lang="ar-SA" sz="2400" b="1" dirty="0">
                <a:solidFill>
                  <a:schemeClr val="tx2">
                    <a:lumMod val="60000"/>
                    <a:lumOff val="40000"/>
                  </a:schemeClr>
                </a:solidFill>
              </a:rPr>
              <a:t>إنا عرضنا الأمانة</a:t>
            </a:r>
            <a:r>
              <a:rPr lang="en-US" sz="2400" dirty="0"/>
              <a:t>} </a:t>
            </a:r>
            <a:r>
              <a:rPr lang="ar-SA" sz="2400" dirty="0"/>
              <a:t>يخبر تعالى منبهاً محذراً فيقول</a:t>
            </a:r>
            <a:r>
              <a:rPr lang="en-US" sz="2400" dirty="0"/>
              <a:t>: {</a:t>
            </a:r>
            <a:r>
              <a:rPr lang="ar-SA" sz="2400" dirty="0"/>
              <a:t>إنا عرضنا الأمانة</a:t>
            </a:r>
            <a:r>
              <a:rPr lang="en-US" sz="2400" dirty="0"/>
              <a:t>} </a:t>
            </a:r>
            <a:r>
              <a:rPr lang="ar-SA" sz="2400" dirty="0"/>
              <a:t>وهي شاملة للتكاليف الشرعية كلها ولكل ما ائتمن عليه الإِنسان من شيء يحفظه لمن ائتمنه عليه حتى يرده إليه عرض الأمانة على السموات والأرض والجبال بعد أن خلق لها عقلاً ونطقاً ففهمت الخطاب وردت الجواب فأبت تحملها بثوابها واشفقت وخافت من تبعتها، وعرضت على الإِنسان آدم فحملها بتبعتها من ثواب وعقاب لأنه كان ظلوماً لنفسه يوردها موارد </a:t>
            </a:r>
            <a:r>
              <a:rPr lang="ar-SA" sz="2400" dirty="0" err="1"/>
              <a:t>لاسوء</a:t>
            </a:r>
            <a:r>
              <a:rPr lang="ar-SA" sz="2400" dirty="0"/>
              <a:t> جهولاً بعواقب الأمور. هذا ما دلت عليه الآية الرابعة (72) وهي قوله تعالى</a:t>
            </a:r>
            <a:r>
              <a:rPr lang="en-US" sz="2400" dirty="0"/>
              <a:t>: </a:t>
            </a:r>
            <a:r>
              <a:rPr lang="en-US" sz="2400" dirty="0" smtClean="0">
                <a:effectLst/>
              </a:rPr>
              <a:t>{</a:t>
            </a:r>
            <a:r>
              <a:rPr lang="ar-SA" sz="2400" dirty="0" smtClean="0">
                <a:effectLst/>
              </a:rPr>
              <a:t>إنا عرضنا الأمانة على السموات والأرض والجبال فأبَيْنَ أن يحملنها وأشفقن منها وحملها الإِنسان إنه كان ظلوماً جهولاً</a:t>
            </a:r>
            <a:r>
              <a:rPr lang="en-US" sz="2400" dirty="0" smtClean="0">
                <a:effectLst/>
              </a:rPr>
              <a:t>}. </a:t>
            </a:r>
            <a:r>
              <a:rPr lang="ar-SA" sz="2400" dirty="0" smtClean="0">
                <a:effectLst/>
              </a:rPr>
              <a:t>وقوله تعالى</a:t>
            </a:r>
            <a:r>
              <a:rPr lang="en-US" sz="2400" dirty="0" smtClean="0">
                <a:effectLst/>
              </a:rPr>
              <a:t>: </a:t>
            </a:r>
            <a:r>
              <a:rPr lang="en-US" sz="2400" dirty="0"/>
              <a:t>{</a:t>
            </a:r>
            <a:r>
              <a:rPr lang="ar-SA" sz="2400" b="1" dirty="0">
                <a:solidFill>
                  <a:schemeClr val="tx2">
                    <a:lumMod val="60000"/>
                    <a:lumOff val="40000"/>
                  </a:schemeClr>
                </a:solidFill>
              </a:rPr>
              <a:t>ليعذب الله المنافقين والمنافقات والمشركين والمشركات</a:t>
            </a:r>
            <a:r>
              <a:rPr lang="en-US" sz="2400" dirty="0"/>
              <a:t>} </a:t>
            </a:r>
            <a:r>
              <a:rPr lang="ar-SA" sz="2400" dirty="0"/>
              <a:t>أي بتبعة النفاق والشرك، ويتوب الله على المؤمنين والمؤمنات أي تَمَّ عرضُ الأمانة وقبول آدم لها ليؤول الأمر إلى أن يكفر بعض أفراد الإِنسان فيعذبوا بكفرهم الذي نجم عن تضييع الأمانة، ويؤمن بعض آخر فيفرط بعض التفريط ويتوب فيتوب الله عليه فيغفر له ويدخله الجنة وكان الله غفوراً رحيماً ومن آثار ذلك أن تاب الله على المؤمنين والمؤمنات وغفر لهم ورحمهم بإدخالهم الجنة فسبحان الله المدبر الحكيم</a:t>
            </a:r>
            <a:r>
              <a:rPr lang="en-US" sz="2400" dirty="0"/>
              <a:t>.</a:t>
            </a:r>
            <a:endParaRPr lang="ar-SA" sz="2400" dirty="0"/>
          </a:p>
        </p:txBody>
      </p:sp>
    </p:spTree>
    <p:extLst>
      <p:ext uri="{BB962C8B-B14F-4D97-AF65-F5344CB8AC3E}">
        <p14:creationId xmlns:p14="http://schemas.microsoft.com/office/powerpoint/2010/main" val="4915121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483768" y="2348880"/>
            <a:ext cx="4756430" cy="1323439"/>
          </a:xfrm>
          <a:prstGeom prst="rect">
            <a:avLst/>
          </a:prstGeom>
          <a:noFill/>
        </p:spPr>
        <p:txBody>
          <a:bodyPr wrap="none" rtlCol="1">
            <a:spAutoFit/>
          </a:bodyPr>
          <a:lstStyle/>
          <a:p>
            <a:pPr algn="ctr"/>
            <a:r>
              <a:rPr lang="en-US" sz="8000" b="1" dirty="0">
                <a:solidFill>
                  <a:srgbClr val="FF0000"/>
                </a:solidFill>
              </a:rPr>
              <a:t> </a:t>
            </a:r>
            <a:r>
              <a:rPr lang="ar-SA" sz="8000" b="1" u="sng" dirty="0">
                <a:solidFill>
                  <a:srgbClr val="FF0000"/>
                </a:solidFill>
              </a:rPr>
              <a:t>هداية الآيات</a:t>
            </a:r>
            <a:r>
              <a:rPr lang="en-US" sz="8000" b="1" u="sng" dirty="0" smtClean="0">
                <a:solidFill>
                  <a:srgbClr val="FF0000"/>
                </a:solidFill>
              </a:rPr>
              <a:t>:</a:t>
            </a:r>
            <a:endParaRPr lang="en-US" sz="8000" dirty="0">
              <a:solidFill>
                <a:srgbClr val="FF0000"/>
              </a:solidFill>
            </a:endParaRPr>
          </a:p>
        </p:txBody>
      </p:sp>
    </p:spTree>
    <p:extLst>
      <p:ext uri="{BB962C8B-B14F-4D97-AF65-F5344CB8AC3E}">
        <p14:creationId xmlns:p14="http://schemas.microsoft.com/office/powerpoint/2010/main" val="491512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763688" y="1412776"/>
            <a:ext cx="6809467" cy="3539430"/>
          </a:xfrm>
          <a:prstGeom prst="rect">
            <a:avLst/>
          </a:prstGeom>
          <a:noFill/>
        </p:spPr>
        <p:txBody>
          <a:bodyPr wrap="square" rtlCol="1">
            <a:spAutoFit/>
          </a:bodyPr>
          <a:lstStyle/>
          <a:p>
            <a:r>
              <a:rPr lang="ar-SA" sz="3200" dirty="0"/>
              <a:t>1/ وجوب رعاية الأمانة وأدائها، ولم يخل أحد من أمانة</a:t>
            </a:r>
            <a:r>
              <a:rPr lang="en-US" sz="3200" dirty="0"/>
              <a:t>.</a:t>
            </a:r>
            <a:br>
              <a:rPr lang="en-US" sz="3200" dirty="0"/>
            </a:br>
            <a:r>
              <a:rPr lang="ar-SA" sz="3200" dirty="0"/>
              <a:t>2/ وصف الإِنسان بالظلم والجهل وبالكفر والمهانة والضعف في آيات أخرى يستلزم طلب علاج لهذه الصفات. وعلاجها جاء مبيناً في سورة المعارج في قوله: </a:t>
            </a:r>
            <a:r>
              <a:rPr lang="en-US" sz="3200" u="sng" dirty="0"/>
              <a:t>{</a:t>
            </a:r>
            <a:r>
              <a:rPr lang="ar-SA" sz="3200" u="sng" dirty="0"/>
              <a:t>إلا المصلين</a:t>
            </a:r>
            <a:r>
              <a:rPr lang="en-US" sz="3200" u="sng" dirty="0"/>
              <a:t>}</a:t>
            </a:r>
            <a:r>
              <a:rPr lang="en-US" sz="3200" dirty="0"/>
              <a:t> </a:t>
            </a:r>
            <a:r>
              <a:rPr lang="ar-SA" sz="3200" dirty="0"/>
              <a:t>إلى قوله</a:t>
            </a:r>
            <a:r>
              <a:rPr lang="en-US" sz="3200" dirty="0"/>
              <a:t>: </a:t>
            </a:r>
            <a:r>
              <a:rPr lang="en-US" sz="3200" dirty="0" smtClean="0">
                <a:effectLst/>
              </a:rPr>
              <a:t>{</a:t>
            </a:r>
            <a:r>
              <a:rPr lang="ar-SA" sz="3200" dirty="0" smtClean="0">
                <a:effectLst/>
              </a:rPr>
              <a:t>والذين هم على صلاتهم يحافظون</a:t>
            </a:r>
            <a:r>
              <a:rPr lang="en-US" sz="3200" dirty="0" smtClean="0">
                <a:effectLst/>
              </a:rPr>
              <a:t>.}</a:t>
            </a:r>
            <a:endParaRPr lang="ar-SA" sz="3200" dirty="0"/>
          </a:p>
        </p:txBody>
      </p:sp>
    </p:spTree>
    <p:extLst>
      <p:ext uri="{BB962C8B-B14F-4D97-AF65-F5344CB8AC3E}">
        <p14:creationId xmlns:p14="http://schemas.microsoft.com/office/powerpoint/2010/main" val="491512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771800" y="2060848"/>
            <a:ext cx="4392549" cy="1323439"/>
          </a:xfrm>
          <a:prstGeom prst="rect">
            <a:avLst/>
          </a:prstGeom>
          <a:noFill/>
        </p:spPr>
        <p:txBody>
          <a:bodyPr wrap="none" rtlCol="1">
            <a:spAutoFit/>
          </a:bodyPr>
          <a:lstStyle/>
          <a:p>
            <a:pPr algn="ctr"/>
            <a:r>
              <a:rPr lang="ar-SA" sz="8000" b="1" u="sng" dirty="0" smtClean="0">
                <a:solidFill>
                  <a:srgbClr val="FF0000"/>
                </a:solidFill>
              </a:rPr>
              <a:t>تفسير الآيات</a:t>
            </a:r>
            <a:endParaRPr lang="ar-SA" sz="8000" b="1" u="sng" dirty="0">
              <a:solidFill>
                <a:srgbClr val="FF0000"/>
              </a:solidFill>
            </a:endParaRPr>
          </a:p>
        </p:txBody>
      </p:sp>
    </p:spTree>
    <p:extLst>
      <p:ext uri="{BB962C8B-B14F-4D97-AF65-F5344CB8AC3E}">
        <p14:creationId xmlns:p14="http://schemas.microsoft.com/office/powerpoint/2010/main" val="4915121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259632" y="188640"/>
            <a:ext cx="7529547" cy="5324535"/>
          </a:xfrm>
          <a:prstGeom prst="rect">
            <a:avLst/>
          </a:prstGeom>
          <a:noFill/>
        </p:spPr>
        <p:txBody>
          <a:bodyPr wrap="square" rtlCol="1">
            <a:spAutoFit/>
          </a:bodyPr>
          <a:lstStyle/>
          <a:p>
            <a:r>
              <a:rPr lang="ar-SA" sz="2000" dirty="0"/>
              <a:t>يعظم تعالى شأن الأمانة، التي ائتمن اللّه عليها المكلفين، التي هي امتثال الأوامر، واجتناب المحارم، في حال السر والخفية، كحال العلانية، وأنه تعالى عرضها على المخلوقات العظيمة، السماوات والأرض والجبال، عرض تخيير لا </a:t>
            </a:r>
            <a:r>
              <a:rPr lang="ar-SA" sz="2000" dirty="0" err="1"/>
              <a:t>تحتيم</a:t>
            </a:r>
            <a:r>
              <a:rPr lang="ar-SA" sz="2000" dirty="0"/>
              <a:t>، وأنك إن قمت بها وأدَّيتِهَا على وجهها، فلك الثواب، وإن لم تقومي بها، [ولم تؤديها] فعليك العقاب.</a:t>
            </a:r>
          </a:p>
          <a:p>
            <a:r>
              <a:rPr lang="ar-SA" sz="2000" dirty="0"/>
              <a:t>{ </a:t>
            </a:r>
            <a:r>
              <a:rPr lang="ar-SA" sz="2000" b="1" dirty="0">
                <a:solidFill>
                  <a:srgbClr val="C00000"/>
                </a:solidFill>
              </a:rPr>
              <a:t>فَأَبَيْنَ أَنْ يَحْمِلْنَهَا وَأَشْفَقْنَ مِنْهَا }</a:t>
            </a:r>
            <a:r>
              <a:rPr lang="ar-SA" sz="2000" dirty="0"/>
              <a:t> أي: خوفًا أن لا يقمن بما حُمِّلْنَ، لا عصيانًا لربهن، ولا زهدًا في ثوابه، وعرضها اللّه على الإنسان، على ذلك الشرط المذكور، فقبلها، وحملها مع ظلمه وجهله، وحمل هذا الحمل الثقيل. فانقسم الناس -بحسب قيامهم بها وعدمه- إلى ثلاثة أقسام:</a:t>
            </a:r>
          </a:p>
          <a:p>
            <a:r>
              <a:rPr lang="ar-SA" sz="2000" dirty="0"/>
              <a:t>منافقون، أظهروا أنهم قاموا بها ظاهرًا لا باطنًا، ومشركون، تركوها ظاهرًا وباطنًا، ومؤمنون، قائمون بها ظاهرًا وباطنًا.</a:t>
            </a:r>
          </a:p>
          <a:p>
            <a:r>
              <a:rPr lang="ar-SA" sz="2000" dirty="0"/>
              <a:t>فذكر اللّه تعالى أعمال هؤلاء الأقسام الثلاثة، وما لهم من الثواب والعقاب فقال: </a:t>
            </a:r>
            <a:r>
              <a:rPr lang="ar-SA" sz="2000" b="1" dirty="0">
                <a:solidFill>
                  <a:srgbClr val="C00000"/>
                </a:solidFill>
              </a:rPr>
              <a:t>{ لِيُعَذِّبَ اللَّهُ الْمُنَافِقِينَ وَالْمُنَافِقَاتِ وَالْمُشْرِكِينَ وَالْمُشْرِكَاتِ وَيَتُوبَ اللَّهُ عَلَى الْمُؤْمِنِينَ وَالْمُؤْمِنَاتِ وَكَانَ اللَّهُ غَفُورًا رَحِيمًا } .</a:t>
            </a:r>
          </a:p>
          <a:p>
            <a:r>
              <a:rPr lang="ar-SA" sz="2000" dirty="0"/>
              <a:t>فله الحمد تعالى، حيث ختم هذه الآية </a:t>
            </a:r>
            <a:r>
              <a:rPr lang="ar-SA" sz="2000" dirty="0" err="1"/>
              <a:t>بهذين</a:t>
            </a:r>
            <a:r>
              <a:rPr lang="ar-SA" sz="2000" dirty="0"/>
              <a:t> الاسمين الكريمين، الدالين على تمام مغفرة اللّه، وسعة رحمته، وعموم جوده، مع أن المحكوم عليهم، كثير منهم، لم يستحق المغفرة والرحمة، لنفاقه وشركه.</a:t>
            </a:r>
          </a:p>
          <a:p>
            <a:endParaRPr lang="ar-SA" sz="2000" dirty="0"/>
          </a:p>
        </p:txBody>
      </p:sp>
    </p:spTree>
    <p:extLst>
      <p:ext uri="{BB962C8B-B14F-4D97-AF65-F5344CB8AC3E}">
        <p14:creationId xmlns:p14="http://schemas.microsoft.com/office/powerpoint/2010/main" val="4915121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267677"/>
            <a:ext cx="8136903" cy="5078313"/>
          </a:xfrm>
          <a:prstGeom prst="rect">
            <a:avLst/>
          </a:prstGeom>
          <a:noFill/>
        </p:spPr>
        <p:txBody>
          <a:bodyPr wrap="square" lIns="91440" tIns="45720" rIns="91440" bIns="45720">
            <a:spAutoFit/>
          </a:bodyPr>
          <a:lstStyle/>
          <a:p>
            <a:r>
              <a:rPr lang="ar-SA" sz="3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الاسم :</a:t>
            </a:r>
          </a:p>
          <a:p>
            <a:r>
              <a:rPr lang="ar-SA"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شريفه يحي حسين ال مهدي</a:t>
            </a:r>
          </a:p>
          <a:p>
            <a:r>
              <a:rPr lang="ar-SA" sz="3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التخصص: </a:t>
            </a:r>
          </a:p>
          <a:p>
            <a:r>
              <a:rPr lang="ar-SA"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دراسات إسلاميه</a:t>
            </a:r>
          </a:p>
          <a:p>
            <a:r>
              <a:rPr lang="ar-SA"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المستوى :</a:t>
            </a:r>
          </a:p>
          <a:p>
            <a:r>
              <a:rPr lang="ar-SA"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السابع </a:t>
            </a:r>
          </a:p>
          <a:p>
            <a:r>
              <a:rPr lang="ar-SA"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الرقم الجامعي :</a:t>
            </a:r>
          </a:p>
          <a:p>
            <a:r>
              <a:rPr lang="ar-SA" sz="36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2130010028</a:t>
            </a:r>
          </a:p>
          <a:p>
            <a:endParaRPr lang="ar-SA" sz="3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extLst>
      <p:ext uri="{BB962C8B-B14F-4D97-AF65-F5344CB8AC3E}">
        <p14:creationId xmlns:p14="http://schemas.microsoft.com/office/powerpoint/2010/main" val="4915121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3971</TotalTime>
  <Words>190</Words>
  <Application>Microsoft Office PowerPoint</Application>
  <PresentationFormat>عرض على الشاشة (3:4)‏</PresentationFormat>
  <Paragraphs>22</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انقلاب</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Guest</dc:creator>
  <cp:lastModifiedBy>Guest</cp:lastModifiedBy>
  <cp:revision>5</cp:revision>
  <dcterms:created xsi:type="dcterms:W3CDTF">2016-12-14T17:33:08Z</dcterms:created>
  <dcterms:modified xsi:type="dcterms:W3CDTF">2016-12-17T11:45:08Z</dcterms:modified>
</cp:coreProperties>
</file>