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59" r:id="rId5"/>
    <p:sldId id="288" r:id="rId6"/>
    <p:sldId id="289" r:id="rId7"/>
    <p:sldId id="299" r:id="rId8"/>
    <p:sldId id="290" r:id="rId9"/>
    <p:sldId id="291" r:id="rId10"/>
    <p:sldId id="300" r:id="rId11"/>
    <p:sldId id="293" r:id="rId12"/>
    <p:sldId id="294" r:id="rId13"/>
    <p:sldId id="295" r:id="rId14"/>
    <p:sldId id="296" r:id="rId15"/>
    <p:sldId id="297" r:id="rId16"/>
    <p:sldId id="298"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1176"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(3)</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المشترك اللفظي وأثره في تفسير النصوص</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5"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الأولى </a:t>
            </a:r>
            <a:endParaRPr lang="en-US" dirty="0" smtClean="0">
              <a:solidFill>
                <a:srgbClr val="376092"/>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معنى المشترك اللفظي.</a:t>
            </a:r>
          </a:p>
          <a:p>
            <a:pPr rtl="1" eaLnBrk="1" hangingPunct="1">
              <a:buFont typeface="Arial" pitchFamily="34" charset="0"/>
              <a:buChar char="•"/>
            </a:pPr>
            <a:r>
              <a:rPr lang="ar-SA" b="1" dirty="0" smtClean="0">
                <a:cs typeface="Arial" pitchFamily="34" charset="0"/>
              </a:rPr>
              <a:t>أسباب وجوده في اللغة</a:t>
            </a:r>
          </a:p>
          <a:p>
            <a:pPr rtl="1" eaLnBrk="1" hangingPunct="1">
              <a:buFont typeface="Arial" pitchFamily="34" charset="0"/>
              <a:buChar char="•"/>
            </a:pPr>
            <a:r>
              <a:rPr lang="ar-SA" b="1" dirty="0" smtClean="0">
                <a:cs typeface="Arial" pitchFamily="34" charset="0"/>
              </a:rPr>
              <a:t>أثره في النص</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algn="just" rtl="1" eaLnBrk="1" hangingPunct="1"/>
            <a:r>
              <a:rPr lang="ar-SA" b="1" dirty="0" smtClean="0">
                <a:cs typeface="Arial" pitchFamily="34" charset="0"/>
              </a:rPr>
              <a:t>إن فهم النصوص اللغوية يعتمد على </a:t>
            </a:r>
            <a:r>
              <a:rPr lang="ar-SA" b="1" dirty="0" smtClean="0">
                <a:solidFill>
                  <a:srgbClr val="FF0000"/>
                </a:solidFill>
                <a:cs typeface="Arial" pitchFamily="34" charset="0"/>
              </a:rPr>
              <a:t>طبيعة المتلقي وثقافته </a:t>
            </a:r>
            <a:r>
              <a:rPr lang="ar-SA" b="1" dirty="0" smtClean="0">
                <a:cs typeface="Arial" pitchFamily="34" charset="0"/>
              </a:rPr>
              <a:t>من جهة، وعلى </a:t>
            </a:r>
            <a:r>
              <a:rPr lang="ar-SA" b="1" dirty="0" smtClean="0">
                <a:solidFill>
                  <a:srgbClr val="FF0000"/>
                </a:solidFill>
                <a:cs typeface="Arial" pitchFamily="34" charset="0"/>
              </a:rPr>
              <a:t>طبيعة النص اللغوي </a:t>
            </a:r>
            <a:r>
              <a:rPr lang="ar-SA" b="1" dirty="0" smtClean="0">
                <a:cs typeface="Arial" pitchFamily="34" charset="0"/>
              </a:rPr>
              <a:t>من جهة أخرى، فمثلاً جملة:“</a:t>
            </a:r>
            <a:r>
              <a:rPr lang="ar-SA" b="1" dirty="0" smtClean="0">
                <a:solidFill>
                  <a:schemeClr val="accent1"/>
                </a:solidFill>
                <a:cs typeface="Arial" pitchFamily="34" charset="0"/>
              </a:rPr>
              <a:t>نحن نريدُ السلامَ</a:t>
            </a:r>
            <a:r>
              <a:rPr lang="ar-SA" b="1" dirty="0" smtClean="0">
                <a:cs typeface="Arial" pitchFamily="34" charset="0"/>
              </a:rPr>
              <a:t>“ نفهم نحن منها شيئاً غير ما يفهمه أعداؤنا، وجملة:“تمّت العمليةُ بنجاح“ يفهمها الطبيب فهماً مختلفاً عما يفهمه القائد العسكريّ مثلاً.</a:t>
            </a:r>
          </a:p>
          <a:p>
            <a:pPr algn="just" rtl="1" eaLnBrk="1" hangingPunct="1"/>
            <a:r>
              <a:rPr lang="ar-SA" b="1" dirty="0" smtClean="0">
                <a:cs typeface="Arial" pitchFamily="34" charset="0"/>
              </a:rPr>
              <a:t>كذلك طبيعة النص اللغوي قد تؤدي إلى أكثر من فهم للنص الواحد، دقق النظ في الجملة التالية:</a:t>
            </a:r>
          </a:p>
          <a:p>
            <a:pPr algn="ctr" rtl="1" eaLnBrk="1" hangingPunct="1"/>
            <a:r>
              <a:rPr lang="ar-SA" b="1" dirty="0" smtClean="0">
                <a:solidFill>
                  <a:schemeClr val="accent1"/>
                </a:solidFill>
                <a:cs typeface="Arial" pitchFamily="34" charset="0"/>
              </a:rPr>
              <a:t>أنتظرك عند بوابة الجامعةِ الجديدةِ</a:t>
            </a:r>
          </a:p>
          <a:p>
            <a:pPr algn="just" rtl="1" eaLnBrk="1" hangingPunct="1"/>
            <a:r>
              <a:rPr lang="ar-SA" b="1" dirty="0" smtClean="0">
                <a:cs typeface="Arial" pitchFamily="34" charset="0"/>
              </a:rPr>
              <a:t>ما الذي تفهمه منها؟</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...المقدمة</a:t>
            </a:r>
            <a:endParaRPr lang="ar-SA" dirty="0"/>
          </a:p>
        </p:txBody>
      </p:sp>
      <p:sp>
        <p:nvSpPr>
          <p:cNvPr id="3" name="Content Placeholder 2"/>
          <p:cNvSpPr>
            <a:spLocks noGrp="1"/>
          </p:cNvSpPr>
          <p:nvPr>
            <p:ph idx="1"/>
          </p:nvPr>
        </p:nvSpPr>
        <p:spPr>
          <a:xfrm>
            <a:off x="457200" y="1143000"/>
            <a:ext cx="8915400" cy="5105400"/>
          </a:xfrm>
        </p:spPr>
        <p:txBody>
          <a:bodyPr/>
          <a:lstStyle/>
          <a:p>
            <a:pPr rtl="1"/>
            <a:endParaRPr lang="ar-SA" dirty="0" smtClean="0"/>
          </a:p>
          <a:p>
            <a:pPr rtl="1"/>
            <a:r>
              <a:rPr lang="ar-SA" sz="3000" dirty="0" smtClean="0"/>
              <a:t>قد تفهم منها </a:t>
            </a:r>
          </a:p>
          <a:p>
            <a:pPr rtl="1">
              <a:buFont typeface="Arial" pitchFamily="34" charset="0"/>
              <a:buChar char="•"/>
            </a:pPr>
            <a:r>
              <a:rPr lang="ar-SA" sz="3000" dirty="0" smtClean="0"/>
              <a:t>أن الجامعة هي الجديدة.</a:t>
            </a:r>
          </a:p>
          <a:p>
            <a:pPr rtl="1">
              <a:buFont typeface="Arial" pitchFamily="34" charset="0"/>
              <a:buChar char="•"/>
            </a:pPr>
            <a:r>
              <a:rPr lang="ar-SA" sz="3000" dirty="0" smtClean="0"/>
              <a:t>وقد تفهم منها أن البوابة هي الجديدة.</a:t>
            </a:r>
          </a:p>
          <a:p>
            <a:pPr rtl="1">
              <a:buFont typeface="Arial" pitchFamily="34" charset="0"/>
              <a:buChar char="•"/>
            </a:pPr>
            <a:r>
              <a:rPr lang="ar-SA" sz="3000" dirty="0" smtClean="0"/>
              <a:t> فطبيعة النص اللغوي أتاحت لك تفسيرين لنص واحد.</a:t>
            </a:r>
          </a:p>
          <a:p>
            <a:pPr rtl="1"/>
            <a:r>
              <a:rPr lang="ar-SA" sz="3000" dirty="0" smtClean="0"/>
              <a:t>وإذا سمعت أحداً يقول:</a:t>
            </a:r>
          </a:p>
          <a:p>
            <a:pPr algn="ctr" rtl="1"/>
            <a:r>
              <a:rPr lang="ar-SA" sz="3000" dirty="0" smtClean="0">
                <a:solidFill>
                  <a:schemeClr val="accent1"/>
                </a:solidFill>
              </a:rPr>
              <a:t>ما أحسنَ العيونَ!</a:t>
            </a:r>
          </a:p>
          <a:p>
            <a:pPr rtl="1"/>
            <a:r>
              <a:rPr lang="ar-SA" sz="3000" dirty="0" smtClean="0"/>
              <a:t>فقد يكون المقصود عيون امرأة، وقد يكون عيون الماء أي الينابيع، فطبيعة كلمة (عين) بسبب حملها لأكثر من دلالة أدت إلى أكثر من فهم للنص.</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...المقدمة</a:t>
            </a:r>
            <a:endParaRPr lang="ar-SA" dirty="0"/>
          </a:p>
        </p:txBody>
      </p:sp>
      <p:sp>
        <p:nvSpPr>
          <p:cNvPr id="3" name="Content Placeholder 2"/>
          <p:cNvSpPr>
            <a:spLocks noGrp="1"/>
          </p:cNvSpPr>
          <p:nvPr>
            <p:ph idx="1"/>
          </p:nvPr>
        </p:nvSpPr>
        <p:spPr>
          <a:xfrm>
            <a:off x="304800" y="1371600"/>
            <a:ext cx="8915400" cy="4830763"/>
          </a:xfrm>
        </p:spPr>
        <p:txBody>
          <a:bodyPr/>
          <a:lstStyle/>
          <a:p>
            <a:r>
              <a:rPr lang="ar-SA" sz="3000" dirty="0" smtClean="0"/>
              <a:t>وتزخر كتب الأدب ومجالس العلماء بالحكايا والقصص والطرائف التي يكون مدارها اختلاف فهم النص اللغوي:</a:t>
            </a:r>
          </a:p>
          <a:p>
            <a:r>
              <a:rPr lang="ar-SA" sz="3000" dirty="0" smtClean="0"/>
              <a:t>من ذلك أن ابنة أبي الأسود الدؤلي قالت ذات يوم:ما أجملُ السماءِ</a:t>
            </a:r>
          </a:p>
          <a:p>
            <a:r>
              <a:rPr lang="ar-SA" sz="3000" dirty="0" smtClean="0"/>
              <a:t>فقال أبوها: أي بنية، نجومها. فقالت: يا أبت ما أردت هذا، ولكني أردت أن أتعجب من من جمال نجومها، فقال: قولي: ما أجملَ السماءَ. فهذا أثر واضح للغة في فهم النص.</a:t>
            </a:r>
          </a:p>
          <a:p>
            <a:r>
              <a:rPr lang="ar-SA" sz="3000" dirty="0" smtClean="0"/>
              <a:t>ومن ذلك قصة عتبان الحروري وهو احد الخوارج عندما قال</a:t>
            </a:r>
          </a:p>
          <a:p>
            <a:r>
              <a:rPr lang="ar-SA" sz="3000" dirty="0" smtClean="0">
                <a:solidFill>
                  <a:schemeClr val="accent1"/>
                </a:solidFill>
              </a:rPr>
              <a:t>فإن يك منكم كان مروانُ وابنه * وعمرٌو ومنكم هاشمٌ وحبيب</a:t>
            </a:r>
          </a:p>
          <a:p>
            <a:r>
              <a:rPr lang="ar-SA" sz="3000" dirty="0" smtClean="0">
                <a:solidFill>
                  <a:schemeClr val="accent1"/>
                </a:solidFill>
              </a:rPr>
              <a:t>فمنا حُصَينٌ والبُطَين وقُعنُبٌ * ومنا أميرُ المؤمنينَ شبيــــــبُ</a:t>
            </a:r>
          </a:p>
          <a:p>
            <a:endParaRPr lang="ar-SA"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...المقدمة</a:t>
            </a:r>
            <a:endParaRPr lang="ar-SA" dirty="0"/>
          </a:p>
        </p:txBody>
      </p:sp>
      <p:sp>
        <p:nvSpPr>
          <p:cNvPr id="3" name="Content Placeholder 2"/>
          <p:cNvSpPr>
            <a:spLocks noGrp="1"/>
          </p:cNvSpPr>
          <p:nvPr>
            <p:ph idx="1"/>
          </p:nvPr>
        </p:nvSpPr>
        <p:spPr/>
        <p:txBody>
          <a:bodyPr/>
          <a:lstStyle/>
          <a:p>
            <a:r>
              <a:rPr lang="ar-SA" dirty="0" smtClean="0"/>
              <a:t>فغضب الخليفة عبد الملك بن مروان واستدعاه إلى مجلسه ليقتله، وقال له كيف تقول كذا وكذا، فقال إنما قلت: ومنا أميرَ المؤمنين شبيب على النداء، فأعجبه وأطلقه.</a:t>
            </a:r>
          </a:p>
          <a:p>
            <a:r>
              <a:rPr lang="ar-SA" dirty="0" smtClean="0"/>
              <a:t>والأصل في اللغة أن يكون لكل لفظ معنى يختلف عن الآخر، فكلمة (يد) تختلف في دلالتها عن كلمة(رِجْل) وكلمة (شجرة) تختلف في دلالتها عن كلمة (حجر) وهكذا، لكن لأسباب معينة فقد تصبح كلمتان مختلفتان تدلان على معنى واحد كالسيف والمهنّد، والأسد والليث، وقد تصبح كلمة واحدة تدل على معنيين مختلفين كالمشترك اللفظي موضوع درسنا اليوم.</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المشترك اللفظي</a:t>
            </a:r>
            <a:endParaRPr lang="ar-SA" dirty="0"/>
          </a:p>
        </p:txBody>
      </p:sp>
      <p:sp>
        <p:nvSpPr>
          <p:cNvPr id="3" name="Content Placeholder 2"/>
          <p:cNvSpPr>
            <a:spLocks noGrp="1"/>
          </p:cNvSpPr>
          <p:nvPr>
            <p:ph idx="1"/>
          </p:nvPr>
        </p:nvSpPr>
        <p:spPr>
          <a:xfrm>
            <a:off x="495300" y="1524000"/>
            <a:ext cx="8915400" cy="4602163"/>
          </a:xfrm>
        </p:spPr>
        <p:txBody>
          <a:bodyPr/>
          <a:lstStyle/>
          <a:p>
            <a:endParaRPr lang="ar-SA" dirty="0" smtClean="0"/>
          </a:p>
          <a:p>
            <a:r>
              <a:rPr lang="ar-SA" dirty="0" smtClean="0"/>
              <a:t>المشترك اللفظي: هو اللفظُ الواحد الدالُّ على معنَيَيْن مختلفين فأكثر، دلالة على السَّواءِ عند أهلِ تلك اللغة". أي إن الكلمة الواحدة يكون لها معنيان مختلفان أو أكثر مثل كلمة العين التي تدل على عضو الإبصار وتدل على نبع الماء وعلى الجاسوس وعلى السيد في قومه...</a:t>
            </a:r>
          </a:p>
          <a:p>
            <a:endParaRPr lang="ar-SA" dirty="0" smtClean="0"/>
          </a:p>
          <a:p>
            <a:endParaRPr lang="ar-SA" dirty="0" smtClean="0"/>
          </a:p>
          <a:p>
            <a:endParaRPr lang="ar-SA" dirty="0" smtClean="0"/>
          </a:p>
          <a:p>
            <a:endParaRPr lang="ar-SA" dirty="0" smtClean="0"/>
          </a:p>
          <a:p>
            <a:endParaRPr lang="ar-SA"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cxnSp>
        <p:nvCxnSpPr>
          <p:cNvPr id="8" name="Straight Arrow Connector 7"/>
          <p:cNvCxnSpPr/>
          <p:nvPr/>
        </p:nvCxnSpPr>
        <p:spPr>
          <a:xfrm flipV="1">
            <a:off x="5410200" y="5105399"/>
            <a:ext cx="6096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6200000" flipV="1">
            <a:off x="4914900" y="5067299"/>
            <a:ext cx="7620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0800000">
            <a:off x="4343400" y="5257799"/>
            <a:ext cx="10668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4495800" y="4191000"/>
            <a:ext cx="11430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نبع الماء</a:t>
            </a:r>
            <a:endParaRPr lang="ar-SA" dirty="0"/>
          </a:p>
        </p:txBody>
      </p:sp>
      <p:sp>
        <p:nvSpPr>
          <p:cNvPr id="21" name="Oval 20"/>
          <p:cNvSpPr/>
          <p:nvPr/>
        </p:nvSpPr>
        <p:spPr>
          <a:xfrm>
            <a:off x="3505200" y="4648200"/>
            <a:ext cx="11430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السيد</a:t>
            </a:r>
            <a:endParaRPr lang="ar-SA" dirty="0"/>
          </a:p>
        </p:txBody>
      </p:sp>
      <p:sp>
        <p:nvSpPr>
          <p:cNvPr id="22" name="Oval 21"/>
          <p:cNvSpPr/>
          <p:nvPr/>
        </p:nvSpPr>
        <p:spPr>
          <a:xfrm>
            <a:off x="5486400" y="4495800"/>
            <a:ext cx="12192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عضو الإبصار</a:t>
            </a:r>
            <a:endParaRPr lang="ar-SA" dirty="0"/>
          </a:p>
        </p:txBody>
      </p:sp>
      <p:sp>
        <p:nvSpPr>
          <p:cNvPr id="23" name="Oval 22"/>
          <p:cNvSpPr/>
          <p:nvPr/>
        </p:nvSpPr>
        <p:spPr>
          <a:xfrm>
            <a:off x="5029200" y="5486400"/>
            <a:ext cx="9144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العين</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المشترك اللفظي</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
        <p:nvSpPr>
          <p:cNvPr id="6" name="Content Placeholder 5"/>
          <p:cNvSpPr>
            <a:spLocks noGrp="1"/>
          </p:cNvSpPr>
          <p:nvPr>
            <p:ph idx="1"/>
          </p:nvPr>
        </p:nvSpPr>
        <p:spPr/>
        <p:txBody>
          <a:bodyPr/>
          <a:lstStyle/>
          <a:p>
            <a:pPr rtl="1"/>
            <a:r>
              <a:rPr lang="ar-SA" dirty="0" smtClean="0"/>
              <a:t>وكذلك الفعل (قصَّ) الذي يعني </a:t>
            </a:r>
            <a:r>
              <a:rPr lang="ar-SA" dirty="0" smtClean="0">
                <a:solidFill>
                  <a:srgbClr val="FF0066"/>
                </a:solidFill>
              </a:rPr>
              <a:t>قطع</a:t>
            </a:r>
            <a:r>
              <a:rPr lang="ar-SA" dirty="0" smtClean="0"/>
              <a:t> ويعني </a:t>
            </a:r>
            <a:r>
              <a:rPr lang="ar-SA" dirty="0" smtClean="0">
                <a:solidFill>
                  <a:srgbClr val="FF0066"/>
                </a:solidFill>
              </a:rPr>
              <a:t>حكى</a:t>
            </a:r>
            <a:r>
              <a:rPr lang="ar-SA" dirty="0" smtClean="0"/>
              <a:t>، ويعني </a:t>
            </a:r>
            <a:r>
              <a:rPr lang="ar-SA" dirty="0" smtClean="0">
                <a:solidFill>
                  <a:srgbClr val="FF0066"/>
                </a:solidFill>
              </a:rPr>
              <a:t>تتبع الأثر </a:t>
            </a:r>
            <a:r>
              <a:rPr lang="ar-SA" dirty="0" smtClean="0"/>
              <a:t>وهكذا.</a:t>
            </a:r>
          </a:p>
          <a:p>
            <a:pPr rtl="1"/>
            <a:r>
              <a:rPr lang="ar-SA" dirty="0" smtClean="0"/>
              <a:t> وقد يكون المعنيان متضادين فيسمى التضاد اللغوي وهو نوع من الاشتراك مثل كلمة (القَرء) التي تعني الطهر والحيض: </a:t>
            </a:r>
          </a:p>
          <a:p>
            <a:pPr rtl="1"/>
            <a:endParaRPr lang="ar-SA" dirty="0" smtClean="0"/>
          </a:p>
          <a:p>
            <a:pPr rtl="1"/>
            <a:endParaRPr lang="ar-SA" dirty="0" smtClean="0"/>
          </a:p>
          <a:p>
            <a:pPr rtl="1"/>
            <a:r>
              <a:rPr lang="ar-SA" dirty="0" smtClean="0"/>
              <a:t>ومثلها كلمة(الجَْون) التي تعني الأبيض والأسود.</a:t>
            </a:r>
          </a:p>
        </p:txBody>
      </p:sp>
      <p:sp>
        <p:nvSpPr>
          <p:cNvPr id="5" name="Oval 4"/>
          <p:cNvSpPr/>
          <p:nvPr/>
        </p:nvSpPr>
        <p:spPr>
          <a:xfrm>
            <a:off x="4495800" y="3962400"/>
            <a:ext cx="10668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t>القُرء</a:t>
            </a:r>
            <a:endParaRPr lang="ar-SA" sz="2400" dirty="0"/>
          </a:p>
        </p:txBody>
      </p:sp>
      <p:sp>
        <p:nvSpPr>
          <p:cNvPr id="7" name="Oval 6"/>
          <p:cNvSpPr/>
          <p:nvPr/>
        </p:nvSpPr>
        <p:spPr>
          <a:xfrm>
            <a:off x="2667000" y="4038600"/>
            <a:ext cx="10668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الحيض</a:t>
            </a:r>
            <a:endParaRPr lang="ar-SA" dirty="0"/>
          </a:p>
        </p:txBody>
      </p:sp>
      <p:sp>
        <p:nvSpPr>
          <p:cNvPr id="8" name="Oval 7"/>
          <p:cNvSpPr/>
          <p:nvPr/>
        </p:nvSpPr>
        <p:spPr>
          <a:xfrm>
            <a:off x="6324600" y="3962400"/>
            <a:ext cx="10668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dirty="0" smtClean="0"/>
              <a:t>الطهر</a:t>
            </a:r>
            <a:endParaRPr lang="ar-SA" sz="2000" dirty="0"/>
          </a:p>
        </p:txBody>
      </p:sp>
      <p:cxnSp>
        <p:nvCxnSpPr>
          <p:cNvPr id="10" name="Straight Arrow Connector 9"/>
          <p:cNvCxnSpPr/>
          <p:nvPr/>
        </p:nvCxnSpPr>
        <p:spPr>
          <a:xfrm>
            <a:off x="5562600" y="4494212"/>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a:off x="3733800" y="4495800"/>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أسباب وجود المشترك اللفظي</a:t>
            </a:r>
            <a:endParaRPr lang="ar-SA" dirty="0"/>
          </a:p>
        </p:txBody>
      </p:sp>
      <p:sp>
        <p:nvSpPr>
          <p:cNvPr id="3" name="Content Placeholder 2"/>
          <p:cNvSpPr>
            <a:spLocks noGrp="1"/>
          </p:cNvSpPr>
          <p:nvPr>
            <p:ph idx="1"/>
          </p:nvPr>
        </p:nvSpPr>
        <p:spPr>
          <a:xfrm>
            <a:off x="495300" y="1371600"/>
            <a:ext cx="8915400" cy="4754563"/>
          </a:xfrm>
        </p:spPr>
        <p:txBody>
          <a:bodyPr/>
          <a:lstStyle/>
          <a:p>
            <a:pPr lvl="0" algn="just" rtl="1"/>
            <a:r>
              <a:rPr lang="ar-SA" sz="3000" dirty="0" smtClean="0"/>
              <a:t>أولاً: اختلاف اللهجات: قد تستعمل كلمة للدلالة على معنى معين في لهجة، وتستعمل الكلمة ذاتها للدلالة على معنى آخر في لهجة أخرى، فيصبح للكلمة معنيان في التراث اللغوي ، مثل ( الضنا ) التي تعني عند بعض القبائل المرض وعند قبائل أخرى الطفل الصغير وكلمة(السِّيد ) التي تعني عند بعض العرب الأسد وعند بعضهم الذئب.</a:t>
            </a:r>
          </a:p>
          <a:p>
            <a:pPr lvl="0" algn="just" rtl="1"/>
            <a:r>
              <a:rPr lang="ar-SA" sz="3000" dirty="0" smtClean="0"/>
              <a:t>قال الأصمعي: دَخَلَ رجلٌ من العرب على مَلِك من ملوك حِمْيَر، فقال له الملك: ثِبْ (وثِبْ بالحميريّة تعني: اقْعد) فوَثَبَ الرجل فتكسّر. </a:t>
            </a:r>
            <a:br>
              <a:rPr lang="ar-SA" sz="3000" dirty="0" smtClean="0"/>
            </a:br>
            <a:r>
              <a:rPr lang="ar-SA" sz="3000" dirty="0" smtClean="0"/>
              <a:t>فقال الحميري: ليس عندنا عربيت، من دخل ظفار حمّر. قال الأصمعي: حمّر، تكلّم بكلام حمير.</a:t>
            </a:r>
          </a:p>
          <a:p>
            <a:pPr lvl="0" algn="ctr" rtl="1"/>
            <a:r>
              <a:rPr lang="ar-SA" sz="2800" dirty="0" smtClean="0">
                <a:solidFill>
                  <a:srgbClr val="FF0066"/>
                </a:solidFill>
              </a:rPr>
              <a:t>ثب: اقعد  // اقفز</a:t>
            </a:r>
          </a:p>
          <a:p>
            <a:pPr algn="just"/>
            <a:endParaRPr lang="ar-SA" sz="30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أسباب الاشتراك اللفظي</a:t>
            </a:r>
            <a:endParaRPr lang="ar-SA" dirty="0"/>
          </a:p>
        </p:txBody>
      </p:sp>
      <p:sp>
        <p:nvSpPr>
          <p:cNvPr id="3" name="Content Placeholder 2"/>
          <p:cNvSpPr>
            <a:spLocks noGrp="1"/>
          </p:cNvSpPr>
          <p:nvPr>
            <p:ph idx="1"/>
          </p:nvPr>
        </p:nvSpPr>
        <p:spPr/>
        <p:txBody>
          <a:bodyPr/>
          <a:lstStyle/>
          <a:p>
            <a:pPr algn="ctr" rtl="1"/>
            <a:r>
              <a:rPr lang="ar-SA" dirty="0" smtClean="0"/>
              <a:t>وفي إحدى معارك المسلمين كان الأسرى في خيمة، وكانت ليلة شديدة البرودة، فجاءوا للقائد خالد بن الوليد بالنار من أجل التدفئة، فقال لهم " </a:t>
            </a:r>
            <a:r>
              <a:rPr lang="ar-SA" dirty="0" smtClean="0">
                <a:solidFill>
                  <a:srgbClr val="FF0066"/>
                </a:solidFill>
              </a:rPr>
              <a:t>أدفئوا</a:t>
            </a:r>
            <a:r>
              <a:rPr lang="ar-SA" dirty="0" smtClean="0"/>
              <a:t> الأسرى" فذهب رسوله إلى حارس السجن وقال له يقول لك خالد بن الوليد: </a:t>
            </a:r>
            <a:r>
              <a:rPr lang="ar-SA" dirty="0" smtClean="0">
                <a:solidFill>
                  <a:srgbClr val="FF0066"/>
                </a:solidFill>
              </a:rPr>
              <a:t>أدفئوا</a:t>
            </a:r>
            <a:r>
              <a:rPr lang="ar-SA" dirty="0" smtClean="0"/>
              <a:t> الأسرى ، وكان هذا الحارس من إحدى قبائل اليمن، وكان في لغتهم معنى"أدفئوا" : اقتلوا فراح يقتل الأسرى، حتى أدركه بعضهم ومنعه من القضاء على جميع الأسرى وبين له قصد القائد من قوله (أدفئوا).</a:t>
            </a:r>
            <a:br>
              <a:rPr lang="ar-SA" dirty="0" smtClean="0"/>
            </a:br>
            <a:r>
              <a:rPr lang="ar-SA" dirty="0" smtClean="0">
                <a:solidFill>
                  <a:srgbClr val="FF0066"/>
                </a:solidFill>
              </a:rPr>
              <a:t>أدفئوا: من التدفئة   // اقتلوا</a:t>
            </a:r>
          </a:p>
          <a:p>
            <a:pPr algn="just" rtl="1"/>
            <a:endParaRPr lang="ar-SA"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أسباب الاشتراك اللفظي</a:t>
            </a:r>
            <a:endParaRPr lang="ar-SA" dirty="0"/>
          </a:p>
        </p:txBody>
      </p:sp>
      <p:sp>
        <p:nvSpPr>
          <p:cNvPr id="3" name="Content Placeholder 2"/>
          <p:cNvSpPr>
            <a:spLocks noGrp="1"/>
          </p:cNvSpPr>
          <p:nvPr>
            <p:ph idx="1"/>
          </p:nvPr>
        </p:nvSpPr>
        <p:spPr/>
        <p:txBody>
          <a:bodyPr/>
          <a:lstStyle/>
          <a:p>
            <a:pPr lvl="0" rtl="1"/>
            <a:r>
              <a:rPr lang="ar-SA" dirty="0" smtClean="0"/>
              <a:t>ثانياً:التطور اللغوي في بعض الكلمات:</a:t>
            </a:r>
            <a:endParaRPr lang="en-US" dirty="0" smtClean="0"/>
          </a:p>
          <a:p>
            <a:pPr lvl="1" rtl="1"/>
            <a:r>
              <a:rPr lang="ar-SA" dirty="0" smtClean="0"/>
              <a:t>والتطور قد يكون في أصوات الكلمة، وقد يكون في معناها مما يؤدي إلى تشابهها مع كلمة أخرى قريبة منها في اللفظ.</a:t>
            </a:r>
          </a:p>
          <a:p>
            <a:pPr lvl="1" rtl="1"/>
            <a:r>
              <a:rPr lang="ar-SA" dirty="0" smtClean="0"/>
              <a:t> فمثال التطور الصوتي كلمة( الفروة ) التي قال بعض المعجميين إنها تدل على جلد الرأس وتدل على الغِنى، والحقيقة أنها تعني جلد الرأس، لكن كلمة أخرى هي(ثروة) تعني الغنى تطور فيها صوت الثاء فصار فاء.</a:t>
            </a:r>
            <a:endParaRPr lang="en-US" dirty="0" smtClean="0"/>
          </a:p>
          <a:p>
            <a:pPr lvl="1" rtl="1"/>
            <a:r>
              <a:rPr lang="ar-SA" dirty="0" smtClean="0"/>
              <a:t>أما التطور في المعنى فمثاله كلمة(العيش) عند المصريين التي تعني الحياة وتعني الخبز ولا شك أن المعنى الأول هو الأصل ثم تطور معنى الكلمة ليدل على الخبز لكونه رمزاً للعيش وأهم أسبابه.</a:t>
            </a:r>
            <a:endParaRPr lang="en-US" dirty="0" smtClean="0"/>
          </a:p>
          <a:p>
            <a:pPr rtl="1"/>
            <a:r>
              <a:rPr lang="en-US" dirty="0" smtClean="0"/>
              <a:t> </a:t>
            </a:r>
            <a:endParaRPr lang="ar-SA" dirty="0" smtClean="0"/>
          </a:p>
          <a:p>
            <a:endParaRPr lang="ar-SA"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أسباب الاشتراك اللفظي</a:t>
            </a:r>
            <a:endParaRPr lang="ar-SA" dirty="0"/>
          </a:p>
        </p:txBody>
      </p:sp>
      <p:sp>
        <p:nvSpPr>
          <p:cNvPr id="3" name="Content Placeholder 2"/>
          <p:cNvSpPr>
            <a:spLocks noGrp="1"/>
          </p:cNvSpPr>
          <p:nvPr>
            <p:ph idx="1"/>
          </p:nvPr>
        </p:nvSpPr>
        <p:spPr/>
        <p:txBody>
          <a:bodyPr/>
          <a:lstStyle/>
          <a:p>
            <a:pPr algn="just" rtl="1"/>
            <a:r>
              <a:rPr lang="ar-SA" sz="2800" dirty="0" smtClean="0"/>
              <a:t>رابعاً: الاستعارة من اللغات الأخرى:</a:t>
            </a:r>
          </a:p>
          <a:p>
            <a:pPr algn="just" rtl="1"/>
            <a:r>
              <a:rPr lang="ar-SA" sz="2800" dirty="0" smtClean="0"/>
              <a:t>وذلك مثل المادة اللغوية (سكر) التي تعني السُّكر من الخمر وتعني إغلاق الباب، والمعنى الأول عربي والثاني دخيل.</a:t>
            </a:r>
            <a:endParaRPr lang="en-US" sz="2800" dirty="0" smtClean="0"/>
          </a:p>
          <a:p>
            <a:pPr algn="just" rtl="1"/>
            <a:r>
              <a:rPr lang="ar-SA" sz="2800" dirty="0" smtClean="0"/>
              <a:t>خامساً: المجاز.</a:t>
            </a:r>
          </a:p>
          <a:p>
            <a:pPr algn="just" rtl="1"/>
            <a:r>
              <a:rPr lang="ar-SA" sz="2800" dirty="0" smtClean="0"/>
              <a:t>تستعمل بعض الكلمات استعمالاً مجازياً، كأن تقول عن الرجل الشجاع: أسد. ومن ذلك كلمة(أمة) التي أطلقت على الجماعة من الناس وهو المعنى الأصيل وأطلقت على الرجل العظيم على سبيل </a:t>
            </a:r>
            <a:r>
              <a:rPr lang="ar-SA" sz="2800" dirty="0" smtClean="0">
                <a:solidFill>
                  <a:schemeClr val="accent1"/>
                </a:solidFill>
              </a:rPr>
              <a:t>المجاز“إن إبراهيم كان أمةً</a:t>
            </a:r>
            <a:r>
              <a:rPr lang="ar-SA" sz="2800" dirty="0" smtClean="0"/>
              <a:t>“وكلمة(كلمة) التي تطلق على اللفظة المفردة وهو المعنى الأصيل وتطلق على مجموعة من الكلمات وهو المعنى المجازي“</a:t>
            </a:r>
            <a:r>
              <a:rPr lang="ar-SA" sz="2800" dirty="0" smtClean="0">
                <a:solidFill>
                  <a:schemeClr val="accent1"/>
                </a:solidFill>
              </a:rPr>
              <a:t>ألقى المدير كلمة ترحيبية“</a:t>
            </a:r>
          </a:p>
          <a:p>
            <a:pPr algn="just" rtl="1"/>
            <a:endParaRPr lang="ar-SA"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أثر المشترك اللفظي في اجتهاد الفقهاء</a:t>
            </a:r>
            <a:endParaRPr lang="ar-SA" dirty="0"/>
          </a:p>
        </p:txBody>
      </p:sp>
      <p:sp>
        <p:nvSpPr>
          <p:cNvPr id="3" name="Content Placeholder 2"/>
          <p:cNvSpPr>
            <a:spLocks noGrp="1"/>
          </p:cNvSpPr>
          <p:nvPr>
            <p:ph idx="1"/>
          </p:nvPr>
        </p:nvSpPr>
        <p:spPr/>
        <p:txBody>
          <a:bodyPr/>
          <a:lstStyle/>
          <a:p>
            <a:r>
              <a:rPr lang="ar-SA" sz="3000" dirty="0" smtClean="0"/>
              <a:t>إن أبرز مصدرين من مصادر التشريع الإسلامي القرآن الكريم والسنة النبوية، وهما مصدران لغويان لفظيان، يعتمد فهمها على مدى فهمنا للغة العربية التي هي وعاء لهما.</a:t>
            </a:r>
          </a:p>
          <a:p>
            <a:r>
              <a:rPr lang="ar-SA" sz="3000" dirty="0" smtClean="0"/>
              <a:t>وفي زمن الرسول صلى الله عليه وسلم لم تكن هناك حاجة كبيرة عند المسلمين للبحث في معاني النص القرآني لأن الرسول كان يقوم بهذه المهمة بما يوحى إليه من ربه، أما في عهد الصحابة بعده والتابعين من بعدهم فكانت الحاجة ماسة إلى فهم النصوص للخروج بالأحكام الفقهية فبدأت مرحلة </a:t>
            </a:r>
            <a:r>
              <a:rPr lang="ar-SA" sz="3000" dirty="0" smtClean="0">
                <a:solidFill>
                  <a:srgbClr val="FF0066"/>
                </a:solidFill>
              </a:rPr>
              <a:t>الاجتهاد</a:t>
            </a:r>
            <a:r>
              <a:rPr lang="ar-SA" sz="3000" dirty="0" smtClean="0"/>
              <a:t>، وازدهر </a:t>
            </a:r>
            <a:r>
              <a:rPr lang="ar-SA" sz="3000" dirty="0" smtClean="0">
                <a:solidFill>
                  <a:srgbClr val="FF0066"/>
                </a:solidFill>
              </a:rPr>
              <a:t>علم الفقه</a:t>
            </a:r>
            <a:r>
              <a:rPr lang="ar-SA" sz="3000" dirty="0" smtClean="0"/>
              <a:t>.</a:t>
            </a:r>
          </a:p>
          <a:p>
            <a:r>
              <a:rPr lang="ar-SA" sz="3000" dirty="0" smtClean="0"/>
              <a:t>وعلم الفقه هو العلم الذي يبحث في الأحكام الشرعية المستنبطة من أدلتها التفصيلية</a:t>
            </a:r>
            <a:endParaRPr lang="ar-SA" sz="30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أثر المشترك اللفظي في اجتهاد الفقهاء</a:t>
            </a:r>
            <a:endParaRPr lang="ar-SA" dirty="0"/>
          </a:p>
        </p:txBody>
      </p:sp>
      <p:sp>
        <p:nvSpPr>
          <p:cNvPr id="3" name="Content Placeholder 2"/>
          <p:cNvSpPr>
            <a:spLocks noGrp="1"/>
          </p:cNvSpPr>
          <p:nvPr>
            <p:ph idx="1"/>
          </p:nvPr>
        </p:nvSpPr>
        <p:spPr/>
        <p:txBody>
          <a:bodyPr/>
          <a:lstStyle/>
          <a:p>
            <a:pPr algn="just" rtl="1"/>
            <a:r>
              <a:rPr lang="ar-SA" dirty="0" smtClean="0"/>
              <a:t>فكان الفقهاء يتدبرون النصوص ويفهمونها بناء على أدلة معينة، ولا شك أن الاختلاف في الفهم سيكون أمراً حتمياً. وكان المشترك اللفظي أحد أسباب اختلاف الفقهاء في الأحكام. ومن ذلك:</a:t>
            </a:r>
          </a:p>
          <a:p>
            <a:pPr algn="just" rtl="1"/>
            <a:r>
              <a:rPr lang="ar-SA" dirty="0" smtClean="0"/>
              <a:t>في قوله تعالى</a:t>
            </a:r>
            <a:r>
              <a:rPr lang="ar-SA" dirty="0" smtClean="0">
                <a:solidFill>
                  <a:srgbClr val="FF0066"/>
                </a:solidFill>
              </a:rPr>
              <a:t>:“والمطلقاتُ يتربصن بأنفسهنّ ثلاثةَ قروءٍ ولا يحلُّ لهنّ أنْ يكتمنَ ما في أرحامهنّ</a:t>
            </a:r>
            <a:r>
              <a:rPr lang="ar-SA" dirty="0" smtClean="0"/>
              <a:t>“ يبين الله في هذه الآية عدة المطلقة وهي ثلاثة قروء. فما معنى القُروء؟</a:t>
            </a:r>
          </a:p>
          <a:p>
            <a:pPr algn="just" rtl="1"/>
            <a:r>
              <a:rPr lang="ar-SA" dirty="0" smtClean="0"/>
              <a:t>القروء: جمع قََرء بفتح القاف وضمها، وتشير المعجمات اللغوية إلى أنها تعني الحيض والطهر، فهي من المشترك اللفظي.</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أثر المشترك اللفظي في اجتهاد الفقهاء</a:t>
            </a:r>
            <a:endParaRPr lang="ar-SA" dirty="0"/>
          </a:p>
        </p:txBody>
      </p:sp>
      <p:sp>
        <p:nvSpPr>
          <p:cNvPr id="3" name="Content Placeholder 2"/>
          <p:cNvSpPr>
            <a:spLocks noGrp="1"/>
          </p:cNvSpPr>
          <p:nvPr>
            <p:ph idx="1"/>
          </p:nvPr>
        </p:nvSpPr>
        <p:spPr/>
        <p:txBody>
          <a:bodyPr/>
          <a:lstStyle/>
          <a:p>
            <a:pPr algn="just" rtl="1"/>
            <a:r>
              <a:rPr lang="ar-SA" dirty="0" smtClean="0"/>
              <a:t>ويبدو أن كلمة القرء في الأصل تعني الوقت، فهي تصلح لوقت الطهر ووقت الحيض. هذا الاشتراك أدى إلى اختلاف الحكم الفقهي لعدة المطلقة على رأيين:</a:t>
            </a:r>
          </a:p>
          <a:p>
            <a:pPr algn="just" rtl="1"/>
            <a:r>
              <a:rPr lang="ar-SA" dirty="0" smtClean="0"/>
              <a:t>الأول: أن عدة المطلقة هي ثلاثة أطهار بمعنى أن يتوالى عليها الطهر من الحيض ثلاث مرات بعد الطلاق على أن </a:t>
            </a:r>
            <a:r>
              <a:rPr lang="ar-SA" dirty="0" smtClean="0">
                <a:solidFill>
                  <a:srgbClr val="FF0066"/>
                </a:solidFill>
              </a:rPr>
              <a:t>القرء بمعنى الطهر</a:t>
            </a:r>
            <a:r>
              <a:rPr lang="ar-SA" dirty="0" smtClean="0"/>
              <a:t> وهو رأي أهل الحجاز.</a:t>
            </a:r>
          </a:p>
          <a:p>
            <a:pPr algn="just" rtl="1"/>
            <a:r>
              <a:rPr lang="ar-SA" dirty="0" smtClean="0"/>
              <a:t>الثاني: أن عدة المطلقة ثلاث حيضات على أن </a:t>
            </a:r>
            <a:r>
              <a:rPr lang="ar-SA" dirty="0" smtClean="0">
                <a:solidFill>
                  <a:srgbClr val="FF0066"/>
                </a:solidFill>
              </a:rPr>
              <a:t>القرء بمعنى الحيض </a:t>
            </a:r>
            <a:r>
              <a:rPr lang="ar-SA" dirty="0" smtClean="0"/>
              <a:t>وهو رأي أهل العراق</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1614</TotalTime>
  <Words>1175</Words>
  <Application>Microsoft Office PowerPoint</Application>
  <PresentationFormat>A4 Paper (210x297 mm)</PresentationFormat>
  <Paragraphs>105</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المحاضرة الأولى </vt:lpstr>
      <vt:lpstr>عناصر المحاضرة</vt:lpstr>
      <vt:lpstr>مقدمة:</vt:lpstr>
      <vt:lpstr>...المقدمة</vt:lpstr>
      <vt:lpstr>...المقدمة</vt:lpstr>
      <vt:lpstr>...المقدمة</vt:lpstr>
      <vt:lpstr>المشترك اللفظي</vt:lpstr>
      <vt:lpstr>المشترك اللفظي</vt:lpstr>
      <vt:lpstr>أسباب وجود المشترك اللفظي</vt:lpstr>
      <vt:lpstr>أسباب الاشتراك اللفظي</vt:lpstr>
      <vt:lpstr>أسباب الاشتراك اللفظي</vt:lpstr>
      <vt:lpstr>أسباب الاشتراك اللفظي</vt:lpstr>
      <vt:lpstr>أثر المشترك اللفظي في اجتهاد الفقهاء</vt:lpstr>
      <vt:lpstr>أثر المشترك اللفظي في اجتهاد الفقهاء</vt:lpstr>
      <vt:lpstr>أثر المشترك اللفظي في اجتهاد الفقهاء</vt:lpstr>
      <vt:lpstr>Slide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109</cp:revision>
  <dcterms:created xsi:type="dcterms:W3CDTF">2009-10-14T19:14:34Z</dcterms:created>
  <dcterms:modified xsi:type="dcterms:W3CDTF">2010-10-25T06:54:28Z</dcterms:modified>
</cp:coreProperties>
</file>