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57" r:id="rId3"/>
    <p:sldId id="267" r:id="rId4"/>
    <p:sldId id="259" r:id="rId5"/>
    <p:sldId id="288" r:id="rId6"/>
    <p:sldId id="289" r:id="rId7"/>
    <p:sldId id="290" r:id="rId8"/>
    <p:sldId id="291" r:id="rId9"/>
    <p:sldId id="266" r:id="rId1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592" autoAdjust="0"/>
    <p:restoredTop sz="94664" autoAdjust="0"/>
  </p:normalViewPr>
  <p:slideViewPr>
    <p:cSldViewPr>
      <p:cViewPr>
        <p:scale>
          <a:sx n="75" d="100"/>
          <a:sy n="75" d="100"/>
        </p:scale>
        <p:origin x="-1176" y="9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10/25/2010</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shamela.ws/" TargetMode="External"/><Relationship Id="rId2" Type="http://schemas.openxmlformats.org/officeDocument/2006/relationships/hyperlink" Target="http://www.alwaraq.net/" TargetMode="External"/><Relationship Id="rId1" Type="http://schemas.openxmlformats.org/officeDocument/2006/relationships/slideLayout" Target="../slideLayouts/slideLayout2.xml"/><Relationship Id="rId4" Type="http://schemas.openxmlformats.org/officeDocument/2006/relationships/hyperlink" Target="http://www.alfaseeh.com/"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SA" sz="2600" dirty="0" smtClean="0">
                <a:solidFill>
                  <a:srgbClr val="898989"/>
                </a:solidFill>
                <a:latin typeface="Calibri" pitchFamily="34" charset="0"/>
              </a:rPr>
              <a:t>عمادة التعليم الإلكتروني -قسم اللغة العربية</a:t>
            </a:r>
            <a:endParaRPr lang="en-US" sz="2600"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pPr algn="l">
              <a:lnSpc>
                <a:spcPct val="80000"/>
              </a:lnSpc>
            </a:pPr>
            <a:r>
              <a:rPr lang="ar-SA" sz="3700" b="1" dirty="0" smtClean="0">
                <a:solidFill>
                  <a:srgbClr val="376092"/>
                </a:solidFill>
                <a:latin typeface="AYM Wadiy S_U normal."/>
                <a:cs typeface="Times New Roman" pitchFamily="18" charset="0"/>
              </a:rPr>
              <a:t>النحو التطبيقي (3)</a:t>
            </a:r>
            <a:endParaRPr lang="ar-SA" sz="3700" b="1" dirty="0">
              <a:solidFill>
                <a:srgbClr val="376092"/>
              </a:solidFill>
              <a:latin typeface="AYM Wadiy S_U normal."/>
              <a:cs typeface="Times New Roman" pitchFamily="18" charset="0"/>
            </a:endParaRPr>
          </a:p>
          <a:p>
            <a:pPr algn="l">
              <a:lnSpc>
                <a:spcPct val="80000"/>
              </a:lnSpc>
            </a:pPr>
            <a:r>
              <a:rPr lang="ar-EG" b="1" dirty="0">
                <a:solidFill>
                  <a:srgbClr val="7F7F7F"/>
                </a:solidFill>
                <a:latin typeface="Calibri" pitchFamily="34" charset="0"/>
                <a:cs typeface="Times New Roman" pitchFamily="18" charset="0"/>
              </a:rPr>
              <a:t/>
            </a:r>
            <a:br>
              <a:rPr lang="ar-EG" b="1" dirty="0">
                <a:solidFill>
                  <a:srgbClr val="7F7F7F"/>
                </a:solidFill>
                <a:latin typeface="Calibri" pitchFamily="34" charset="0"/>
                <a:cs typeface="Times New Roman" pitchFamily="18" charset="0"/>
              </a:rPr>
            </a:br>
            <a:r>
              <a:rPr lang="ar-EG" sz="2200" b="1" dirty="0">
                <a:solidFill>
                  <a:srgbClr val="7F7F7F"/>
                </a:solidFill>
                <a:latin typeface="Calibri" pitchFamily="34" charset="0"/>
                <a:cs typeface="Times New Roman" pitchFamily="18" charset="0"/>
              </a:rPr>
              <a:t>الفصل الدراسي </a:t>
            </a:r>
            <a:r>
              <a:rPr lang="ar-SA" sz="2200" b="1" dirty="0" smtClean="0">
                <a:solidFill>
                  <a:srgbClr val="7F7F7F"/>
                </a:solidFill>
                <a:latin typeface="Calibri" pitchFamily="34" charset="0"/>
                <a:cs typeface="Times New Roman" pitchFamily="18" charset="0"/>
              </a:rPr>
              <a:t>الأول</a:t>
            </a:r>
            <a:r>
              <a:rPr lang="ar-EG" sz="3200" b="1" dirty="0">
                <a:solidFill>
                  <a:srgbClr val="7F7F7F"/>
                </a:solidFill>
                <a:latin typeface="Calibri" pitchFamily="34" charset="0"/>
                <a:cs typeface="Times New Roman" pitchFamily="18" charset="0"/>
              </a:rPr>
              <a:t/>
            </a:r>
            <a:br>
              <a:rPr lang="ar-EG" sz="3200" b="1" dirty="0">
                <a:solidFill>
                  <a:srgbClr val="7F7F7F"/>
                </a:solidFill>
                <a:latin typeface="Calibri" pitchFamily="34" charset="0"/>
                <a:cs typeface="Times New Roman" pitchFamily="18" charset="0"/>
              </a:rPr>
            </a:br>
            <a:r>
              <a:rPr lang="ar-EG" sz="1700" b="1" dirty="0">
                <a:solidFill>
                  <a:srgbClr val="7F7F7F"/>
                </a:solidFill>
                <a:latin typeface="Calibri" pitchFamily="34" charset="0"/>
                <a:cs typeface="Times New Roman" pitchFamily="18" charset="0"/>
              </a:rPr>
              <a:t>العام الدراسي </a:t>
            </a:r>
            <a:r>
              <a:rPr lang="ar-EG" sz="1700" b="1" dirty="0" smtClean="0">
                <a:solidFill>
                  <a:srgbClr val="7F7F7F"/>
                </a:solidFill>
                <a:latin typeface="Calibri" pitchFamily="34" charset="0"/>
                <a:cs typeface="Times New Roman" pitchFamily="18" charset="0"/>
              </a:rPr>
              <a:t>143</a:t>
            </a:r>
            <a:r>
              <a:rPr lang="ar-SA" sz="1700" b="1" dirty="0" smtClean="0">
                <a:solidFill>
                  <a:srgbClr val="7F7F7F"/>
                </a:solidFill>
                <a:latin typeface="Calibri" pitchFamily="34" charset="0"/>
                <a:cs typeface="Times New Roman" pitchFamily="18" charset="0"/>
              </a:rPr>
              <a:t>1</a:t>
            </a:r>
            <a:r>
              <a:rPr lang="ar-EG" sz="1700" b="1" dirty="0" smtClean="0">
                <a:solidFill>
                  <a:srgbClr val="7F7F7F"/>
                </a:solidFill>
                <a:latin typeface="Calibri" pitchFamily="34" charset="0"/>
                <a:cs typeface="Times New Roman" pitchFamily="18" charset="0"/>
              </a:rPr>
              <a:t> </a:t>
            </a:r>
            <a:r>
              <a:rPr lang="ar-EG" sz="1700" b="1" dirty="0">
                <a:solidFill>
                  <a:srgbClr val="7F7F7F"/>
                </a:solidFill>
                <a:latin typeface="Calibri" pitchFamily="34" charset="0"/>
                <a:cs typeface="Times New Roman" pitchFamily="18" charset="0"/>
              </a:rPr>
              <a:t>– </a:t>
            </a:r>
            <a:r>
              <a:rPr lang="ar-EG" sz="1700" b="1" dirty="0" smtClean="0">
                <a:solidFill>
                  <a:srgbClr val="7F7F7F"/>
                </a:solidFill>
                <a:latin typeface="Calibri" pitchFamily="34" charset="0"/>
                <a:cs typeface="Times New Roman" pitchFamily="18" charset="0"/>
              </a:rPr>
              <a:t>143</a:t>
            </a:r>
            <a:r>
              <a:rPr lang="ar-SA" sz="1700" b="1" smtClean="0">
                <a:solidFill>
                  <a:srgbClr val="7F7F7F"/>
                </a:solidFill>
                <a:latin typeface="Calibri" pitchFamily="34" charset="0"/>
                <a:cs typeface="Times New Roman" pitchFamily="18" charset="0"/>
              </a:rPr>
              <a:t>2هـ</a:t>
            </a:r>
            <a:endParaRPr lang="en-US" sz="1700" b="1" dirty="0">
              <a:solidFill>
                <a:srgbClr val="7F7F7F"/>
              </a:solidFill>
              <a:latin typeface="Calibri" pitchFamily="34" charset="0"/>
            </a:endParaRPr>
          </a:p>
          <a:p>
            <a:pPr algn="l">
              <a:lnSpc>
                <a:spcPct val="80000"/>
              </a:lnSpc>
            </a:pPr>
            <a:r>
              <a:rPr lang="ar-SA" sz="2600" b="1" dirty="0">
                <a:solidFill>
                  <a:srgbClr val="7F7F7F"/>
                </a:solidFill>
                <a:latin typeface="Calibri" pitchFamily="34" charset="0"/>
                <a:cs typeface="Times New Roman" pitchFamily="18" charset="0"/>
              </a:rPr>
              <a:t>د. </a:t>
            </a:r>
            <a:r>
              <a:rPr lang="ar-SA" sz="2600" b="1" dirty="0" smtClean="0">
                <a:solidFill>
                  <a:srgbClr val="7F7F7F"/>
                </a:solidFill>
                <a:latin typeface="Calibri" pitchFamily="34" charset="0"/>
                <a:cs typeface="Times New Roman" pitchFamily="18" charset="0"/>
              </a:rPr>
              <a:t>جزاء المصاروة</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b="1" dirty="0" smtClean="0">
                <a:solidFill>
                  <a:schemeClr val="tx1"/>
                </a:solidFill>
                <a:cs typeface="Arial" pitchFamily="34" charset="0"/>
              </a:rPr>
              <a:t>المحاضرة التمهيدية</a:t>
            </a:r>
            <a:endParaRPr lang="en-US" b="1" dirty="0" smtClean="0">
              <a:solidFill>
                <a:schemeClr val="tx1"/>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eaLnBrk="1" hangingPunct="1"/>
            <a:endParaRPr lang="en-US"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t>عناصر المحاضرة</a:t>
            </a:r>
            <a:endParaRPr lang="en-US" dirty="0"/>
          </a:p>
        </p:txBody>
      </p:sp>
      <p:sp>
        <p:nvSpPr>
          <p:cNvPr id="7171" name="Text Placeholder 5"/>
          <p:cNvSpPr>
            <a:spLocks noGrp="1"/>
          </p:cNvSpPr>
          <p:nvPr>
            <p:ph idx="1"/>
          </p:nvPr>
        </p:nvSpPr>
        <p:spPr/>
        <p:txBody>
          <a:bodyPr/>
          <a:lstStyle/>
          <a:p>
            <a:pPr rtl="1" eaLnBrk="1" hangingPunct="1">
              <a:buFont typeface="Arial" pitchFamily="34" charset="0"/>
              <a:buChar char="•"/>
            </a:pPr>
            <a:r>
              <a:rPr lang="ar-SA" b="1" dirty="0" smtClean="0">
                <a:cs typeface="Arial" pitchFamily="34" charset="0"/>
              </a:rPr>
              <a:t>مقدمة.</a:t>
            </a:r>
          </a:p>
          <a:p>
            <a:pPr rtl="1" eaLnBrk="1" hangingPunct="1">
              <a:buFont typeface="Arial" pitchFamily="34" charset="0"/>
              <a:buChar char="•"/>
            </a:pPr>
            <a:r>
              <a:rPr lang="ar-SA" b="1" dirty="0" smtClean="0">
                <a:cs typeface="Arial" pitchFamily="34" charset="0"/>
              </a:rPr>
              <a:t>أهداف المقرر.</a:t>
            </a:r>
          </a:p>
          <a:p>
            <a:pPr rtl="1" eaLnBrk="1" hangingPunct="1">
              <a:buFont typeface="Arial" pitchFamily="34" charset="0"/>
              <a:buChar char="•"/>
            </a:pPr>
            <a:r>
              <a:rPr lang="ar-SA" b="1" dirty="0" smtClean="0">
                <a:cs typeface="Arial" pitchFamily="34" charset="0"/>
              </a:rPr>
              <a:t>محتوى المقرر.</a:t>
            </a:r>
          </a:p>
          <a:p>
            <a:pPr rtl="1" eaLnBrk="1" hangingPunct="1">
              <a:buFont typeface="Arial" pitchFamily="34" charset="0"/>
              <a:buChar char="•"/>
            </a:pPr>
            <a:r>
              <a:rPr lang="ar-SA" b="1" dirty="0" smtClean="0">
                <a:cs typeface="Arial" pitchFamily="34" charset="0"/>
              </a:rPr>
              <a:t>التقويم.</a:t>
            </a:r>
          </a:p>
          <a:p>
            <a:pPr rtl="1" eaLnBrk="1" hangingPunct="1">
              <a:buFont typeface="Arial" pitchFamily="34" charset="0"/>
              <a:buChar char="•"/>
            </a:pPr>
            <a:r>
              <a:rPr lang="ar-SA" b="1" dirty="0" smtClean="0">
                <a:cs typeface="Arial" pitchFamily="34" charset="0"/>
              </a:rPr>
              <a:t>مراجع المقرر.</a:t>
            </a: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dirty="0" smtClean="0">
                <a:solidFill>
                  <a:srgbClr val="376092"/>
                </a:solidFill>
                <a:cs typeface="Arial" pitchFamily="34" charset="0"/>
              </a:rPr>
              <a:t>مقدمة:</a:t>
            </a:r>
          </a:p>
        </p:txBody>
      </p:sp>
      <p:sp>
        <p:nvSpPr>
          <p:cNvPr id="8195" name="Content Placeholder 2"/>
          <p:cNvSpPr>
            <a:spLocks noGrp="1"/>
          </p:cNvSpPr>
          <p:nvPr>
            <p:ph idx="1"/>
          </p:nvPr>
        </p:nvSpPr>
        <p:spPr>
          <a:xfrm>
            <a:off x="0" y="1371600"/>
            <a:ext cx="9144000" cy="4678363"/>
          </a:xfrm>
        </p:spPr>
        <p:txBody>
          <a:bodyPr/>
          <a:lstStyle/>
          <a:p>
            <a:pPr algn="just" rtl="1" eaLnBrk="1" hangingPunct="1">
              <a:buFont typeface="Arial" pitchFamily="34" charset="0"/>
              <a:buChar char="•"/>
            </a:pPr>
            <a:r>
              <a:rPr lang="ar-SA" b="1" dirty="0" smtClean="0">
                <a:cs typeface="Arial" pitchFamily="34" charset="0"/>
              </a:rPr>
              <a:t>من المتوقع أن الطالب بعد أن أنهى النحو التطبيقي (1) و(2) قد امتلك القدرة الكافية على فهم اللغة ومعرفة المعاني التي تحملها الجمل، فلا بد له بعد ذلك من معرفة أثر اللغة في العلوم الأخرى، ومعرفة أثر اختلاف الأساليب والحروف والإعراب في اختلاف المعنى. من ذلك مثلاً قوله تعالى</a:t>
            </a:r>
            <a:r>
              <a:rPr lang="ar-SA" b="1" dirty="0" smtClean="0">
                <a:solidFill>
                  <a:srgbClr val="FF0000"/>
                </a:solidFill>
                <a:cs typeface="Arial" pitchFamily="34" charset="0"/>
              </a:rPr>
              <a:t>:</a:t>
            </a:r>
            <a:r>
              <a:rPr lang="ar-SA" b="1" dirty="0" smtClean="0">
                <a:solidFill>
                  <a:srgbClr val="FF0000"/>
                </a:solidFill>
              </a:rPr>
              <a:t>(وامسحوا برؤوسِكم وأرجلَِكم) </a:t>
            </a:r>
            <a:r>
              <a:rPr lang="ar-SA" b="1" dirty="0" smtClean="0"/>
              <a:t>فقد قرئت الآية بجر </a:t>
            </a:r>
            <a:r>
              <a:rPr lang="ar-SA" b="1" dirty="0" smtClean="0">
                <a:solidFill>
                  <a:srgbClr val="FF0000"/>
                </a:solidFill>
              </a:rPr>
              <a:t>الأرجل</a:t>
            </a:r>
            <a:r>
              <a:rPr lang="ar-SA" b="1" dirty="0" smtClean="0"/>
              <a:t> ونصبها مما أدى إلى وقوع خلاف في الحكم الفقهي، هل الأرجل تُمسح مسحاً مثل الرؤوس أم تُغسل غسلاً مثل الوجوه.</a:t>
            </a:r>
            <a:endParaRPr lang="ar-SA" b="1" dirty="0" smtClean="0">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4</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أهداف المقرر</a:t>
            </a:r>
            <a:endParaRPr lang="ar-SA" dirty="0"/>
          </a:p>
        </p:txBody>
      </p:sp>
      <p:sp>
        <p:nvSpPr>
          <p:cNvPr id="3" name="Content Placeholder 2"/>
          <p:cNvSpPr>
            <a:spLocks noGrp="1"/>
          </p:cNvSpPr>
          <p:nvPr>
            <p:ph idx="1"/>
          </p:nvPr>
        </p:nvSpPr>
        <p:spPr>
          <a:xfrm>
            <a:off x="495300" y="1143000"/>
            <a:ext cx="8915400" cy="5105400"/>
          </a:xfrm>
        </p:spPr>
        <p:txBody>
          <a:bodyPr/>
          <a:lstStyle/>
          <a:p>
            <a:pPr rtl="1">
              <a:buFont typeface="Arial" pitchFamily="34" charset="0"/>
              <a:buChar char="•"/>
            </a:pPr>
            <a:r>
              <a:rPr lang="ar-SA" dirty="0" smtClean="0"/>
              <a:t>- أن يطبّقَ عملياً قواعد النحو المقررة في المحتوى.</a:t>
            </a:r>
          </a:p>
          <a:p>
            <a:pPr rtl="1">
              <a:buFont typeface="Arial" pitchFamily="34" charset="0"/>
              <a:buChar char="•"/>
            </a:pPr>
            <a:r>
              <a:rPr lang="ar-SA" dirty="0" smtClean="0"/>
              <a:t>أن يقرأ بلغة سليمة خالية من اللحن.</a:t>
            </a:r>
          </a:p>
          <a:p>
            <a:pPr rtl="1">
              <a:buFont typeface="Arial" pitchFamily="34" charset="0"/>
              <a:buChar char="•"/>
            </a:pPr>
            <a:r>
              <a:rPr lang="en-US" dirty="0" smtClean="0"/>
              <a:t> </a:t>
            </a:r>
            <a:r>
              <a:rPr lang="ar-SA" dirty="0" smtClean="0"/>
              <a:t>أن يكتب النصوص العربية بشكل سليم.</a:t>
            </a:r>
          </a:p>
          <a:p>
            <a:pPr rtl="1">
              <a:buFont typeface="Arial" pitchFamily="34" charset="0"/>
              <a:buChar char="•"/>
            </a:pPr>
            <a:r>
              <a:rPr lang="ar-SA" dirty="0" smtClean="0"/>
              <a:t>أن يبحثَ في المعاجم سواء الورقيُّ منها والحاسوبيّ.</a:t>
            </a:r>
          </a:p>
          <a:p>
            <a:pPr rtl="1">
              <a:buFont typeface="Arial" pitchFamily="34" charset="0"/>
              <a:buChar char="•"/>
            </a:pPr>
            <a:r>
              <a:rPr lang="ar-SA" dirty="0" smtClean="0"/>
              <a:t>أن يدرك أهمية اللغة في حياته اليومية.</a:t>
            </a:r>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محتوى المقرر</a:t>
            </a:r>
            <a:endParaRPr lang="ar-SA" dirty="0"/>
          </a:p>
        </p:txBody>
      </p:sp>
      <p:sp>
        <p:nvSpPr>
          <p:cNvPr id="3" name="Content Placeholder 2"/>
          <p:cNvSpPr>
            <a:spLocks noGrp="1"/>
          </p:cNvSpPr>
          <p:nvPr>
            <p:ph idx="1"/>
          </p:nvPr>
        </p:nvSpPr>
        <p:spPr/>
        <p:txBody>
          <a:bodyPr/>
          <a:lstStyle/>
          <a:p>
            <a:r>
              <a:rPr lang="ar-SA" dirty="0" smtClean="0"/>
              <a:t>أثر اللغة في اختلاف الحكم الفقهي، حروف المعاني وأثرها الدلالي، إعادة التأكيد على بعض القواعد الإملائية، البحث في المعاجم(اللغوية والبرامج الحاسوبية)</a:t>
            </a:r>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التقويم</a:t>
            </a:r>
            <a:endParaRPr lang="ar-SA" dirty="0"/>
          </a:p>
        </p:txBody>
      </p:sp>
      <p:sp>
        <p:nvSpPr>
          <p:cNvPr id="3" name="Content Placeholder 2"/>
          <p:cNvSpPr>
            <a:spLocks noGrp="1"/>
          </p:cNvSpPr>
          <p:nvPr>
            <p:ph idx="1"/>
          </p:nvPr>
        </p:nvSpPr>
        <p:spPr/>
        <p:txBody>
          <a:bodyPr/>
          <a:lstStyle/>
          <a:p>
            <a:r>
              <a:rPr lang="ar-SA" dirty="0" smtClean="0"/>
              <a:t>يكون تقويم الطالب في هذه المادة كما يلي:</a:t>
            </a:r>
          </a:p>
          <a:p>
            <a:endParaRPr lang="ar-SA" dirty="0" smtClean="0"/>
          </a:p>
          <a:p>
            <a:endParaRPr lang="ar-SA" dirty="0" smtClean="0"/>
          </a:p>
          <a:p>
            <a:r>
              <a:rPr lang="ar-SA" dirty="0" smtClean="0"/>
              <a:t>وتتوزع العلامات لتقيس الكفايات التالية</a:t>
            </a:r>
          </a:p>
          <a:p>
            <a:endParaRPr lang="ar-SA" dirty="0" smtClean="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7</a:t>
            </a:fld>
            <a:endParaRPr lang="en-US"/>
          </a:p>
        </p:txBody>
      </p:sp>
      <p:graphicFrame>
        <p:nvGraphicFramePr>
          <p:cNvPr id="5" name="Table 4"/>
          <p:cNvGraphicFramePr>
            <a:graphicFrameLocks noGrp="1"/>
          </p:cNvGraphicFramePr>
          <p:nvPr/>
        </p:nvGraphicFramePr>
        <p:xfrm>
          <a:off x="2667000" y="2209800"/>
          <a:ext cx="6603999" cy="741680"/>
        </p:xfrm>
        <a:graphic>
          <a:graphicData uri="http://schemas.openxmlformats.org/drawingml/2006/table">
            <a:tbl>
              <a:tblPr rtl="1" firstRow="1" bandRow="1">
                <a:tableStyleId>{5C22544A-7EE6-4342-B048-85BDC9FD1C3A}</a:tableStyleId>
              </a:tblPr>
              <a:tblGrid>
                <a:gridCol w="2463799"/>
                <a:gridCol w="1938867"/>
                <a:gridCol w="2201333"/>
              </a:tblGrid>
              <a:tr h="370840">
                <a:tc>
                  <a:txBody>
                    <a:bodyPr/>
                    <a:lstStyle/>
                    <a:p>
                      <a:pPr algn="ctr" rtl="1"/>
                      <a:r>
                        <a:rPr lang="ar-SA" dirty="0" smtClean="0"/>
                        <a:t>الاختبارات والبحوث النصفية</a:t>
                      </a:r>
                      <a:endParaRPr lang="ar-SA" dirty="0"/>
                    </a:p>
                  </a:txBody>
                  <a:tcPr/>
                </a:tc>
                <a:tc>
                  <a:txBody>
                    <a:bodyPr/>
                    <a:lstStyle/>
                    <a:p>
                      <a:pPr algn="ctr" rtl="1"/>
                      <a:r>
                        <a:rPr lang="ar-SA" dirty="0" smtClean="0"/>
                        <a:t>الاختبار النهائي</a:t>
                      </a:r>
                      <a:endParaRPr lang="ar-SA" dirty="0"/>
                    </a:p>
                  </a:txBody>
                  <a:tcPr/>
                </a:tc>
                <a:tc>
                  <a:txBody>
                    <a:bodyPr/>
                    <a:lstStyle/>
                    <a:p>
                      <a:pPr algn="ctr" rtl="1"/>
                      <a:r>
                        <a:rPr lang="ar-SA" dirty="0" smtClean="0"/>
                        <a:t>المجمـــــــوع</a:t>
                      </a:r>
                      <a:endParaRPr lang="ar-SA" dirty="0"/>
                    </a:p>
                  </a:txBody>
                  <a:tcPr/>
                </a:tc>
              </a:tr>
              <a:tr h="370840">
                <a:tc>
                  <a:txBody>
                    <a:bodyPr/>
                    <a:lstStyle/>
                    <a:p>
                      <a:pPr algn="ctr" rtl="1"/>
                      <a:r>
                        <a:rPr lang="ar-SA" dirty="0" smtClean="0"/>
                        <a:t>50%</a:t>
                      </a:r>
                      <a:endParaRPr lang="ar-SA" dirty="0"/>
                    </a:p>
                  </a:txBody>
                  <a:tcPr/>
                </a:tc>
                <a:tc>
                  <a:txBody>
                    <a:bodyPr/>
                    <a:lstStyle/>
                    <a:p>
                      <a:pPr algn="ctr" rtl="1"/>
                      <a:r>
                        <a:rPr lang="ar-SA" dirty="0" smtClean="0"/>
                        <a:t>50%</a:t>
                      </a:r>
                      <a:endParaRPr lang="ar-SA" dirty="0"/>
                    </a:p>
                  </a:txBody>
                  <a:tcPr/>
                </a:tc>
                <a:tc>
                  <a:txBody>
                    <a:bodyPr/>
                    <a:lstStyle/>
                    <a:p>
                      <a:pPr algn="ctr" rtl="1"/>
                      <a:r>
                        <a:rPr lang="ar-SA" dirty="0" smtClean="0"/>
                        <a:t>100%</a:t>
                      </a:r>
                      <a:endParaRPr lang="ar-SA" dirty="0"/>
                    </a:p>
                  </a:txBody>
                  <a:tcPr/>
                </a:tc>
              </a:tr>
            </a:tbl>
          </a:graphicData>
        </a:graphic>
      </p:graphicFrame>
      <p:graphicFrame>
        <p:nvGraphicFramePr>
          <p:cNvPr id="6" name="Table 5"/>
          <p:cNvGraphicFramePr>
            <a:graphicFrameLocks noGrp="1"/>
          </p:cNvGraphicFramePr>
          <p:nvPr/>
        </p:nvGraphicFramePr>
        <p:xfrm>
          <a:off x="2819400" y="4038600"/>
          <a:ext cx="6604002" cy="1010920"/>
        </p:xfrm>
        <a:graphic>
          <a:graphicData uri="http://schemas.openxmlformats.org/drawingml/2006/table">
            <a:tbl>
              <a:tblPr rtl="1" firstRow="1" bandRow="1">
                <a:tableStyleId>{5C22544A-7EE6-4342-B048-85BDC9FD1C3A}</a:tableStyleId>
              </a:tblPr>
              <a:tblGrid>
                <a:gridCol w="1100667"/>
                <a:gridCol w="1100667"/>
                <a:gridCol w="1100667"/>
                <a:gridCol w="1100667"/>
                <a:gridCol w="1100667"/>
                <a:gridCol w="1100667"/>
              </a:tblGrid>
              <a:tr h="370840">
                <a:tc>
                  <a:txBody>
                    <a:bodyPr/>
                    <a:lstStyle/>
                    <a:p>
                      <a:pPr rtl="1"/>
                      <a:r>
                        <a:rPr lang="ar-SA" dirty="0" smtClean="0"/>
                        <a:t>المسائل والأحكام</a:t>
                      </a:r>
                      <a:endParaRPr lang="ar-SA" dirty="0"/>
                    </a:p>
                  </a:txBody>
                  <a:tcPr/>
                </a:tc>
                <a:tc>
                  <a:txBody>
                    <a:bodyPr/>
                    <a:lstStyle/>
                    <a:p>
                      <a:pPr rtl="1"/>
                      <a:r>
                        <a:rPr lang="ar-SA" dirty="0" smtClean="0"/>
                        <a:t>الكتابة المعربة</a:t>
                      </a:r>
                      <a:endParaRPr lang="ar-SA" dirty="0"/>
                    </a:p>
                  </a:txBody>
                  <a:tcPr/>
                </a:tc>
                <a:tc>
                  <a:txBody>
                    <a:bodyPr/>
                    <a:lstStyle/>
                    <a:p>
                      <a:pPr rtl="1"/>
                      <a:r>
                        <a:rPr lang="ar-SA" dirty="0" smtClean="0"/>
                        <a:t>الكتابة الإملائية</a:t>
                      </a:r>
                      <a:endParaRPr lang="ar-SA" dirty="0"/>
                    </a:p>
                  </a:txBody>
                  <a:tcPr/>
                </a:tc>
                <a:tc>
                  <a:txBody>
                    <a:bodyPr/>
                    <a:lstStyle/>
                    <a:p>
                      <a:pPr rtl="1"/>
                      <a:r>
                        <a:rPr lang="ar-SA" dirty="0" smtClean="0"/>
                        <a:t>الترقيم</a:t>
                      </a:r>
                      <a:endParaRPr lang="ar-SA" dirty="0"/>
                    </a:p>
                  </a:txBody>
                  <a:tcPr/>
                </a:tc>
                <a:tc>
                  <a:txBody>
                    <a:bodyPr/>
                    <a:lstStyle/>
                    <a:p>
                      <a:pPr rtl="1"/>
                      <a:r>
                        <a:rPr lang="ar-SA" dirty="0" smtClean="0"/>
                        <a:t>المعاجم والمصادر</a:t>
                      </a:r>
                      <a:endParaRPr lang="ar-SA" dirty="0"/>
                    </a:p>
                  </a:txBody>
                  <a:tcPr/>
                </a:tc>
                <a:tc>
                  <a:txBody>
                    <a:bodyPr/>
                    <a:lstStyle/>
                    <a:p>
                      <a:pPr rtl="1"/>
                      <a:r>
                        <a:rPr lang="ar-SA" dirty="0" smtClean="0"/>
                        <a:t>المجموع</a:t>
                      </a:r>
                      <a:endParaRPr lang="ar-SA" dirty="0"/>
                    </a:p>
                  </a:txBody>
                  <a:tcPr/>
                </a:tc>
              </a:tr>
              <a:tr h="370840">
                <a:tc>
                  <a:txBody>
                    <a:bodyPr/>
                    <a:lstStyle/>
                    <a:p>
                      <a:pPr rtl="1"/>
                      <a:r>
                        <a:rPr lang="ar-SA" dirty="0" smtClean="0"/>
                        <a:t>55</a:t>
                      </a:r>
                      <a:endParaRPr lang="ar-SA" dirty="0"/>
                    </a:p>
                  </a:txBody>
                  <a:tcPr/>
                </a:tc>
                <a:tc>
                  <a:txBody>
                    <a:bodyPr/>
                    <a:lstStyle/>
                    <a:p>
                      <a:pPr rtl="1"/>
                      <a:r>
                        <a:rPr lang="ar-SA" dirty="0" smtClean="0"/>
                        <a:t>10</a:t>
                      </a:r>
                      <a:endParaRPr lang="ar-SA" dirty="0"/>
                    </a:p>
                  </a:txBody>
                  <a:tcPr/>
                </a:tc>
                <a:tc>
                  <a:txBody>
                    <a:bodyPr/>
                    <a:lstStyle/>
                    <a:p>
                      <a:pPr rtl="1"/>
                      <a:r>
                        <a:rPr lang="ar-SA" dirty="0" smtClean="0"/>
                        <a:t>10</a:t>
                      </a:r>
                      <a:endParaRPr lang="ar-SA" dirty="0"/>
                    </a:p>
                  </a:txBody>
                  <a:tcPr/>
                </a:tc>
                <a:tc>
                  <a:txBody>
                    <a:bodyPr/>
                    <a:lstStyle/>
                    <a:p>
                      <a:pPr rtl="1"/>
                      <a:r>
                        <a:rPr lang="ar-SA" dirty="0" smtClean="0"/>
                        <a:t>5</a:t>
                      </a:r>
                      <a:endParaRPr lang="ar-SA" dirty="0"/>
                    </a:p>
                  </a:txBody>
                  <a:tcPr/>
                </a:tc>
                <a:tc>
                  <a:txBody>
                    <a:bodyPr/>
                    <a:lstStyle/>
                    <a:p>
                      <a:pPr rtl="1"/>
                      <a:r>
                        <a:rPr lang="ar-SA" dirty="0" smtClean="0"/>
                        <a:t>20</a:t>
                      </a:r>
                      <a:endParaRPr lang="ar-SA" dirty="0"/>
                    </a:p>
                  </a:txBody>
                  <a:tcPr/>
                </a:tc>
                <a:tc>
                  <a:txBody>
                    <a:bodyPr/>
                    <a:lstStyle/>
                    <a:p>
                      <a:pPr rtl="1"/>
                      <a:r>
                        <a:rPr lang="ar-SA" dirty="0" smtClean="0"/>
                        <a:t>100</a:t>
                      </a:r>
                      <a:endParaRPr lang="ar-SA" dirty="0"/>
                    </a:p>
                  </a:txBody>
                  <a:tcPr/>
                </a:tc>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مصادر المقرر ومراجعه</a:t>
            </a:r>
            <a:endParaRPr lang="ar-SA" dirty="0"/>
          </a:p>
        </p:txBody>
      </p:sp>
      <p:graphicFrame>
        <p:nvGraphicFramePr>
          <p:cNvPr id="5" name="Content Placeholder 4"/>
          <p:cNvGraphicFramePr>
            <a:graphicFrameLocks noGrp="1"/>
          </p:cNvGraphicFramePr>
          <p:nvPr>
            <p:ph idx="1"/>
          </p:nvPr>
        </p:nvGraphicFramePr>
        <p:xfrm>
          <a:off x="495300" y="1600200"/>
          <a:ext cx="8915400" cy="2661920"/>
        </p:xfrm>
        <a:graphic>
          <a:graphicData uri="http://schemas.openxmlformats.org/drawingml/2006/table">
            <a:tbl>
              <a:tblPr rtl="1" firstRow="1" bandRow="1">
                <a:tableStyleId>{5C22544A-7EE6-4342-B048-85BDC9FD1C3A}</a:tableStyleId>
              </a:tblPr>
              <a:tblGrid>
                <a:gridCol w="1993900"/>
                <a:gridCol w="6921500"/>
              </a:tblGrid>
              <a:tr h="370840">
                <a:tc>
                  <a:txBody>
                    <a:bodyPr/>
                    <a:lstStyle/>
                    <a:p>
                      <a:pPr algn="r" rtl="1"/>
                      <a:r>
                        <a:rPr lang="ar-SA" dirty="0" smtClean="0"/>
                        <a:t>المرجع الرئيس</a:t>
                      </a:r>
                      <a:endParaRPr lang="ar-SA" dirty="0"/>
                    </a:p>
                  </a:txBody>
                  <a:tcPr/>
                </a:tc>
                <a:tc>
                  <a:txBody>
                    <a:bodyPr/>
                    <a:lstStyle/>
                    <a:p>
                      <a:pPr algn="r" rtl="1"/>
                      <a:r>
                        <a:rPr lang="ar-SA" dirty="0" smtClean="0"/>
                        <a:t>عبدالوهاب عبدالسلام طويلة، أثر اللغة في اختلاف المجتهدين، ابن هشام، مغني اللبيب عن كتب الأعاريب.</a:t>
                      </a:r>
                      <a:endParaRPr lang="ar-SA" dirty="0"/>
                    </a:p>
                  </a:txBody>
                  <a:tcPr/>
                </a:tc>
              </a:tr>
              <a:tr h="370840">
                <a:tc>
                  <a:txBody>
                    <a:bodyPr/>
                    <a:lstStyle/>
                    <a:p>
                      <a:pPr algn="r" rtl="1"/>
                      <a:r>
                        <a:rPr lang="ar-SA" dirty="0" smtClean="0"/>
                        <a:t>المراجع المساعدة</a:t>
                      </a:r>
                      <a:endParaRPr lang="ar-SA" dirty="0"/>
                    </a:p>
                  </a:txBody>
                  <a:tcPr/>
                </a:tc>
                <a:tc>
                  <a:txBody>
                    <a:bodyPr/>
                    <a:lstStyle/>
                    <a:p>
                      <a:pPr algn="r" rtl="1"/>
                      <a:r>
                        <a:rPr lang="ar-SA" dirty="0" smtClean="0"/>
                        <a:t>أحمد الهاشمي، القواعد الأساسية، عبده الراجحي، التطبيق النحوي، عزام الشجراوي، النحو التطبيقي. عبد الهادي الفضلي، مختصر النحو</a:t>
                      </a:r>
                      <a:endParaRPr lang="ar-SA" dirty="0"/>
                    </a:p>
                  </a:txBody>
                  <a:tcPr/>
                </a:tc>
              </a:tr>
              <a:tr h="370840">
                <a:tc>
                  <a:txBody>
                    <a:bodyPr/>
                    <a:lstStyle/>
                    <a:p>
                      <a:pPr algn="r" rtl="1"/>
                      <a:r>
                        <a:rPr lang="ar-SA" dirty="0" smtClean="0"/>
                        <a:t>المواقع الإلكترونية</a:t>
                      </a:r>
                      <a:endParaRPr lang="ar-SA" dirty="0"/>
                    </a:p>
                  </a:txBody>
                  <a:tcPr/>
                </a:tc>
                <a:tc>
                  <a:txBody>
                    <a:bodyPr/>
                    <a:lstStyle/>
                    <a:p>
                      <a:pPr algn="l" rtl="1"/>
                      <a:r>
                        <a:rPr lang="en-US" dirty="0" smtClean="0">
                          <a:hlinkClick r:id="rId2"/>
                        </a:rPr>
                        <a:t>www.alwaraq.net</a:t>
                      </a:r>
                      <a:r>
                        <a:rPr lang="en-US" dirty="0" smtClean="0"/>
                        <a:t>       </a:t>
                      </a:r>
                      <a:r>
                        <a:rPr lang="en-US" dirty="0" smtClean="0">
                          <a:hlinkClick r:id="rId3"/>
                        </a:rPr>
                        <a:t>www.shamela.ws</a:t>
                      </a:r>
                      <a:r>
                        <a:rPr lang="en-US" dirty="0" smtClean="0"/>
                        <a:t>       </a:t>
                      </a:r>
                      <a:r>
                        <a:rPr lang="en-US" dirty="0" smtClean="0">
                          <a:hlinkClick r:id="rId4"/>
                        </a:rPr>
                        <a:t>www.alfaseeh.com</a:t>
                      </a:r>
                      <a:r>
                        <a:rPr lang="en-US" dirty="0" smtClean="0"/>
                        <a:t> </a:t>
                      </a:r>
                      <a:endParaRPr lang="ar-SA" dirty="0"/>
                    </a:p>
                  </a:txBody>
                  <a:tcPr/>
                </a:tc>
              </a:tr>
              <a:tr h="370840">
                <a:tc>
                  <a:txBody>
                    <a:bodyPr/>
                    <a:lstStyle/>
                    <a:p>
                      <a:pPr algn="r" rtl="1"/>
                      <a:r>
                        <a:rPr lang="ar-SA" dirty="0" smtClean="0"/>
                        <a:t>البرامج الحاسوبية</a:t>
                      </a:r>
                      <a:endParaRPr lang="ar-SA" dirty="0"/>
                    </a:p>
                  </a:txBody>
                  <a:tcPr/>
                </a:tc>
                <a:tc>
                  <a:txBody>
                    <a:bodyPr/>
                    <a:lstStyle/>
                    <a:p>
                      <a:pPr algn="r" rtl="1"/>
                      <a:r>
                        <a:rPr lang="ar-SA" dirty="0" smtClean="0"/>
                        <a:t>الجامع الكبير لكتب التراث. المكتبة الشاملة. الموسوعة الشعرية.</a:t>
                      </a:r>
                      <a:endParaRPr lang="ar-SA" dirty="0"/>
                    </a:p>
                  </a:txBody>
                  <a:tcPr/>
                </a:tc>
              </a:tr>
              <a:tr h="370840">
                <a:tc>
                  <a:txBody>
                    <a:bodyPr/>
                    <a:lstStyle/>
                    <a:p>
                      <a:pPr algn="r" rtl="1"/>
                      <a:r>
                        <a:rPr lang="ar-SA" dirty="0" smtClean="0"/>
                        <a:t>من أهم كتب التراث</a:t>
                      </a:r>
                      <a:endParaRPr lang="ar-SA" dirty="0"/>
                    </a:p>
                  </a:txBody>
                  <a:tcPr/>
                </a:tc>
                <a:tc>
                  <a:txBody>
                    <a:bodyPr/>
                    <a:lstStyle/>
                    <a:p>
                      <a:pPr algn="r" rtl="1"/>
                      <a:r>
                        <a:rPr lang="ar-SA" dirty="0" smtClean="0"/>
                        <a:t>سيبويه، الكتاب. الأنباري،</a:t>
                      </a:r>
                      <a:r>
                        <a:rPr lang="ar-SA" baseline="0" dirty="0" smtClean="0"/>
                        <a:t> الإنصاف في مسائل الخلاف، ابن خالويه، الحجة في القراءات السبع</a:t>
                      </a:r>
                      <a:endParaRPr lang="ar-SA" dirty="0"/>
                    </a:p>
                  </a:txBody>
                  <a:tcPr/>
                </a:tc>
              </a:tr>
            </a:tbl>
          </a:graphicData>
        </a:graphic>
      </p:graphicFrame>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9</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1395</TotalTime>
  <Words>341</Words>
  <Application>Microsoft Office PowerPoint</Application>
  <PresentationFormat>A4 Paper (210x297 mm)</PresentationFormat>
  <Paragraphs>69</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Slide 1</vt:lpstr>
      <vt:lpstr>المحاضرة التمهيدية</vt:lpstr>
      <vt:lpstr>عناصر المحاضرة</vt:lpstr>
      <vt:lpstr>مقدمة:</vt:lpstr>
      <vt:lpstr>أهداف المقرر</vt:lpstr>
      <vt:lpstr>محتوى المقرر</vt:lpstr>
      <vt:lpstr>التقويم</vt:lpstr>
      <vt:lpstr>مصادر المقرر ومراجعه</vt:lpstr>
      <vt:lpstr>Slide 9</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87</cp:revision>
  <dcterms:created xsi:type="dcterms:W3CDTF">2009-10-14T19:14:34Z</dcterms:created>
  <dcterms:modified xsi:type="dcterms:W3CDTF">2010-10-25T06:54:09Z</dcterms:modified>
</cp:coreProperties>
</file>