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59" r:id="rId5"/>
    <p:sldId id="269" r:id="rId6"/>
    <p:sldId id="271" r:id="rId7"/>
    <p:sldId id="273" r:id="rId8"/>
    <p:sldId id="281" r:id="rId9"/>
    <p:sldId id="283" r:id="rId10"/>
    <p:sldId id="285" r:id="rId11"/>
    <p:sldId id="275" r:id="rId12"/>
    <p:sldId id="277" r:id="rId13"/>
    <p:sldId id="279" r:id="rId14"/>
    <p:sldId id="287" r:id="rId15"/>
    <p:sldId id="289"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تابع</a:t>
            </a:r>
          </a:p>
          <a:p>
            <a:pPr eaLnBrk="1" hangingPunct="1"/>
            <a:r>
              <a:rPr lang="ar-SA" b="1" dirty="0" smtClean="0">
                <a:solidFill>
                  <a:schemeClr val="tx1"/>
                </a:solidFill>
                <a:cs typeface="Arial" pitchFamily="34" charset="0"/>
              </a:rPr>
              <a:t>المشترك اللفظي وأثره في تفسير النصوص</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 </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المثال الثاني</a:t>
            </a:r>
          </a:p>
          <a:p>
            <a:pPr rtl="1" eaLnBrk="1" hangingPunct="1">
              <a:buFont typeface="Arial" pitchFamily="34" charset="0"/>
              <a:buChar char="•"/>
            </a:pPr>
            <a:r>
              <a:rPr lang="ar-SA" b="1" dirty="0" smtClean="0">
                <a:cs typeface="Arial" pitchFamily="34" charset="0"/>
              </a:rPr>
              <a:t>المثال الثالث</a:t>
            </a:r>
          </a:p>
          <a:p>
            <a:pPr rtl="1" eaLnBrk="1" hangingPunct="1">
              <a:buFont typeface="Arial" pitchFamily="34" charset="0"/>
              <a:buChar char="•"/>
            </a:pPr>
            <a:r>
              <a:rPr lang="ar-SA" b="1" dirty="0" smtClean="0">
                <a:cs typeface="Arial" pitchFamily="34" charset="0"/>
              </a:rPr>
              <a:t>المثال الرابع.</a:t>
            </a:r>
          </a:p>
          <a:p>
            <a:pPr rtl="1" eaLnBrk="1" hangingPunct="1">
              <a:buFont typeface="Arial" pitchFamily="34" charset="0"/>
              <a:buChar char="•"/>
            </a:pPr>
            <a:r>
              <a:rPr lang="ar-SA" b="1" smtClean="0">
                <a:cs typeface="Arial" pitchFamily="34" charset="0"/>
              </a:rPr>
              <a:t>المثال الخامس</a:t>
            </a: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تعلمنا في المحاضرة السابقة أن المشترك اللفظي هو اللفظ الذي يدل على معنيين مختلفين فأكثر.</a:t>
            </a:r>
          </a:p>
          <a:p>
            <a:pPr algn="just" rtl="1" eaLnBrk="1" hangingPunct="1"/>
            <a:r>
              <a:rPr lang="ar-SA" b="1" dirty="0" smtClean="0">
                <a:cs typeface="Arial" pitchFamily="34" charset="0"/>
              </a:rPr>
              <a:t>وتعلمنا أن ورود مثل هذه الألفاظ في النصوص قد يؤدي إلى أكثر من فهم.</a:t>
            </a:r>
          </a:p>
          <a:p>
            <a:pPr algn="just" rtl="1" eaLnBrk="1" hangingPunct="1"/>
            <a:r>
              <a:rPr lang="ar-SA" b="1" dirty="0" smtClean="0">
                <a:cs typeface="Arial" pitchFamily="34" charset="0"/>
              </a:rPr>
              <a:t>وعرفنا أن هذا يؤثر في بعض الأحكام الفقهية المبنية على نص القرآن أو الحديث النبوي.</a:t>
            </a:r>
          </a:p>
          <a:p>
            <a:pPr algn="just" rtl="1" eaLnBrk="1" hangingPunct="1"/>
            <a:r>
              <a:rPr lang="ar-SA" b="1" dirty="0" smtClean="0">
                <a:cs typeface="Arial" pitchFamily="34" charset="0"/>
              </a:rPr>
              <a:t>وأخذنا مثالاً واحداً من القرآن الكريم. ما هذا المثال؟</a:t>
            </a:r>
          </a:p>
          <a:p>
            <a:pPr algn="just" rtl="1" eaLnBrk="1" hangingPunct="1"/>
            <a:r>
              <a:rPr lang="ar-SA" b="1" dirty="0" smtClean="0">
                <a:cs typeface="Arial" pitchFamily="34" charset="0"/>
              </a:rPr>
              <a:t>دعونا نتابع هذا الموضوع عن طريق مجموعة من الأمثلة.</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الثاني</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228600" y="1600200"/>
            <a:ext cx="89154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524000"/>
            <a:ext cx="8915400" cy="40207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
        <p:nvSpPr>
          <p:cNvPr id="7" name="Content Placeholder 6"/>
          <p:cNvSpPr>
            <a:spLocks noGrp="1"/>
          </p:cNvSpPr>
          <p:nvPr>
            <p:ph idx="1"/>
          </p:nvPr>
        </p:nvSpPr>
        <p:spPr/>
        <p:txBody>
          <a:bodyPr/>
          <a:lstStyle/>
          <a:p>
            <a:r>
              <a:rPr lang="ar-SA" dirty="0" smtClean="0"/>
              <a:t>أ. </a:t>
            </a:r>
            <a:r>
              <a:rPr lang="ar-SA" smtClean="0"/>
              <a:t>ذهب أحمد في </a:t>
            </a:r>
            <a:r>
              <a:rPr lang="ar-SA" dirty="0" smtClean="0"/>
              <a:t>الرواية المشهورة التي اختارها أكثر الحنابلة إلى أنه من رمضان، وقد حال دون رؤيته غيم أو قتر فيجب صومه.على أن المعنى من التضييق، أي ضيّقوا عدة شعبان.</a:t>
            </a:r>
          </a:p>
          <a:p>
            <a:r>
              <a:rPr lang="ar-SA" dirty="0" smtClean="0"/>
              <a:t>ب. وذهب الجمهور ومنهم أحمد في رواية ثانية عنه إلى أنه إن لم يُرَ الهلال بعد تسعة وعشرين يوماً من شعبان، فاليوم التالي يعد الثلاثين، سواء كانت السماء مصحية أم غير ذلك.على أن المعنى من التقدير أي قدروا عدة شعبان بإكمالها ثلاثين يوماً.</a:t>
            </a:r>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495300" y="1869676"/>
            <a:ext cx="8915400" cy="37691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pic>
        <p:nvPicPr>
          <p:cNvPr id="5123" name="Picture 3"/>
          <p:cNvPicPr>
            <a:picLocks noGrp="1" noChangeAspect="1" noChangeArrowheads="1"/>
          </p:cNvPicPr>
          <p:nvPr>
            <p:ph idx="1"/>
          </p:nvPr>
        </p:nvPicPr>
        <p:blipFill>
          <a:blip r:embed="rId2" cstate="print"/>
          <a:srcRect/>
          <a:stretch>
            <a:fillRect/>
          </a:stretch>
        </p:blipFill>
        <p:spPr bwMode="auto">
          <a:xfrm>
            <a:off x="609600" y="1600200"/>
            <a:ext cx="89154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pic>
        <p:nvPicPr>
          <p:cNvPr id="6146" name="Picture 2"/>
          <p:cNvPicPr>
            <a:picLocks noGrp="1" noChangeAspect="1" noChangeArrowheads="1"/>
          </p:cNvPicPr>
          <p:nvPr>
            <p:ph idx="1"/>
          </p:nvPr>
        </p:nvPicPr>
        <p:blipFill>
          <a:blip r:embed="rId2" cstate="print"/>
          <a:srcRect/>
          <a:stretch>
            <a:fillRect/>
          </a:stretch>
        </p:blipFill>
        <p:spPr bwMode="auto">
          <a:xfrm>
            <a:off x="0" y="1600200"/>
            <a:ext cx="96774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الرابع</a:t>
            </a:r>
            <a:endParaRPr lang="ar-SA" dirty="0"/>
          </a:p>
        </p:txBody>
      </p:sp>
      <p:sp>
        <p:nvSpPr>
          <p:cNvPr id="3" name="Content Placeholder 2"/>
          <p:cNvSpPr>
            <a:spLocks noGrp="1"/>
          </p:cNvSpPr>
          <p:nvPr>
            <p:ph idx="1"/>
          </p:nvPr>
        </p:nvSpPr>
        <p:spPr>
          <a:xfrm>
            <a:off x="457200" y="1143000"/>
            <a:ext cx="8915400" cy="5105400"/>
          </a:xfrm>
        </p:spPr>
        <p:txBody>
          <a:bodyPr/>
          <a:lstStyle/>
          <a:p>
            <a:pPr rtl="1"/>
            <a:endParaRPr lang="ar-SA" dirty="0" smtClean="0"/>
          </a:p>
          <a:p>
            <a:pPr rtl="1"/>
            <a:r>
              <a:rPr lang="ar-SA" sz="3000" dirty="0" smtClean="0"/>
              <a:t>عن أبي هريرة رضي الله عنه قال: قال رسول الله صلى الله عليه وسلم:</a:t>
            </a:r>
          </a:p>
          <a:p>
            <a:pPr rtl="1"/>
            <a:r>
              <a:rPr lang="ar-SA" sz="3000" dirty="0" smtClean="0"/>
              <a:t>“قُصوا الشواربَ وأعفوا اللحى“</a:t>
            </a:r>
          </a:p>
          <a:p>
            <a:pPr rtl="1"/>
            <a:r>
              <a:rPr lang="ar-SA" sz="3000" dirty="0" smtClean="0"/>
              <a:t>وأخرجه البخاري عن ابن عمر بلفظ آخر هو:“أنهكوا الشوارب وأعفوا اللحى“</a:t>
            </a:r>
          </a:p>
          <a:p>
            <a:pPr rtl="1"/>
            <a:r>
              <a:rPr lang="ar-SA" sz="3000" dirty="0" smtClean="0"/>
              <a:t>نلاحظ في هذا الحديث ورود الفعل(أعفوا) فما معناه عند العرب؟ وماذا تقدم لنا المعجمات حول هذا الفعل؟</a:t>
            </a:r>
          </a:p>
          <a:p>
            <a:pPr rtl="1"/>
            <a:endParaRPr lang="ar-SA" sz="30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عند العودِ إلى المعجمات نجد أن الفعل (أعفوا) له معنيان الأول بمعنى وفروا وكثروا، وهو من عفو الشيء وكثرته، والثاني بمعنى قصّروا ونقصوا.</a:t>
            </a:r>
          </a:p>
          <a:p>
            <a:r>
              <a:rPr lang="ar-SA" dirty="0" smtClean="0"/>
              <a:t>قال تعالى:“ثم بدلنا مكان السيئة الحسنة حتى عفوا“ أي حتى كثروا، قال الزمخشري: كثروا في أموالهم وأنفسهم، من عفا النبات وعفا شحم الناقة ووبرها أي كثر.</a:t>
            </a:r>
          </a:p>
          <a:p>
            <a:r>
              <a:rPr lang="ar-SA" dirty="0" smtClean="0"/>
              <a:t>وقال لبيد بن ربيعة:</a:t>
            </a:r>
          </a:p>
          <a:p>
            <a:r>
              <a:rPr lang="ar-SA" dirty="0" smtClean="0"/>
              <a:t>ولكنّا نُعِضُّ السيفَ منها   بأسؤقِ عافيات اللحمِ كومِ</a:t>
            </a:r>
          </a:p>
          <a:p>
            <a:r>
              <a:rPr lang="ar-SA" dirty="0" smtClean="0"/>
              <a:t>أي نضرب بالسيف سوق النوق كثيرة اللحم.</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وكانت العرب تقول: عفا المنزل إذا درس وزالت معالمه، وعفا أثر عفاءً أي ذهب وهلك.</a:t>
            </a:r>
          </a:p>
          <a:p>
            <a:r>
              <a:rPr lang="ar-SA" dirty="0" smtClean="0"/>
              <a:t>وبناء على ما سبق اختلف الفقهاء في الحكم الشرعي في هذا الحديث:</a:t>
            </a:r>
          </a:p>
          <a:p>
            <a:r>
              <a:rPr lang="ar-SA" dirty="0" smtClean="0"/>
              <a:t>ذهب بعض العلماء إلى أن المقصود تقصير اللحى وإنقاصها.</a:t>
            </a:r>
          </a:p>
          <a:p>
            <a:r>
              <a:rPr lang="ar-SA" dirty="0" smtClean="0"/>
              <a:t>وذهب الجمهور إلى تطويلها وتكثيرها.</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الخامس</a:t>
            </a:r>
            <a:endParaRPr lang="ar-SA" dirty="0"/>
          </a:p>
        </p:txBody>
      </p:sp>
      <p:sp>
        <p:nvSpPr>
          <p:cNvPr id="3" name="Content Placeholder 2"/>
          <p:cNvSpPr>
            <a:spLocks noGrp="1"/>
          </p:cNvSpPr>
          <p:nvPr>
            <p:ph idx="1"/>
          </p:nvPr>
        </p:nvSpPr>
        <p:spPr/>
        <p:txBody>
          <a:bodyPr/>
          <a:lstStyle/>
          <a:p>
            <a:r>
              <a:rPr lang="ar-SA" dirty="0" smtClean="0"/>
              <a:t>قال تعالى:“وإن كنتم مرضى أو على سفر أو جاء أحد منكم من الغائط أو لا مستم النساء فلم تجدوا ماء فتيمموا صعيداً طيبا“</a:t>
            </a:r>
          </a:p>
          <a:p>
            <a:r>
              <a:rPr lang="ar-SA" dirty="0" smtClean="0"/>
              <a:t>فما معنى الصعيد؟ وما المقصود بالطيب؟</a:t>
            </a:r>
          </a:p>
          <a:p>
            <a:r>
              <a:rPr lang="ar-SA" dirty="0" smtClean="0"/>
              <a:t>الصعيد في الكلام على معانٍ، منها التراب الخالص الذي على وجه الأرض. ومنها وجه الأرض كله. ومنها الطريق، أما كلمة الطيب فتطلق عل تراب الحرث وعلى الحلال وعلى الطاهر.</a:t>
            </a:r>
          </a:p>
          <a:p>
            <a:r>
              <a:rPr lang="ar-SA" dirty="0" smtClean="0"/>
              <a:t>بناء على ذلك اختلف العلماء في المقصود بالصعيد:</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1295400" y="1909763"/>
            <a:ext cx="6096001" cy="1595437"/>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pic>
      <p:pic>
        <p:nvPicPr>
          <p:cNvPr id="2052" name="Picture 4"/>
          <p:cNvPicPr>
            <a:picLocks noChangeAspect="1" noChangeArrowheads="1"/>
          </p:cNvPicPr>
          <p:nvPr/>
        </p:nvPicPr>
        <p:blipFill>
          <a:blip r:embed="rId3" cstate="print"/>
          <a:srcRect/>
          <a:stretch>
            <a:fillRect/>
          </a:stretch>
        </p:blipFill>
        <p:spPr bwMode="auto">
          <a:xfrm>
            <a:off x="1295400" y="3505200"/>
            <a:ext cx="6096000"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pic>
      <p:pic>
        <p:nvPicPr>
          <p:cNvPr id="2053" name="Picture 5"/>
          <p:cNvPicPr>
            <a:picLocks noChangeAspect="1" noChangeArrowheads="1"/>
          </p:cNvPicPr>
          <p:nvPr/>
        </p:nvPicPr>
        <p:blipFill>
          <a:blip r:embed="rId4" cstate="print"/>
          <a:srcRect/>
          <a:stretch>
            <a:fillRect/>
          </a:stretch>
        </p:blipFill>
        <p:spPr bwMode="auto">
          <a:xfrm>
            <a:off x="1295400" y="4495800"/>
            <a:ext cx="6096000" cy="1343025"/>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TotalTime>
  <Words>475</Words>
  <Application>Microsoft Office PowerPoint</Application>
  <PresentationFormat>A4 Paper (210x297 mm)</PresentationFormat>
  <Paragraphs>63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المحاضرة الأولى </vt:lpstr>
      <vt:lpstr>عناصر المحاضرة</vt:lpstr>
      <vt:lpstr>مقدمة:</vt:lpstr>
      <vt:lpstr>المثال الثاني</vt:lpstr>
      <vt:lpstr>Slide 6</vt:lpstr>
      <vt:lpstr>Slide 7</vt:lpstr>
      <vt:lpstr>Slide 8</vt:lpstr>
      <vt:lpstr>Slide 9</vt:lpstr>
      <vt:lpstr>Slide 10</vt:lpstr>
      <vt:lpstr>المثال الرابع</vt:lpstr>
      <vt:lpstr>Slide 12</vt:lpstr>
      <vt:lpstr>Slide 13</vt:lpstr>
      <vt:lpstr>المثال الخامس</vt:lpstr>
      <vt:lpstr>Slide 15</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124</cp:revision>
  <dcterms:created xsi:type="dcterms:W3CDTF">2009-10-14T19:14:34Z</dcterms:created>
  <dcterms:modified xsi:type="dcterms:W3CDTF">2010-10-25T06:54:49Z</dcterms:modified>
</cp:coreProperties>
</file>