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259" r:id="rId5"/>
    <p:sldId id="268" r:id="rId6"/>
    <p:sldId id="269" r:id="rId7"/>
    <p:sldId id="281" r:id="rId8"/>
    <p:sldId id="282" r:id="rId9"/>
    <p:sldId id="285" r:id="rId10"/>
    <p:sldId id="286" r:id="rId11"/>
    <p:sldId id="287" r:id="rId12"/>
    <p:sldId id="283" r:id="rId13"/>
    <p:sldId id="270" r:id="rId14"/>
    <p:sldId id="271" r:id="rId15"/>
    <p:sldId id="272" r:id="rId16"/>
    <p:sldId id="273" r:id="rId17"/>
    <p:sldId id="274" r:id="rId18"/>
    <p:sldId id="275" r:id="rId19"/>
    <p:sldId id="276" r:id="rId20"/>
    <p:sldId id="288" r:id="rId21"/>
    <p:sldId id="277" r:id="rId22"/>
    <p:sldId id="289" r:id="rId23"/>
    <p:sldId id="278" r:id="rId24"/>
    <p:sldId id="27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624" autoAdjust="0"/>
  </p:normalViewPr>
  <p:slideViewPr>
    <p:cSldViewPr>
      <p:cViewPr>
        <p:scale>
          <a:sx n="75" d="100"/>
          <a:sy n="75" d="100"/>
        </p:scale>
        <p:origin x="-282" y="66"/>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الاختلاف في إعراب الكلمة وأثرة في </a:t>
            </a:r>
          </a:p>
          <a:p>
            <a:pPr eaLnBrk="1" hangingPunct="1"/>
            <a:r>
              <a:rPr lang="ar-SA" b="1" dirty="0" smtClean="0">
                <a:solidFill>
                  <a:schemeClr val="tx1"/>
                </a:solidFill>
                <a:cs typeface="Arial" pitchFamily="34" charset="0"/>
              </a:rPr>
              <a:t>اختلاف الحكم وتعدد المعاني</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الثالثة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آراء العلماء في الإعراب والمعنى.</a:t>
            </a:r>
          </a:p>
          <a:p>
            <a:pPr rtl="1" eaLnBrk="1" hangingPunct="1">
              <a:buFont typeface="Arial" pitchFamily="34" charset="0"/>
              <a:buChar char="•"/>
            </a:pPr>
            <a:r>
              <a:rPr lang="ar-SA" b="1" dirty="0" smtClean="0">
                <a:cs typeface="Arial" pitchFamily="34" charset="0"/>
              </a:rPr>
              <a:t>قصص من التراث.</a:t>
            </a:r>
          </a:p>
          <a:p>
            <a:pPr rtl="1" eaLnBrk="1" hangingPunct="1">
              <a:buFont typeface="Arial" pitchFamily="34" charset="0"/>
              <a:buChar char="•"/>
            </a:pPr>
            <a:r>
              <a:rPr lang="ar-SA" b="1" dirty="0" smtClean="0">
                <a:cs typeface="Arial" pitchFamily="34" charset="0"/>
              </a:rPr>
              <a:t>أهمية النحو لطالب علوم القرآن.</a:t>
            </a:r>
          </a:p>
          <a:p>
            <a:pPr rtl="1" eaLnBrk="1" hangingPunct="1">
              <a:buFont typeface="Arial" pitchFamily="34" charset="0"/>
              <a:buChar char="•"/>
            </a:pPr>
            <a:r>
              <a:rPr lang="ar-SA" b="1" dirty="0" smtClean="0">
                <a:cs typeface="Arial" pitchFamily="34" charset="0"/>
              </a:rPr>
              <a:t>أمثلة من القرآن الكريم</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الإعراب دليل المعنى، ولولاه لأشكلت المعاني على المتلقي، ولتوضيح ذلك يمكن </a:t>
            </a:r>
            <a:r>
              <a:rPr lang="ar-SA" b="1" dirty="0" err="1" smtClean="0">
                <a:cs typeface="Arial" pitchFamily="34" charset="0"/>
              </a:rPr>
              <a:t>لك</a:t>
            </a:r>
            <a:r>
              <a:rPr lang="ar-SA" b="1" dirty="0" smtClean="0">
                <a:cs typeface="Arial" pitchFamily="34" charset="0"/>
              </a:rPr>
              <a:t> أن تتدبّر الجملة التالية:</a:t>
            </a:r>
          </a:p>
          <a:p>
            <a:pPr algn="just" rtl="1" eaLnBrk="1" hangingPunct="1"/>
            <a:r>
              <a:rPr lang="ar-SA" b="1" dirty="0" smtClean="0">
                <a:cs typeface="Arial" pitchFamily="34" charset="0"/>
              </a:rPr>
              <a:t>جاء أبي محمدٌ</a:t>
            </a:r>
          </a:p>
          <a:p>
            <a:pPr algn="just" rtl="1" eaLnBrk="1" hangingPunct="1"/>
            <a:r>
              <a:rPr lang="ar-SA" b="1" dirty="0" smtClean="0">
                <a:cs typeface="Arial" pitchFamily="34" charset="0"/>
              </a:rPr>
              <a:t>هذه الجملة تحتمل أكثر من معنى، أحدها: أن شخصاً اسمُ أبيه محمد وهو يخبرنا بأنه قد جاء.</a:t>
            </a:r>
          </a:p>
          <a:p>
            <a:pPr algn="just" rtl="1" eaLnBrk="1" hangingPunct="1"/>
            <a:r>
              <a:rPr lang="ar-SA" b="1" dirty="0" smtClean="0">
                <a:cs typeface="Arial" pitchFamily="34" charset="0"/>
              </a:rPr>
              <a:t>وثانيها: أن شخصاً يخبرنا بأن شخصاً آخر اسمه محمد قد جاء لأبيه أي زاره.</a:t>
            </a:r>
          </a:p>
          <a:p>
            <a:pPr algn="just" rtl="1" eaLnBrk="1" hangingPunct="1"/>
            <a:r>
              <a:rPr lang="ar-SA" b="1" dirty="0" smtClean="0">
                <a:cs typeface="Arial" pitchFamily="34" charset="0"/>
              </a:rPr>
              <a:t>فما إعراب محمد على كل من هذين المعنيين؟</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المقدمة</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على المعنى الأول:</a:t>
            </a:r>
          </a:p>
          <a:p>
            <a:r>
              <a:rPr lang="ar-SA" dirty="0" smtClean="0"/>
              <a:t>أب: فاعل مرفوع وعلامة رفعه الضمة المقدرة وهو مضاف والياء في محل جر مضاف إليه.</a:t>
            </a:r>
          </a:p>
          <a:p>
            <a:r>
              <a:rPr lang="ar-SA" dirty="0" smtClean="0"/>
              <a:t>محمد: بدل من أبي مرفوع وعلامة رفعه الضمة الظاهرة على آخره.</a:t>
            </a:r>
          </a:p>
          <a:p>
            <a:r>
              <a:rPr lang="ar-SA" dirty="0" smtClean="0">
                <a:solidFill>
                  <a:srgbClr val="FF0000"/>
                </a:solidFill>
              </a:rPr>
              <a:t>على المعنى الثاني:</a:t>
            </a:r>
          </a:p>
          <a:p>
            <a:r>
              <a:rPr lang="ar-SA" dirty="0" smtClean="0"/>
              <a:t>أب: مفعول </a:t>
            </a:r>
            <a:r>
              <a:rPr lang="ar-SA" dirty="0" err="1" smtClean="0"/>
              <a:t>به</a:t>
            </a:r>
            <a:r>
              <a:rPr lang="ar-SA" dirty="0" smtClean="0"/>
              <a:t> منصوب وعلامة نصبه الفتحة المقدرة على آخره وهو مضاف والياء في محل جر مضاف إليه.</a:t>
            </a:r>
          </a:p>
          <a:p>
            <a:r>
              <a:rPr lang="ar-SA" dirty="0" smtClean="0"/>
              <a:t>محمد: فاعل مرفوع وعلامة رفعه الضمة الظاهرة على آخره.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المقدمة</a:t>
            </a:r>
            <a:endParaRPr lang="ar-SA" dirty="0"/>
          </a:p>
        </p:txBody>
      </p:sp>
      <p:sp>
        <p:nvSpPr>
          <p:cNvPr id="3" name="عنصر نائب للمحتوى 2"/>
          <p:cNvSpPr>
            <a:spLocks noGrp="1"/>
          </p:cNvSpPr>
          <p:nvPr>
            <p:ph idx="1"/>
          </p:nvPr>
        </p:nvSpPr>
        <p:spPr/>
        <p:txBody>
          <a:bodyPr/>
          <a:lstStyle/>
          <a:p>
            <a:r>
              <a:rPr lang="ar-SA" dirty="0" smtClean="0">
                <a:latin typeface="Simplified Arabic" pitchFamily="18" charset="-78"/>
                <a:cs typeface="Simplified Arabic" pitchFamily="18" charset="-78"/>
              </a:rPr>
              <a:t>كذلك قد تختلف علامة الإعراب على كلمة معينة بين قارئ وآخر لا </a:t>
            </a:r>
            <a:r>
              <a:rPr lang="ar-SA" dirty="0" err="1" smtClean="0">
                <a:latin typeface="Simplified Arabic" pitchFamily="18" charset="-78"/>
                <a:cs typeface="Simplified Arabic" pitchFamily="18" charset="-78"/>
              </a:rPr>
              <a:t>سيما</a:t>
            </a:r>
            <a:r>
              <a:rPr lang="ar-SA" dirty="0" smtClean="0">
                <a:latin typeface="Simplified Arabic" pitchFamily="18" charset="-78"/>
                <a:cs typeface="Simplified Arabic" pitchFamily="18" charset="-78"/>
              </a:rPr>
              <a:t> في القراءات القرآنية فيؤدي هذا الاختلاف إلى اختلاف في المعنى وبالتالي اختلاف في الحكم الشرعي المبني على هذه الآية.</a:t>
            </a:r>
          </a:p>
          <a:p>
            <a:r>
              <a:rPr lang="ar-SA" dirty="0" smtClean="0">
                <a:solidFill>
                  <a:srgbClr val="FF0000"/>
                </a:solidFill>
                <a:latin typeface="Simplified Arabic" pitchFamily="18" charset="-78"/>
                <a:cs typeface="Simplified Arabic" pitchFamily="18" charset="-78"/>
              </a:rPr>
              <a:t>فكّر: ما الفرق في المعنى بين الجملتين التاليتين وما سبب اختلاف المعنى؟</a:t>
            </a:r>
          </a:p>
          <a:p>
            <a:r>
              <a:rPr lang="ar-SA" dirty="0" smtClean="0">
                <a:solidFill>
                  <a:srgbClr val="FF0000"/>
                </a:solidFill>
                <a:latin typeface="Simplified Arabic" pitchFamily="18" charset="-78"/>
                <a:cs typeface="Simplified Arabic" pitchFamily="18" charset="-78"/>
              </a:rPr>
              <a:t>1. ما أحسنَ زيدٌ</a:t>
            </a:r>
          </a:p>
          <a:p>
            <a:r>
              <a:rPr lang="ar-SA" dirty="0" smtClean="0">
                <a:solidFill>
                  <a:srgbClr val="FF0000"/>
                </a:solidFill>
                <a:latin typeface="Simplified Arabic" pitchFamily="18" charset="-78"/>
                <a:cs typeface="Simplified Arabic" pitchFamily="18" charset="-78"/>
              </a:rPr>
              <a:t>2. ما أحسنَ زيداً</a:t>
            </a:r>
          </a:p>
          <a:p>
            <a:r>
              <a:rPr lang="ar-SA" b="1" u="sng" dirty="0" smtClean="0">
                <a:solidFill>
                  <a:srgbClr val="FF0000"/>
                </a:solidFill>
                <a:latin typeface="Simplified Arabic" pitchFamily="18" charset="-78"/>
                <a:cs typeface="Simplified Arabic" pitchFamily="18" charset="-78"/>
              </a:rPr>
              <a:t>إذا وصلت إلى الجواب فلا تحرم زملاءك الفائدة.</a:t>
            </a:r>
            <a:endParaRPr lang="ar-SA" b="1" u="sng" dirty="0">
              <a:solidFill>
                <a:srgbClr val="FF0000"/>
              </a:solidFill>
              <a:latin typeface="Simplified Arabic" pitchFamily="18" charset="-78"/>
              <a:cs typeface="Simplified Arabic" pitchFamily="18" charset="-78"/>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آراء العلماء في الإعراب والمعنى</a:t>
            </a:r>
            <a:endParaRPr lang="ar-SA" dirty="0"/>
          </a:p>
        </p:txBody>
      </p:sp>
      <p:sp>
        <p:nvSpPr>
          <p:cNvPr id="3" name="Content Placeholder 2"/>
          <p:cNvSpPr>
            <a:spLocks noGrp="1"/>
          </p:cNvSpPr>
          <p:nvPr>
            <p:ph idx="1"/>
          </p:nvPr>
        </p:nvSpPr>
        <p:spPr/>
        <p:txBody>
          <a:bodyPr/>
          <a:lstStyle/>
          <a:p>
            <a:pPr algn="just" rtl="1"/>
            <a:r>
              <a:rPr lang="ar-SA" dirty="0" smtClean="0"/>
              <a:t>يرى كثير من العلماء أن هناك علاقة قوية بين الإعراب والمعنى،بل حصر بعضهم وظيفة العلامة الإعرابية في الدلالة على المعنى؛ فقد ربط الزّجّاجيّ بين الإعراب والمعنى، حين قال:«والإعرابُ إنَّما دخل الكلامَ؛ ليفرّقَ بينَ الفاعل ِوالمفعول، والمالكِ والمملوك، والمضاف إليه، وسائر ما يَعْتَورُ الأسماء من المعاني»</a:t>
            </a:r>
            <a:r>
              <a:rPr lang="ar-SY" dirty="0" smtClean="0"/>
              <a:t>؛ </a:t>
            </a:r>
            <a:r>
              <a:rPr lang="ar-SA" dirty="0" smtClean="0"/>
              <a:t>والإعراب عند ابن جنّي:«هو الإبانة عن المعاني بالألفاظ، ألا ترى أنَّكَ إذا سمعت "أكرمَ سعيدٌ أباه"، و"شكرَ سعيداً أبوه"، علمْتَ برفعِ أحدهما ونصبِ الآخر، الفاعلَ من المفعول، ولو كان الكلام شرَجاً</a:t>
            </a:r>
            <a:r>
              <a:rPr lang="ar-SA" baseline="30000" dirty="0" smtClean="0"/>
              <a:t> </a:t>
            </a:r>
            <a:r>
              <a:rPr lang="ar-SA" dirty="0" smtClean="0"/>
              <a:t>واحداً، لاستبهمَ أحدُهما من صاحبِهِ».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قصص من التراث</a:t>
            </a:r>
            <a:endParaRPr lang="ar-SA" dirty="0"/>
          </a:p>
        </p:txBody>
      </p:sp>
      <p:sp>
        <p:nvSpPr>
          <p:cNvPr id="3" name="Content Placeholder 2"/>
          <p:cNvSpPr>
            <a:spLocks noGrp="1"/>
          </p:cNvSpPr>
          <p:nvPr>
            <p:ph idx="1"/>
          </p:nvPr>
        </p:nvSpPr>
        <p:spPr/>
        <p:txBody>
          <a:bodyPr/>
          <a:lstStyle/>
          <a:p>
            <a:pPr algn="just" rtl="1"/>
            <a:r>
              <a:rPr lang="ar-SA" dirty="0" smtClean="0"/>
              <a:t>يُذكَر أنّ </a:t>
            </a:r>
            <a:r>
              <a:rPr lang="ar-SA" dirty="0" smtClean="0"/>
              <a:t>أعرابياً </a:t>
            </a:r>
            <a:r>
              <a:rPr lang="ar-SA" dirty="0" smtClean="0"/>
              <a:t>سمع قارئاً يقرأ:</a:t>
            </a:r>
            <a:r>
              <a:rPr lang="ar-SA" dirty="0" smtClean="0">
                <a:sym typeface="AGA Arabesque"/>
              </a:rPr>
              <a:t></a:t>
            </a:r>
            <a:r>
              <a:rPr lang="ar-SA" dirty="0" smtClean="0"/>
              <a:t>إنَّ الله بريءٌ من المشركينَ ورسو</a:t>
            </a:r>
            <a:r>
              <a:rPr lang="ar-SA" dirty="0" smtClean="0">
                <a:solidFill>
                  <a:srgbClr val="FF0000"/>
                </a:solidFill>
              </a:rPr>
              <a:t>لِ</a:t>
            </a:r>
            <a:r>
              <a:rPr lang="ar-SA" dirty="0" smtClean="0"/>
              <a:t>ه</a:t>
            </a:r>
            <a:r>
              <a:rPr lang="ar-SA" dirty="0" smtClean="0">
                <a:sym typeface="AGA Arabesque"/>
              </a:rPr>
              <a:t></a:t>
            </a:r>
            <a:r>
              <a:rPr lang="ar-SA" dirty="0" smtClean="0"/>
              <a:t> بجر (رسوله) فقال: إذا كان اللهُ قد برئَ من رسوله فأنا أبرأ </a:t>
            </a:r>
            <a:r>
              <a:rPr lang="ar-SA" dirty="0" smtClean="0">
                <a:solidFill>
                  <a:srgbClr val="00B0F0"/>
                </a:solidFill>
              </a:rPr>
              <a:t>منه</a:t>
            </a:r>
            <a:r>
              <a:rPr lang="ar-SA" dirty="0" smtClean="0"/>
              <a:t> أيضاً، فقال له أبو الأسود الدؤلي: ما هكذا نزلت يا أعرابي. فقال: كيف هي إذاً؟ فقال أبو الأسود:“إنَّ اللهَ بريءٌ من المشركين ورسو</a:t>
            </a:r>
            <a:r>
              <a:rPr lang="ar-SA" dirty="0" smtClean="0">
                <a:solidFill>
                  <a:srgbClr val="FF0000"/>
                </a:solidFill>
              </a:rPr>
              <a:t>لُ</a:t>
            </a:r>
            <a:r>
              <a:rPr lang="ar-SA" dirty="0" smtClean="0"/>
              <a:t>ه) برفع رسوله. فقال الأعرابي: وأنا أبرأ ممن برئ </a:t>
            </a:r>
            <a:r>
              <a:rPr lang="ar-SA" dirty="0" smtClean="0">
                <a:solidFill>
                  <a:srgbClr val="00B0F0"/>
                </a:solidFill>
              </a:rPr>
              <a:t>منهم</a:t>
            </a:r>
            <a:r>
              <a:rPr lang="ar-SA" dirty="0" smtClean="0"/>
              <a:t> الله ورسوله.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قصة أخرى</a:t>
            </a:r>
            <a:endParaRPr lang="ar-SA" dirty="0"/>
          </a:p>
        </p:txBody>
      </p:sp>
      <p:sp>
        <p:nvSpPr>
          <p:cNvPr id="3" name="Content Placeholder 2"/>
          <p:cNvSpPr>
            <a:spLocks noGrp="1"/>
          </p:cNvSpPr>
          <p:nvPr>
            <p:ph idx="1"/>
          </p:nvPr>
        </p:nvSpPr>
        <p:spPr/>
        <p:txBody>
          <a:bodyPr/>
          <a:lstStyle/>
          <a:p>
            <a:pPr algn="ctr" rtl="1"/>
            <a:r>
              <a:rPr lang="ar-SA" sz="2800" dirty="0" smtClean="0">
                <a:latin typeface="Simplified Arabic" pitchFamily="18" charset="-78"/>
                <a:cs typeface="Simplified Arabic" pitchFamily="18" charset="-78"/>
              </a:rPr>
              <a:t>ومن ذلك سوء فهم بعض النحاة لبعض النصوص وانتقادهم للشعراء يقول الجرجاني: “ومن العجيب في هذا المعنى قول أبي النجم:</a:t>
            </a:r>
            <a:br>
              <a:rPr lang="ar-SA" sz="2800" dirty="0" smtClean="0">
                <a:latin typeface="Simplified Arabic" pitchFamily="18" charset="-78"/>
                <a:cs typeface="Simplified Arabic" pitchFamily="18" charset="-78"/>
              </a:rPr>
            </a:br>
            <a:r>
              <a:rPr lang="ar-SA" sz="2800" dirty="0" smtClean="0">
                <a:latin typeface="Simplified Arabic" pitchFamily="18" charset="-78"/>
                <a:cs typeface="Simplified Arabic" pitchFamily="18" charset="-78"/>
              </a:rPr>
              <a:t>قد أصبَحَت أمُّ الخيارِ تدّعي</a:t>
            </a:r>
            <a:br>
              <a:rPr lang="ar-SA" sz="2800" dirty="0" smtClean="0">
                <a:latin typeface="Simplified Arabic" pitchFamily="18" charset="-78"/>
                <a:cs typeface="Simplified Arabic" pitchFamily="18" charset="-78"/>
              </a:rPr>
            </a:br>
            <a:r>
              <a:rPr lang="ar-SA" sz="2800" dirty="0" smtClean="0">
                <a:latin typeface="Simplified Arabic" pitchFamily="18" charset="-78"/>
                <a:cs typeface="Simplified Arabic" pitchFamily="18" charset="-78"/>
              </a:rPr>
              <a:t>               عليَّ ذنبا كلُّه لم أصنع</a:t>
            </a:r>
            <a:br>
              <a:rPr lang="ar-SA" sz="2800" dirty="0" smtClean="0">
                <a:latin typeface="Simplified Arabic" pitchFamily="18" charset="-78"/>
                <a:cs typeface="Simplified Arabic" pitchFamily="18" charset="-78"/>
              </a:rPr>
            </a:br>
            <a:r>
              <a:rPr lang="ar-SA" sz="2800" dirty="0" smtClean="0">
                <a:latin typeface="Simplified Arabic" pitchFamily="18" charset="-78"/>
                <a:cs typeface="Simplified Arabic" pitchFamily="18" charset="-78"/>
              </a:rPr>
              <a:t>قد حمله الجميع على أنه أدخل نفسه من رفع (</a:t>
            </a:r>
            <a:r>
              <a:rPr lang="ar-SA" sz="2800" dirty="0" smtClean="0">
                <a:solidFill>
                  <a:srgbClr val="FF0000"/>
                </a:solidFill>
                <a:latin typeface="Simplified Arabic" pitchFamily="18" charset="-78"/>
                <a:cs typeface="Simplified Arabic" pitchFamily="18" charset="-78"/>
              </a:rPr>
              <a:t>كلّ</a:t>
            </a:r>
            <a:r>
              <a:rPr lang="ar-SA" sz="2800" dirty="0" smtClean="0">
                <a:latin typeface="Simplified Arabic" pitchFamily="18" charset="-78"/>
                <a:cs typeface="Simplified Arabic" pitchFamily="18" charset="-78"/>
              </a:rPr>
              <a:t>) في شيء إنما يجوز عند الضرورة من غير أن كانت به ضرورة. قالوا لأنه ليس في نصب (</a:t>
            </a:r>
            <a:r>
              <a:rPr lang="ar-SA" sz="2800" dirty="0" smtClean="0">
                <a:solidFill>
                  <a:srgbClr val="FF0000"/>
                </a:solidFill>
                <a:latin typeface="Simplified Arabic" pitchFamily="18" charset="-78"/>
                <a:cs typeface="Simplified Arabic" pitchFamily="18" charset="-78"/>
              </a:rPr>
              <a:t>كلّ</a:t>
            </a:r>
            <a:r>
              <a:rPr lang="ar-SA" sz="2800" dirty="0" smtClean="0">
                <a:latin typeface="Simplified Arabic" pitchFamily="18" charset="-78"/>
                <a:cs typeface="Simplified Arabic" pitchFamily="18" charset="-78"/>
              </a:rPr>
              <a:t>) ما يكسر له وزناً أو يمنعه من معنى أراده. وإذا تأملت وجدته لم يرتكبه، ولم يحمل نفسه عليه إلا لحاجة له إلى ذلك، وإلا لأنه رأى النصب يمنعه ما يريد، وذاك أنه أراد أنها تدّعي عليه ذنباً لم يصنع منه شيئاً البتة لا قليلاً ولا كثيراً، ولا بعضاً ولا كلا. </a:t>
            </a:r>
            <a:endParaRPr lang="ar-SA" sz="2800" dirty="0">
              <a:latin typeface="Simplified Arabic" pitchFamily="18" charset="-78"/>
              <a:cs typeface="Simplified Arabic" pitchFamily="18" charset="-78"/>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قصة الشاعر</a:t>
            </a:r>
            <a:endParaRPr lang="ar-SA" dirty="0"/>
          </a:p>
        </p:txBody>
      </p:sp>
      <p:sp>
        <p:nvSpPr>
          <p:cNvPr id="3" name="عنصر نائب للمحتوى 2"/>
          <p:cNvSpPr>
            <a:spLocks noGrp="1"/>
          </p:cNvSpPr>
          <p:nvPr>
            <p:ph idx="1"/>
          </p:nvPr>
        </p:nvSpPr>
        <p:spPr/>
        <p:txBody>
          <a:bodyPr/>
          <a:lstStyle/>
          <a:p>
            <a:pPr algn="just" rtl="1"/>
            <a:r>
              <a:rPr lang="ar-SA" dirty="0" smtClean="0">
                <a:latin typeface="Simplified Arabic" pitchFamily="18" charset="-78"/>
                <a:cs typeface="Simplified Arabic" pitchFamily="18" charset="-78"/>
              </a:rPr>
              <a:t>والنصب يمنع من هذا المعنى، ويقتضي أن يكون قد أتى من الذنب الذي ادّعته بعضَه، وذلك أنّا إذا تأملنا وجدنا إعمال الفعل في (كل) والفعل منفي، لا يصلح أن يكون إلا حيث يراد أن (بعضاً) لم يكن. نقول: (لم ألقَ كلَّ القوم ولم آخذْ كلَّ الدراهم)، فيكون المعنى أنك لقيت بعضاً من القوم، ولم تلق الجميع، وأخذت بعضاً من الدراهم وتركت الباقي، ولا يكون أن تريد أنك لم تلق واحداً من القوم ولم تأخذ شيئاً من الدراهم. وتعرف ذلك بأن تنظر إلى (كلّ) في الإثبات وتتعرف فائدته فيه”.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قصة الشاعر</a:t>
            </a:r>
            <a:endParaRPr lang="ar-SA" dirty="0"/>
          </a:p>
        </p:txBody>
      </p:sp>
      <p:sp>
        <p:nvSpPr>
          <p:cNvPr id="3" name="عنصر نائب للمحتوى 2"/>
          <p:cNvSpPr>
            <a:spLocks noGrp="1"/>
          </p:cNvSpPr>
          <p:nvPr>
            <p:ph idx="1"/>
          </p:nvPr>
        </p:nvSpPr>
        <p:spPr/>
        <p:txBody>
          <a:bodyPr/>
          <a:lstStyle/>
          <a:p>
            <a:pPr algn="ctr" rtl="1"/>
            <a:r>
              <a:rPr lang="ar-SA" dirty="0" smtClean="0">
                <a:latin typeface="Simplified Arabic" pitchFamily="18" charset="-78"/>
                <a:cs typeface="Simplified Arabic" pitchFamily="18" charset="-78"/>
              </a:rPr>
              <a:t>قد أصبَحَت أمُّ الخيارِ تدّعي</a:t>
            </a:r>
            <a:br>
              <a:rPr lang="ar-SA" dirty="0" smtClean="0">
                <a:latin typeface="Simplified Arabic" pitchFamily="18" charset="-78"/>
                <a:cs typeface="Simplified Arabic" pitchFamily="18" charset="-78"/>
              </a:rPr>
            </a:br>
            <a:r>
              <a:rPr lang="ar-SA" dirty="0" smtClean="0">
                <a:latin typeface="Simplified Arabic" pitchFamily="18" charset="-78"/>
                <a:cs typeface="Simplified Arabic" pitchFamily="18" charset="-78"/>
              </a:rPr>
              <a:t>               عليَّ ذنبا كلُّه لم أصنع</a:t>
            </a:r>
          </a:p>
          <a:p>
            <a:pPr algn="just" rtl="1"/>
            <a:r>
              <a:rPr lang="ar-SA" dirty="0" smtClean="0">
                <a:latin typeface="Simplified Arabic" pitchFamily="18" charset="-78"/>
                <a:cs typeface="Simplified Arabic" pitchFamily="18" charset="-78"/>
              </a:rPr>
              <a:t>فعلى ما أراده الشاعر تكون(كلّ) مبتدأ وجملة (لم أصنع) خبره فيكون المعنى أنها تدعي ذنباً لم يصنع منه شيئاً.</a:t>
            </a:r>
          </a:p>
          <a:p>
            <a:pPr algn="just" rtl="1"/>
            <a:r>
              <a:rPr lang="ar-SA" dirty="0" smtClean="0">
                <a:latin typeface="Simplified Arabic" pitchFamily="18" charset="-78"/>
                <a:cs typeface="Simplified Arabic" pitchFamily="18" charset="-78"/>
              </a:rPr>
              <a:t>أما على رأي النحاة بنصب(كل) تكون مفعولاً </a:t>
            </a:r>
            <a:r>
              <a:rPr lang="ar-SA" dirty="0" err="1" smtClean="0">
                <a:latin typeface="Simplified Arabic" pitchFamily="18" charset="-78"/>
                <a:cs typeface="Simplified Arabic" pitchFamily="18" charset="-78"/>
              </a:rPr>
              <a:t>به</a:t>
            </a:r>
            <a:r>
              <a:rPr lang="ar-SA" dirty="0" smtClean="0">
                <a:latin typeface="Simplified Arabic" pitchFamily="18" charset="-78"/>
                <a:cs typeface="Simplified Arabic" pitchFamily="18" charset="-78"/>
              </a:rPr>
              <a:t> مقدماً للفعل(أصنع) وهذا يؤدي إلى تغيير في المعنى إذ يصبح(لم أصنع كل الذنب) وهذا اعتراف بأنه صنع بعضه، وهذا ما لم يرده الشاعر.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أهمية النحو لطالب علوم القرآن</a:t>
            </a:r>
            <a:endParaRPr lang="ar-SA" dirty="0"/>
          </a:p>
        </p:txBody>
      </p:sp>
      <p:sp>
        <p:nvSpPr>
          <p:cNvPr id="3" name="Content Placeholder 2"/>
          <p:cNvSpPr>
            <a:spLocks noGrp="1"/>
          </p:cNvSpPr>
          <p:nvPr>
            <p:ph idx="1"/>
          </p:nvPr>
        </p:nvSpPr>
        <p:spPr/>
        <p:txBody>
          <a:bodyPr/>
          <a:lstStyle/>
          <a:p>
            <a:pPr algn="just" rtl="1"/>
            <a:r>
              <a:rPr lang="ar-SA" dirty="0" smtClean="0"/>
              <a:t>يقول مكّي القيسي في مقدمة كتابه (مشكل إعراب القرآن):«ورأيت من أعظمِ ما يجب على طالب علوم القرآن، الرّاغب في تجويد ألفاظه وفهم معانيه ومعرفة قراءاته ولغاته، وأفضلِ ما القارئ إليه محتاجٌ، </a:t>
            </a:r>
            <a:r>
              <a:rPr lang="ar-SA" dirty="0" smtClean="0">
                <a:solidFill>
                  <a:srgbClr val="FF0000"/>
                </a:solidFill>
              </a:rPr>
              <a:t>معرفة إعرابه</a:t>
            </a:r>
            <a:r>
              <a:rPr lang="ar-SA" dirty="0" smtClean="0"/>
              <a:t>، والوقوف على تصرّف حركاته وسواكنه؛ ليكونَ بذلك سالماً من الّلحن فيه، مستعيناً على إحكام الّلفظ به، مطّلعاً على المعاني التي قد تختلف باختلاف الحركات، متفهّماً لما أراد اللهُ-تبارك وتعالى-به من عباده؛ إذ بمعرفة حقائق الإعراب تُعرف أكثرُ المعاني، وينجلي الإشكال، وتظهر الفوائد، ويفهم الخطاب، وتصحّ معرفة حقيقة المراد».</a:t>
            </a:r>
            <a:endParaRPr lang="en-US" dirty="0" smtClean="0"/>
          </a:p>
          <a:p>
            <a:pPr algn="just"/>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 من القرآن الكريم\\المثال الأول</a:t>
            </a:r>
            <a:endParaRPr lang="ar-SA" dirty="0"/>
          </a:p>
        </p:txBody>
      </p:sp>
      <p:sp>
        <p:nvSpPr>
          <p:cNvPr id="3" name="عنصر نائب للمحتوى 2"/>
          <p:cNvSpPr>
            <a:spLocks noGrp="1"/>
          </p:cNvSpPr>
          <p:nvPr>
            <p:ph idx="1"/>
          </p:nvPr>
        </p:nvSpPr>
        <p:spPr/>
        <p:txBody>
          <a:bodyPr/>
          <a:lstStyle/>
          <a:p>
            <a:pPr algn="just" rtl="1"/>
            <a:r>
              <a:rPr lang="ar-SA" dirty="0" smtClean="0"/>
              <a:t>تعرّف إلى الحقائق الثلاثة التالية:</a:t>
            </a:r>
          </a:p>
          <a:p>
            <a:pPr algn="just" rtl="1"/>
            <a:r>
              <a:rPr lang="ar-SA" dirty="0" smtClean="0"/>
              <a:t>1. علامة جزم الفعل المضارع إذا كان آخره حرفاً صحيحاً هي السكون.</a:t>
            </a:r>
          </a:p>
          <a:p>
            <a:pPr algn="just" rtl="1"/>
            <a:r>
              <a:rPr lang="ar-SA" dirty="0" smtClean="0"/>
              <a:t>2. لا تسمح اللغة العربية بالتقاء حرفين ساكنين إلا في حالات نادرة.</a:t>
            </a:r>
          </a:p>
          <a:p>
            <a:pPr algn="just" rtl="1"/>
            <a:r>
              <a:rPr lang="ar-SA" dirty="0" smtClean="0"/>
              <a:t>3. الحرف المضعّف(المشدّد)عبارة عن حرفين الأول ساكن والثاني متحرّك.</a:t>
            </a:r>
          </a:p>
          <a:p>
            <a:pPr algn="just" rtl="1"/>
            <a:r>
              <a:rPr lang="ar-SA" dirty="0" smtClean="0"/>
              <a:t>بناء على ما سبق كيف تجزم الفعل(يقصُّ) إذا دخلت عليه (لم)؟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p:txBody>
          <a:bodyPr/>
          <a:lstStyle/>
          <a:p>
            <a:pPr algn="just" rtl="1"/>
            <a:r>
              <a:rPr lang="ar-SA" dirty="0" smtClean="0"/>
              <a:t>إذا أردنا أن </a:t>
            </a:r>
            <a:r>
              <a:rPr lang="ar-SA" dirty="0" err="1" smtClean="0"/>
              <a:t>نجزمه</a:t>
            </a:r>
            <a:r>
              <a:rPr lang="ar-SA" dirty="0" smtClean="0"/>
              <a:t> بالسكون فهذا محال، لأن آخره حرف مضعف وهذا يعني أنه حرفان، الأول ساكن، وسيصبح الثاني ساكناً وهذا غير مسموح </a:t>
            </a:r>
            <a:r>
              <a:rPr lang="ar-SA" dirty="0" err="1" smtClean="0"/>
              <a:t>به</a:t>
            </a:r>
            <a:r>
              <a:rPr lang="ar-SA" dirty="0" smtClean="0"/>
              <a:t>، لذا أمامك طريقتان كلاهما صحيح:</a:t>
            </a:r>
          </a:p>
          <a:p>
            <a:pPr algn="just" rtl="1"/>
            <a:r>
              <a:rPr lang="ar-SA" dirty="0" smtClean="0"/>
              <a:t>الأولى: أن تفك التضعيف وتحرك الحرف الأول وتبقي الثاني مجزوماً بالسكون: لم يقْصُصْ، وجاء في القرآن:“لا تقصُصْ </a:t>
            </a:r>
            <a:r>
              <a:rPr lang="ar-SA" dirty="0" err="1" smtClean="0"/>
              <a:t>رؤياك</a:t>
            </a:r>
            <a:r>
              <a:rPr lang="ar-SA" dirty="0" smtClean="0"/>
              <a:t>“.</a:t>
            </a:r>
          </a:p>
          <a:p>
            <a:pPr algn="just" rtl="1"/>
            <a:r>
              <a:rPr lang="ar-SA" dirty="0" smtClean="0"/>
              <a:t>الثانية: أن تبقي الحرف الأخير مضعّفاً وتتخلص من التقاء الساكنين بفتح الأخير:لم يقصَّ.</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600200"/>
            <a:ext cx="8915400" cy="43433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p:txBody>
          <a:bodyPr/>
          <a:lstStyle/>
          <a:p>
            <a:pPr algn="just" rtl="1"/>
            <a:r>
              <a:rPr lang="ar-SA" dirty="0" smtClean="0"/>
              <a:t>الأول: أنَّه فعل مبني للمعلوم وتقديره لو فُكَّ الإدغام (يُضارِرْ) وعلى هذا يكون (كاتب) فاعلاً وشاهد </a:t>
            </a:r>
            <a:r>
              <a:rPr lang="ar-SA" dirty="0" err="1" smtClean="0"/>
              <a:t>معطوفاً</a:t>
            </a:r>
            <a:r>
              <a:rPr lang="ar-SA" dirty="0" smtClean="0"/>
              <a:t> عليه، ويكون المعنى ألا يَضُرَّ الكاتب والشاهد العقدَ بالزيادة أو الإنقاص، ولا يضرَّان الشخص المكتوب له بهضم حقوقه.وبهذا الرأي قال طاووس والحسن وقتادة واختاره الزجاج ورجّحه عنده قوله تعالى:</a:t>
            </a:r>
            <a:r>
              <a:rPr lang="ar-SA" dirty="0" smtClean="0">
                <a:sym typeface="AGA Arabesque"/>
              </a:rPr>
              <a:t></a:t>
            </a:r>
            <a:r>
              <a:rPr lang="ar-SA" dirty="0" smtClean="0"/>
              <a:t>وإن تفعلوا فإنه فُسوق بكم</a:t>
            </a:r>
            <a:r>
              <a:rPr lang="ar-SA" dirty="0" smtClean="0">
                <a:sym typeface="AGA Arabesque"/>
              </a:rPr>
              <a:t></a:t>
            </a:r>
            <a:r>
              <a:rPr lang="ar-SA" dirty="0" smtClean="0"/>
              <a:t> وهذا الفعل من الشاهد والكاتب فسوق بلا شك.</a:t>
            </a:r>
          </a:p>
          <a:p>
            <a:pPr algn="just" rtl="1"/>
            <a:r>
              <a:rPr lang="ar-SA" dirty="0" smtClean="0"/>
              <a:t>الثاني:أنه فعل مبني للمجهول وتقديره لو فُكَّ الإدغام (يُضارَر) بفتح الراء.</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p:txBody>
          <a:bodyPr/>
          <a:lstStyle/>
          <a:p>
            <a:r>
              <a:rPr lang="ar-SA" dirty="0" smtClean="0"/>
              <a:t>وعلى هذا يكون(كاتب) نائب فاعل وشاهد </a:t>
            </a:r>
            <a:r>
              <a:rPr lang="ar-SA" dirty="0" err="1" smtClean="0"/>
              <a:t>معطوفاً</a:t>
            </a:r>
            <a:r>
              <a:rPr lang="ar-SA" dirty="0" smtClean="0"/>
              <a:t> عليه، فيكون المعنى ولا يضرّ أحدٌ الكاتبَ أو الشاهدَ وذلك بمضايقتهما كإن يهددهما أو يطردهما من العمل أو يضيّق عليهما بسبب ما قاما </a:t>
            </a:r>
            <a:r>
              <a:rPr lang="ar-SA" dirty="0" err="1" smtClean="0"/>
              <a:t>به</a:t>
            </a:r>
            <a:r>
              <a:rPr lang="ar-SA" dirty="0" smtClean="0"/>
              <a:t> من الكتابة والشهادة.</a:t>
            </a:r>
          </a:p>
          <a:p>
            <a:r>
              <a:rPr lang="ar-SA" dirty="0" smtClean="0"/>
              <a:t>وهذا رأي عكرمة والضحّاك </a:t>
            </a:r>
            <a:r>
              <a:rPr lang="ar-SA" dirty="0" err="1" smtClean="0"/>
              <a:t>والسدّي</a:t>
            </a:r>
            <a:r>
              <a:rPr lang="ar-SA" dirty="0" smtClean="0"/>
              <a:t> والربيع، ورجح هذا الرأي عندهم أنه لو كان النهي موجهاً للكاتب والشاهد لقال تعالى: وإن تفعلا فإنه فسوق، كما إن سياق الآيات منذ البداية خطاب للمكتوب له لا للكاتب.</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833515"/>
            <a:ext cx="8915400" cy="4059333"/>
          </a:xfrm>
          <a:prstGeom prst="rect">
            <a:avLst/>
          </a:prstGeom>
          <a:noFill/>
          <a:ln w="9525">
            <a:noFill/>
            <a:miter lim="800000"/>
            <a:headEnd/>
            <a:tailEnd/>
          </a:ln>
          <a:effectLst/>
        </p:spPr>
      </p:pic>
      <p:sp>
        <p:nvSpPr>
          <p:cNvPr id="5" name="مستطيل 4"/>
          <p:cNvSpPr/>
          <p:nvPr/>
        </p:nvSpPr>
        <p:spPr>
          <a:xfrm>
            <a:off x="6934200" y="5334000"/>
            <a:ext cx="304800" cy="304800"/>
          </a:xfrm>
          <a:prstGeom prst="rect">
            <a:avLst/>
          </a:prstGeom>
          <a:solidFill>
            <a:schemeClr val="bg1"/>
          </a:solidFill>
          <a:ln w="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الثاني</a:t>
            </a:r>
            <a:endParaRPr lang="ar-SA" dirty="0"/>
          </a:p>
        </p:txBody>
      </p:sp>
      <p:sp>
        <p:nvSpPr>
          <p:cNvPr id="3" name="عنصر نائب للمحتوى 2"/>
          <p:cNvSpPr>
            <a:spLocks noGrp="1"/>
          </p:cNvSpPr>
          <p:nvPr>
            <p:ph idx="1"/>
          </p:nvPr>
        </p:nvSpPr>
        <p:spPr/>
        <p:txBody>
          <a:bodyPr/>
          <a:lstStyle/>
          <a:p>
            <a:pPr algn="just" rtl="1"/>
            <a:r>
              <a:rPr lang="ar-SA" dirty="0" smtClean="0"/>
              <a:t>وهذا المثال مثل الأول، إذ يُحتمَلُ أن يكون مبنياً للمعلوم(ولا </a:t>
            </a:r>
            <a:r>
              <a:rPr lang="ar-SA" dirty="0" err="1" smtClean="0"/>
              <a:t>تُضارِرْ</a:t>
            </a:r>
            <a:r>
              <a:rPr lang="ar-SA" dirty="0" smtClean="0"/>
              <a:t>) والدةٌ، فتكون(والدة) فاعل، والمعنى نهي الوالدة التي ترضع عن الإضرار بزوجها سواء أكان ذلك في الكسوة أم في الأجر أو عدم الإرضاع .</a:t>
            </a:r>
          </a:p>
          <a:p>
            <a:pPr algn="just" rtl="1"/>
            <a:r>
              <a:rPr lang="ar-SA" dirty="0" smtClean="0"/>
              <a:t>وقد يكون الفعل مبنياً للمجهول(ولا </a:t>
            </a:r>
            <a:r>
              <a:rPr lang="ar-SA" dirty="0" err="1" smtClean="0"/>
              <a:t>تُضارَرْ</a:t>
            </a:r>
            <a:r>
              <a:rPr lang="ar-SA" dirty="0" smtClean="0"/>
              <a:t>) والدةٌ، فتكون (والدة) نائب فاعل، ثم حذف الفاعل وهو الزوج للعلم </a:t>
            </a:r>
            <a:r>
              <a:rPr lang="ar-SA" dirty="0" err="1" smtClean="0"/>
              <a:t>به</a:t>
            </a:r>
            <a:r>
              <a:rPr lang="ar-SA" dirty="0" smtClean="0"/>
              <a:t>، ويكون المعنى ألا يضرّ الزوج زوجته المطلقة </a:t>
            </a:r>
            <a:r>
              <a:rPr lang="ar-SA" dirty="0" err="1" smtClean="0"/>
              <a:t>المرضع</a:t>
            </a:r>
            <a:r>
              <a:rPr lang="ar-SA" dirty="0" smtClean="0"/>
              <a:t> عن طريق الطعن </a:t>
            </a:r>
            <a:r>
              <a:rPr lang="ar-SA" dirty="0" err="1" smtClean="0"/>
              <a:t>بها</a:t>
            </a:r>
            <a:r>
              <a:rPr lang="ar-SA" dirty="0" smtClean="0"/>
              <a:t> أو التقتير في الإنفاق.</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الثالث</a:t>
            </a:r>
            <a:endParaRPr lang="ar-SA" dirty="0"/>
          </a:p>
        </p:txBody>
      </p:sp>
      <p:sp>
        <p:nvSpPr>
          <p:cNvPr id="3" name="Content Placeholder 2"/>
          <p:cNvSpPr>
            <a:spLocks noGrp="1"/>
          </p:cNvSpPr>
          <p:nvPr>
            <p:ph idx="1"/>
          </p:nvPr>
        </p:nvSpPr>
        <p:spPr/>
        <p:txBody>
          <a:bodyPr/>
          <a:lstStyle/>
          <a:p>
            <a:pPr algn="just" rtl="1"/>
            <a:r>
              <a:rPr lang="ar-SA" dirty="0" smtClean="0"/>
              <a:t>في قوله تعالى:</a:t>
            </a:r>
            <a:r>
              <a:rPr lang="ar-SA" dirty="0" smtClean="0">
                <a:sym typeface="AGA Arabesque"/>
              </a:rPr>
              <a:t></a:t>
            </a:r>
            <a:r>
              <a:rPr lang="ar-SA" dirty="0" smtClean="0"/>
              <a:t>أَصَلاَتُكَ تَأْمُرُكَ أَن نَّتْرُكَ مَا يَعْبُدُ آبَاؤُنَا أَوْ أَن نَّفْعَلَ فِي أَمْوَالِنَا مَا نَشَاء</a:t>
            </a:r>
            <a:r>
              <a:rPr lang="ar-SA" dirty="0" smtClean="0">
                <a:sym typeface="AGA Arabesque"/>
              </a:rPr>
              <a:t></a:t>
            </a:r>
            <a:r>
              <a:rPr lang="ar-SA" dirty="0" smtClean="0"/>
              <a:t>(</a:t>
            </a:r>
            <a:r>
              <a:rPr lang="ar-SA" i="1" dirty="0" smtClean="0"/>
              <a:t>هود</a:t>
            </a:r>
            <a:r>
              <a:rPr lang="ar-SA" dirty="0" smtClean="0"/>
              <a:t>، 87) فإنّه يتبادر إلى الذّهن عطف "أنْ نفعلَ"، على "أنْ نتركَ"، وذلك باطلٌ؛ لأنّه لم يأمرْهم أنْ يفعلوا في أموالهم ما يشاؤون، وإنّما هو عطفٌ على "ما"، فهو مفعولٌ للترك، والمعنى "أنْ نترك أنْ نفعل..."، يقول ابن هشام:“وموجب الوهم المذكور أنَّ المُعرِبَ يرى "أنْ" والفعل مرّتين، وبينهما حرف العطف».</a:t>
            </a:r>
            <a:endParaRPr lang="en-US"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الرابع</a:t>
            </a:r>
            <a:endParaRPr lang="ar-SA" dirty="0"/>
          </a:p>
        </p:txBody>
      </p:sp>
      <p:sp>
        <p:nvSpPr>
          <p:cNvPr id="3" name="Content Placeholder 2"/>
          <p:cNvSpPr>
            <a:spLocks noGrp="1"/>
          </p:cNvSpPr>
          <p:nvPr>
            <p:ph idx="1"/>
          </p:nvPr>
        </p:nvSpPr>
        <p:spPr/>
        <p:txBody>
          <a:bodyPr/>
          <a:lstStyle/>
          <a:p>
            <a:pPr rtl="1"/>
            <a:r>
              <a:rPr lang="ar-SA" dirty="0" smtClean="0"/>
              <a:t>في قوله تعالى:</a:t>
            </a:r>
            <a:r>
              <a:rPr lang="ar-SA" dirty="0" smtClean="0">
                <a:sym typeface="AGA Arabesque"/>
              </a:rPr>
              <a:t></a:t>
            </a:r>
            <a:r>
              <a:rPr lang="ar-SA" dirty="0" smtClean="0"/>
              <a:t>إِذَا قُمْتُمْ إِلَى الصَّلاةِ فَاغْسِلُوا وُجُوهَكُمْ وَأَيْدِيَكُمْ إِلَى</a:t>
            </a:r>
          </a:p>
          <a:p>
            <a:pPr rtl="1"/>
            <a:r>
              <a:rPr lang="ar-SA" dirty="0" smtClean="0"/>
              <a:t> الْمَرَافِقِ وَامْسَحُوا بِرُؤُوسِكُمْ وَأَرْجُلَكُمْ إِلَى الْكَعْبَيْنِ</a:t>
            </a:r>
            <a:r>
              <a:rPr lang="ar-SA" dirty="0" smtClean="0">
                <a:sym typeface="AGA Arabesque"/>
              </a:rPr>
              <a:t></a:t>
            </a:r>
            <a:r>
              <a:rPr lang="ar-SA" dirty="0" smtClean="0"/>
              <a:t>(المائدة 6) اختلف الفقهاء في وضوء الرجلين، هل يغسلان غسلاً أم يمسحان مسحاً؟ </a:t>
            </a:r>
          </a:p>
          <a:p>
            <a:pPr rtl="1"/>
            <a:r>
              <a:rPr lang="ar-SA" dirty="0" smtClean="0"/>
              <a:t>فعند الجمهور الواجب هو الغسل، وعند الإمامية الواجب هو المسح، بينما الطبري خير بين الغسل والمسح.</a:t>
            </a:r>
          </a:p>
          <a:p>
            <a:pPr rtl="1"/>
            <a:r>
              <a:rPr lang="ar-SA" dirty="0" smtClean="0"/>
              <a:t>فما سبب هذا الاختلاف؟</a:t>
            </a:r>
            <a:br>
              <a:rPr lang="ar-SA" dirty="0" smtClean="0"/>
            </a:b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الرابع</a:t>
            </a:r>
            <a:endParaRPr lang="ar-SA" dirty="0"/>
          </a:p>
        </p:txBody>
      </p:sp>
      <p:sp>
        <p:nvSpPr>
          <p:cNvPr id="3" name="عنصر نائب للمحتوى 2"/>
          <p:cNvSpPr>
            <a:spLocks noGrp="1"/>
          </p:cNvSpPr>
          <p:nvPr>
            <p:ph idx="1"/>
          </p:nvPr>
        </p:nvSpPr>
        <p:spPr/>
        <p:txBody>
          <a:bodyPr/>
          <a:lstStyle/>
          <a:p>
            <a:pPr rtl="1"/>
            <a:r>
              <a:rPr lang="ar-SA" dirty="0" smtClean="0"/>
              <a:t>سبب الاختلاف أن لفظة «أرجلكم» وردت في قراءة ابن كثير وحمزة وغيرهما بكسر اللام، فعطفها من قال بوجوب المسح على رؤوسكم معمول امسحوا، وتأول قراءة النصب على محل برؤوسكم، في حين من قال بوجوب الغسل أخذ بقراءة نافع وحفص عن عاصم وغيرهما بنصب أرجلكم، على أنها </a:t>
            </a:r>
            <a:r>
              <a:rPr lang="ar-SA" dirty="0" err="1" smtClean="0"/>
              <a:t>معطوفة</a:t>
            </a:r>
            <a:r>
              <a:rPr lang="ar-SA" dirty="0" smtClean="0"/>
              <a:t> على الوجوه والأيدي </a:t>
            </a:r>
            <a:r>
              <a:rPr lang="ar-SA" dirty="0" err="1" smtClean="0"/>
              <a:t>معمولي</a:t>
            </a:r>
            <a:r>
              <a:rPr lang="ar-SA" dirty="0" smtClean="0"/>
              <a:t> (اغسلوا)، وتأول قراءة الجر على مجاورة «أرجلكم» لـ «</a:t>
            </a:r>
            <a:r>
              <a:rPr lang="ar-SA" dirty="0" err="1" smtClean="0"/>
              <a:t>برؤسكم</a:t>
            </a:r>
            <a:r>
              <a:rPr lang="ar-SA" dirty="0" smtClean="0"/>
              <a:t>»، ومن قال بالتخيير جمع بين القراءتين بلا تأويل.</a:t>
            </a:r>
            <a:br>
              <a:rPr lang="ar-SA" dirty="0" smtClean="0"/>
            </a:b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الخامس</a:t>
            </a:r>
            <a:endParaRPr lang="ar-SA" dirty="0"/>
          </a:p>
        </p:txBody>
      </p:sp>
      <p:sp>
        <p:nvSpPr>
          <p:cNvPr id="3" name="Content Placeholder 2"/>
          <p:cNvSpPr>
            <a:spLocks noGrp="1"/>
          </p:cNvSpPr>
          <p:nvPr>
            <p:ph idx="1"/>
          </p:nvPr>
        </p:nvSpPr>
        <p:spPr/>
        <p:txBody>
          <a:bodyPr/>
          <a:lstStyle/>
          <a:p>
            <a:pPr algn="just" rtl="1"/>
            <a:r>
              <a:rPr lang="ar-SA" dirty="0" smtClean="0"/>
              <a:t>في قوله تعالى: </a:t>
            </a:r>
            <a:r>
              <a:rPr lang="ar-SA" dirty="0" smtClean="0">
                <a:sym typeface="AGA Arabesque"/>
              </a:rPr>
              <a:t></a:t>
            </a:r>
            <a:r>
              <a:rPr lang="ar-SA" dirty="0" smtClean="0"/>
              <a:t>قُلْ أُحِلَّ لَكُمُ الطَّيِّبَاتُ وَمَا عَلَّمْتُمْ مِنَ الْجَوَارِحِ </a:t>
            </a:r>
            <a:r>
              <a:rPr lang="ar-SA" dirty="0" err="1" smtClean="0"/>
              <a:t>مُكَلِّبِينَ</a:t>
            </a:r>
            <a:r>
              <a:rPr lang="ar-SA" dirty="0" smtClean="0">
                <a:sym typeface="AGA Arabesque"/>
              </a:rPr>
              <a:t></a:t>
            </a:r>
            <a:r>
              <a:rPr lang="ar-SA" dirty="0" smtClean="0"/>
              <a:t>(المائدة 4) لو أخذنا بظاهر اللفظ </a:t>
            </a:r>
            <a:r>
              <a:rPr lang="ar-SA" dirty="0" err="1" smtClean="0"/>
              <a:t>فى</a:t>
            </a:r>
            <a:r>
              <a:rPr lang="ar-SA" dirty="0" smtClean="0"/>
              <a:t> تلك الآية لكانت الكلاب المعلَّمة حلالاً أكلها بنص الآية، إذ أحل الله الطيبات، وعطف عليها المعلّم من الكلاب؛ لكن إذا كنا عارفين بقواعد اللغة وطرائقها في التعبير نعلم أنه " قد يحذف المضاف فيقوم المضاف إليه مقامه " وعندها يستقيم معنى الجملة ويستبين المقصود، وهو أنّ </a:t>
            </a:r>
            <a:r>
              <a:rPr lang="ar-SA" dirty="0" err="1" smtClean="0"/>
              <a:t>الذى</a:t>
            </a:r>
            <a:r>
              <a:rPr lang="ar-SA" dirty="0" smtClean="0"/>
              <a:t> أُحِلّ هو صيد الكلاب المعلمة لا نفس الكلاب،وتقدير الآية على قاعدة النحاة: أحل لكم الطيبات وصيد ما علمتم من الجوارح.</a:t>
            </a:r>
            <a:br>
              <a:rPr lang="ar-SA" dirty="0" smtClean="0"/>
            </a:b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المثال السادس</a:t>
            </a:r>
            <a:endParaRPr lang="ar-SA" dirty="0"/>
          </a:p>
        </p:txBody>
      </p:sp>
      <p:sp>
        <p:nvSpPr>
          <p:cNvPr id="3" name="Content Placeholder 2"/>
          <p:cNvSpPr>
            <a:spLocks noGrp="1"/>
          </p:cNvSpPr>
          <p:nvPr>
            <p:ph idx="1"/>
          </p:nvPr>
        </p:nvSpPr>
        <p:spPr/>
        <p:txBody>
          <a:bodyPr/>
          <a:lstStyle/>
          <a:p>
            <a:pPr algn="just" rtl="1"/>
            <a:r>
              <a:rPr lang="ar-SA" sz="2800" dirty="0" smtClean="0"/>
              <a:t>قوله تعالى: </a:t>
            </a:r>
            <a:r>
              <a:rPr lang="ar-SA" sz="2800" dirty="0" smtClean="0">
                <a:sym typeface="AGA Arabesque"/>
              </a:rPr>
              <a:t></a:t>
            </a:r>
            <a:r>
              <a:rPr lang="ar-SA" sz="2800" dirty="0" smtClean="0"/>
              <a:t>وَإِنْ خِفْتُمْ أَلَّا تُقْسِطُوا فِي الْيَتَامَى فَانْكِحُوا مَا طَابَ لَكُمْ مِنَ النِّسَاءِ مَثْنَى وَثُلاثَ وَرُبَاعَ</a:t>
            </a:r>
            <a:r>
              <a:rPr lang="ar-SA" sz="2800" dirty="0" smtClean="0">
                <a:sym typeface="AGA Arabesque"/>
              </a:rPr>
              <a:t></a:t>
            </a:r>
            <a:r>
              <a:rPr lang="ar-SA" sz="2800" dirty="0" smtClean="0"/>
              <a:t>(النساء 3) اختلف الفقهاء فى اعتبار التعدد للزوجات هل هو الأصل ؟ أو أنّ الأصل هو الإفراد؟ ولكل من الرأيين فى هذه الآية دليل.. فمن اكتفى بجواب الشرط ورأى أن الجملة قد تمت عند قوله:(فَانْكِحُوا مَا طَابَ لَكُمْ مِنَ النِّسَاءِ) كانت الآية دالة على أن الأصل هو ما يرضى الزوج ويعفه، سواء كانت واحدة أم أكثر.. وتكون الجملة الثانية محذوفة العامل وكأنه قال: "لماذا تتمسكون بالزواج من اليتامى وقد أبيح لكم مثنى وثلاث ورباع والنساء غيرهن كثير”......</a:t>
            </a:r>
            <a:br>
              <a:rPr lang="ar-SA" sz="2800" dirty="0" smtClean="0"/>
            </a:br>
            <a:r>
              <a:rPr lang="ar-SA" sz="2800" dirty="0" smtClean="0"/>
              <a:t>أما من جعل كلمة "مثنى" وما بعدها حالاً من "ما طاب لكم" فأنه رأى أن الأصل التعدد؛ فانبنى كل رأى على وجه نحوى.</a:t>
            </a:r>
            <a:br>
              <a:rPr lang="ar-SA" sz="2800" dirty="0" smtClean="0"/>
            </a:b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2018</TotalTime>
  <Words>1561</Words>
  <Application>Microsoft Office PowerPoint</Application>
  <PresentationFormat>A4 Paper (210x297 mm)‎</PresentationFormat>
  <Paragraphs>110</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الثالثة</vt:lpstr>
      <vt:lpstr>عناصر المحاضرة</vt:lpstr>
      <vt:lpstr>مقدمة:</vt:lpstr>
      <vt:lpstr>تابع المقدمة</vt:lpstr>
      <vt:lpstr>تابع المقدمة</vt:lpstr>
      <vt:lpstr>آراء العلماء في الإعراب والمعنى</vt:lpstr>
      <vt:lpstr>قصص من التراث</vt:lpstr>
      <vt:lpstr>قصة أخرى</vt:lpstr>
      <vt:lpstr>تابع قصة الشاعر</vt:lpstr>
      <vt:lpstr>تابع قصة الشاعر</vt:lpstr>
      <vt:lpstr>أهمية النحو لطالب علوم القرآن</vt:lpstr>
      <vt:lpstr>أمثلة من القرآن الكريم\\المثال الأول</vt:lpstr>
      <vt:lpstr>تابع المثال الأول</vt:lpstr>
      <vt:lpstr>تابع المثال الأول</vt:lpstr>
      <vt:lpstr>تابع المثال الأول</vt:lpstr>
      <vt:lpstr>تابع المثال الأول</vt:lpstr>
      <vt:lpstr>المثال الثاني</vt:lpstr>
      <vt:lpstr>تابع المثال الثاني</vt:lpstr>
      <vt:lpstr>المثال الثالث</vt:lpstr>
      <vt:lpstr>المثال الرابع</vt:lpstr>
      <vt:lpstr>تابع المثال الرابع</vt:lpstr>
      <vt:lpstr>المثال الخامس</vt:lpstr>
      <vt:lpstr>المثال السادس</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156</cp:revision>
  <dcterms:created xsi:type="dcterms:W3CDTF">2009-10-14T19:14:34Z</dcterms:created>
  <dcterms:modified xsi:type="dcterms:W3CDTF">2010-10-26T08:11:28Z</dcterms:modified>
</cp:coreProperties>
</file>