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80" r:id="rId5"/>
    <p:sldId id="281" r:id="rId6"/>
    <p:sldId id="268" r:id="rId7"/>
    <p:sldId id="269" r:id="rId8"/>
    <p:sldId id="270" r:id="rId9"/>
    <p:sldId id="271" r:id="rId10"/>
    <p:sldId id="272" r:id="rId11"/>
    <p:sldId id="273" r:id="rId12"/>
    <p:sldId id="274" r:id="rId13"/>
    <p:sldId id="275" r:id="rId14"/>
    <p:sldId id="276" r:id="rId15"/>
    <p:sldId id="277" r:id="rId16"/>
    <p:sldId id="278"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94624" autoAdjust="0"/>
  </p:normalViewPr>
  <p:slideViewPr>
    <p:cSldViewPr>
      <p:cViewPr>
        <p:scale>
          <a:sx n="75" d="100"/>
          <a:sy n="75" d="100"/>
        </p:scale>
        <p:origin x="-282" y="-72"/>
      </p:cViewPr>
      <p:guideLst>
        <p:guide orient="horz" pos="2160"/>
        <p:guide pos="3120"/>
      </p:guideLst>
    </p:cSldViewPr>
  </p:slideViewPr>
  <p:outlineViewPr>
    <p:cViewPr>
      <p:scale>
        <a:sx n="33" d="100"/>
        <a:sy n="33" d="100"/>
      </p:scale>
      <p:origin x="18" y="565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الاختلاف في تركيب الجملة وأثره في </a:t>
            </a:r>
          </a:p>
          <a:p>
            <a:pPr eaLnBrk="1" hangingPunct="1"/>
            <a:r>
              <a:rPr lang="ar-SA" b="1" dirty="0" smtClean="0">
                <a:solidFill>
                  <a:schemeClr val="tx1"/>
                </a:solidFill>
                <a:cs typeface="Arial" pitchFamily="34" charset="0"/>
              </a:rPr>
              <a:t>اختلاف الحكم وتعدد المعاني</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الرابعة</a:t>
            </a:r>
            <a:endParaRPr lang="en-US" dirty="0" smtClean="0">
              <a:solidFill>
                <a:srgbClr val="376092"/>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المثال الأول.(هل أم الزوجة محرمة بمجرد العقد؟)</a:t>
            </a:r>
          </a:p>
          <a:p>
            <a:pPr rtl="1" eaLnBrk="1" hangingPunct="1">
              <a:buFont typeface="Arial" pitchFamily="34" charset="0"/>
              <a:buChar char="•"/>
            </a:pPr>
            <a:r>
              <a:rPr lang="ar-SA" b="1" dirty="0" smtClean="0">
                <a:cs typeface="Arial" pitchFamily="34" charset="0"/>
              </a:rPr>
              <a:t>المثال الثاني.(هل الرغبة في نكاح اليتامى أم عنه؟)</a:t>
            </a:r>
          </a:p>
          <a:p>
            <a:pPr rtl="1" eaLnBrk="1" hangingPunct="1">
              <a:buFont typeface="Arial" pitchFamily="34" charset="0"/>
              <a:buChar char="•"/>
            </a:pPr>
            <a:r>
              <a:rPr lang="ar-SA" b="1" dirty="0" smtClean="0">
                <a:cs typeface="Arial" pitchFamily="34" charset="0"/>
              </a:rPr>
              <a:t>المثال الثالث.(هل التحريم موجه إلى لحم الخنزير أم إلى الخنزير؟)</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مقدمة</a:t>
            </a:r>
            <a:endParaRPr lang="ar-SA" dirty="0"/>
          </a:p>
        </p:txBody>
      </p:sp>
      <p:sp>
        <p:nvSpPr>
          <p:cNvPr id="3" name="Content Placeholder 2"/>
          <p:cNvSpPr>
            <a:spLocks noGrp="1"/>
          </p:cNvSpPr>
          <p:nvPr>
            <p:ph idx="1"/>
          </p:nvPr>
        </p:nvSpPr>
        <p:spPr/>
        <p:txBody>
          <a:bodyPr/>
          <a:lstStyle/>
          <a:p>
            <a:r>
              <a:rPr lang="ar-SA" dirty="0" smtClean="0"/>
              <a:t>كما إنّ الاختلاف في إعراب الكلمة المفردة يؤثر على المعنى فإن الاختلاف في فهم تركيب الجملة كذلك يؤثر على المعنى.</a:t>
            </a:r>
          </a:p>
          <a:p>
            <a:r>
              <a:rPr lang="ar-SA" dirty="0" smtClean="0"/>
              <a:t>فالجملة تركيب تعتمد أجزاؤها على بعض ويتعلق بعضها ببعض، فقد يؤدي الاختلاف في ربط هذه الجزاء ببعضها إلى تعدد الآراء في مقصود تلك الجملة، ولنضرب مثالاً على ذلك:</a:t>
            </a:r>
          </a:p>
          <a:p>
            <a:r>
              <a:rPr lang="ar-SA" dirty="0" smtClean="0"/>
              <a:t>محمد جالسٌ يكتبُ على الحصير</a:t>
            </a:r>
          </a:p>
          <a:p>
            <a:r>
              <a:rPr lang="ar-SA" dirty="0" smtClean="0"/>
              <a:t>فهل محمد يكتب على الحصير مباشرة؟ أم إنه جالس على الحصير لكنه يكتب على ورقة مثلاً؟</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مقدمة</a:t>
            </a:r>
            <a:endParaRPr lang="ar-SA" dirty="0"/>
          </a:p>
        </p:txBody>
      </p:sp>
      <p:sp>
        <p:nvSpPr>
          <p:cNvPr id="3" name="Content Placeholder 2"/>
          <p:cNvSpPr>
            <a:spLocks noGrp="1"/>
          </p:cNvSpPr>
          <p:nvPr>
            <p:ph idx="1"/>
          </p:nvPr>
        </p:nvSpPr>
        <p:spPr/>
        <p:txBody>
          <a:bodyPr/>
          <a:lstStyle/>
          <a:p>
            <a:r>
              <a:rPr lang="ar-SA" dirty="0" smtClean="0"/>
              <a:t>لا شك أن المعنيين محتملان، والسبب في وجود معنيين هو مدى فهمنا لتعلق الجار والمجرور(على الحصير) فإذا كان متعلقاً بـ(جالس) فالمقصود المعنى الثاني، فهو يجلس على الحصير لكنه يكتب على شيء آخر، وإذا كان متعلقاً بالفعل(يكتب) فالمقصود هو المعنى الأول أي إنه يكتب مباشرة على الحصير.</a:t>
            </a:r>
          </a:p>
          <a:p>
            <a:r>
              <a:rPr lang="ar-SA" dirty="0" smtClean="0"/>
              <a:t>وإذا قلنا: سلمت على مديرِ معهدٍ متميزٍ.</a:t>
            </a:r>
          </a:p>
          <a:p>
            <a:r>
              <a:rPr lang="ar-SA" dirty="0" smtClean="0"/>
              <a:t>فلا يدرى من المتميز أهو المدير أم المعهد؟ وهذا يعتمد على عود الصفة(متميز)أهي للمدير أم للمعهد.</a:t>
            </a:r>
            <a:endParaRPr lang="ar-SA" dirty="0" smtClean="0">
              <a:solidFill>
                <a:srgbClr val="FF0000"/>
              </a:solidFill>
            </a:endParaRPr>
          </a:p>
          <a:p>
            <a:pPr algn="ctr"/>
            <a:r>
              <a:rPr lang="ar-SA" dirty="0" smtClean="0">
                <a:solidFill>
                  <a:srgbClr val="FF0000"/>
                </a:solidFill>
              </a:rPr>
              <a:t>هذا ما نقصده بتركيب الجملة وأثره على المعنى</a:t>
            </a:r>
            <a:endParaRPr lang="ar-SA" dirty="0">
              <a:solidFill>
                <a:srgbClr val="FF0000"/>
              </a:solidFill>
            </a:endParaRP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الأول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pic>
        <p:nvPicPr>
          <p:cNvPr id="1029" name="Picture 5"/>
          <p:cNvPicPr>
            <a:picLocks noGrp="1" noChangeAspect="1" noChangeArrowheads="1"/>
          </p:cNvPicPr>
          <p:nvPr>
            <p:ph idx="1"/>
          </p:nvPr>
        </p:nvPicPr>
        <p:blipFill>
          <a:blip r:embed="rId2" cstate="print"/>
          <a:srcRect/>
          <a:stretch>
            <a:fillRect/>
          </a:stretch>
        </p:blipFill>
        <p:spPr bwMode="auto">
          <a:xfrm>
            <a:off x="495300" y="1600200"/>
            <a:ext cx="8915400" cy="3200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الأول</a:t>
            </a:r>
            <a:endParaRPr lang="ar-SA" dirty="0"/>
          </a:p>
        </p:txBody>
      </p:sp>
      <p:sp>
        <p:nvSpPr>
          <p:cNvPr id="3" name="عنصر نائب للمحتوى 2"/>
          <p:cNvSpPr>
            <a:spLocks noGrp="1"/>
          </p:cNvSpPr>
          <p:nvPr>
            <p:ph idx="1"/>
          </p:nvPr>
        </p:nvSpPr>
        <p:spPr/>
        <p:txBody>
          <a:bodyPr/>
          <a:lstStyle/>
          <a:p>
            <a:pPr algn="just" rtl="1"/>
            <a:r>
              <a:rPr lang="ar-SA" dirty="0" smtClean="0"/>
              <a:t>اتفق العلماء على تحريم كل الفئات المذكورة من أول الآية حتى (أخواتكم من الرضاعة) أي إن العلماء متفقون على تحريم الفئات التالية دون قيد وهي:الأمهات والبنات والأخوات والعمات والخالات وبنات الأخ وبنات الأخت والأمهات بالرضاعة والأخوات من الرضاعة.</a:t>
            </a:r>
          </a:p>
          <a:p>
            <a:pPr algn="just" rtl="1"/>
            <a:r>
              <a:rPr lang="ar-SA" dirty="0" smtClean="0"/>
              <a:t>كما إنهم متفقون على أن الربائب(</a:t>
            </a:r>
            <a:r>
              <a:rPr lang="ar-SA" dirty="0" smtClean="0">
                <a:solidFill>
                  <a:srgbClr val="FF0000"/>
                </a:solidFill>
              </a:rPr>
              <a:t>بنات الزوجات</a:t>
            </a:r>
            <a:r>
              <a:rPr lang="ar-SA" dirty="0" smtClean="0"/>
              <a:t>) من النساء محرمات بشرط الدخول بأمهاتهن فهو تحريم مقيد بشرط.</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الأول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910411" y="1600200"/>
            <a:ext cx="8085177" cy="4525963"/>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الأول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
        <p:nvSpPr>
          <p:cNvPr id="6" name="عنصر نائب للمحتوى 5"/>
          <p:cNvSpPr>
            <a:spLocks noGrp="1"/>
          </p:cNvSpPr>
          <p:nvPr>
            <p:ph idx="1"/>
          </p:nvPr>
        </p:nvSpPr>
        <p:spPr/>
        <p:txBody>
          <a:bodyPr/>
          <a:lstStyle/>
          <a:p>
            <a:pPr marL="514350" indent="-514350" algn="just" rtl="1">
              <a:buAutoNum type="arabicPeriod"/>
            </a:pPr>
            <a:r>
              <a:rPr lang="ar-SA" dirty="0" smtClean="0"/>
              <a:t>ما جوّزه العلماء بالإجماع، وهو إذا اتفق الموصوفان في العامل والإعراب، كقولك: مررت </a:t>
            </a:r>
            <a:r>
              <a:rPr lang="ar-SA" smtClean="0"/>
              <a:t>بأخيك </a:t>
            </a:r>
            <a:r>
              <a:rPr lang="ar-SA" smtClean="0"/>
              <a:t>وبزيد </a:t>
            </a:r>
            <a:r>
              <a:rPr lang="ar-SA" dirty="0" smtClean="0"/>
              <a:t>العاقلينِ.</a:t>
            </a:r>
          </a:p>
          <a:p>
            <a:pPr marL="514350" indent="-514350" algn="just" rtl="1"/>
            <a:r>
              <a:rPr lang="ar-SA" dirty="0" smtClean="0"/>
              <a:t>فـ(العاقلين) صفة لأخيك ولزيد معاً، والعامل في كليهما حرف الجر(الباء) وقد جاز ذلك لاتفاق الموصوفين(أخيك وزيد) في العامل(الباء) والإعراب(كلاهما اسم مجرور).</a:t>
            </a:r>
          </a:p>
          <a:p>
            <a:pPr marL="514350" indent="-514350" algn="just" rtl="1"/>
            <a:r>
              <a:rPr lang="ar-SA" dirty="0" smtClean="0"/>
              <a:t>2. ما منعه العلماء بالإجماع، وهو ما اختلف فيه الموصوفان في العامل والإعراب معاً، </a:t>
            </a:r>
            <a:r>
              <a:rPr lang="ar-SA" dirty="0" err="1" smtClean="0"/>
              <a:t>كإن</a:t>
            </a:r>
            <a:r>
              <a:rPr lang="ar-SA" dirty="0" smtClean="0"/>
              <a:t> تقول:مررت بزيد وهذا أخوك العاقلان أو العاقلين(على أن العاقلين أو العاقلان صفة لزيد وأخيك)</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الأول</a:t>
            </a:r>
            <a:endParaRPr lang="ar-SA" dirty="0"/>
          </a:p>
        </p:txBody>
      </p:sp>
      <p:sp>
        <p:nvSpPr>
          <p:cNvPr id="3" name="عنصر نائب للمحتوى 2"/>
          <p:cNvSpPr>
            <a:spLocks noGrp="1"/>
          </p:cNvSpPr>
          <p:nvPr>
            <p:ph idx="1"/>
          </p:nvPr>
        </p:nvSpPr>
        <p:spPr/>
        <p:txBody>
          <a:bodyPr/>
          <a:lstStyle/>
          <a:p>
            <a:r>
              <a:rPr lang="ar-SA" sz="3000" dirty="0" smtClean="0"/>
              <a:t>فقد اختلف الموصوفان(زيد وأخوك) في العامل، فالعامل في زيد باء الجر وفي (أخوك) المبتدأ، كما اختلفا في الإعراب فالأول اسم مجرور والثاني خبر. فإذا قلت العاقلين، وجب إعرابها مفعولاً به لفعل محذوف تقديره أعني أو أخص، وإذا قلت: العاقلان، وجب إعرابها خبراً لمبتدأ محذوف تقديره هما.(</a:t>
            </a:r>
            <a:r>
              <a:rPr lang="ar-SA" sz="3000" dirty="0" smtClean="0">
                <a:solidFill>
                  <a:srgbClr val="FF0000"/>
                </a:solidFill>
              </a:rPr>
              <a:t>ولا يجوز إعرابهما صفة</a:t>
            </a:r>
            <a:r>
              <a:rPr lang="ar-SA" sz="3000" dirty="0" smtClean="0"/>
              <a:t>)</a:t>
            </a:r>
          </a:p>
          <a:p>
            <a:r>
              <a:rPr lang="ar-SA" sz="3000" dirty="0" smtClean="0"/>
              <a:t>3.ما اختلف فيه العلماء، وهو إذا اتفق الموصوفان في الإعراب واختلفا في العامل، مثل: مررتُ بزيدٍ ونزلتُ على عمرٍ العاقلين، فبعض العلماء يرى أن العاقلين صفة لزيد وعمر وبعضهم يمنع ذلك، بسبب اختلاف الموصوفين في العامل(مررت ونزلت) وإن اتفقا في الإعراب(كلاهما اسم مجرور)</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الأول</a:t>
            </a:r>
            <a:endParaRPr lang="ar-SA" dirty="0"/>
          </a:p>
        </p:txBody>
      </p:sp>
      <p:sp>
        <p:nvSpPr>
          <p:cNvPr id="3" name="عنصر نائب للمحتوى 2"/>
          <p:cNvSpPr>
            <a:spLocks noGrp="1"/>
          </p:cNvSpPr>
          <p:nvPr>
            <p:ph idx="1"/>
          </p:nvPr>
        </p:nvSpPr>
        <p:spPr>
          <a:xfrm>
            <a:off x="457200" y="1600200"/>
            <a:ext cx="8915400" cy="4525963"/>
          </a:xfrm>
        </p:spPr>
        <p:txBody>
          <a:bodyPr/>
          <a:lstStyle/>
          <a:p>
            <a:r>
              <a:rPr lang="ar-SA" sz="3000" dirty="0" smtClean="0"/>
              <a:t>وبناء على ذلك اختلف الفقهاء في أمِّ زوجةٍ طلّقها زوجُها قبل الدخول بها هل تحل له أم لا؟</a:t>
            </a:r>
          </a:p>
          <a:p>
            <a:r>
              <a:rPr lang="ar-SA" sz="3000" dirty="0" smtClean="0"/>
              <a:t>أ. ذهب بعض العلماء أنها تحل له ويجوز له أن يتزوجها، لأنهم يرون أن الصفة(اللاتي دخلتم بهن) ترجع إلى النساء المذكورات في الموضعين معاً أي إن التحريم المقيد ينطبق على أمهات الزوجات وبنات الزوجات.فأمهات الزوجات بمنزلة الربائب.</a:t>
            </a:r>
          </a:p>
          <a:p>
            <a:r>
              <a:rPr lang="ar-SA" sz="3000" dirty="0" smtClean="0"/>
              <a:t>ب. وذهب الجمهور إلى أن الصفة(اللاتي دخلتم بهن) إنما هي لـ(نسائكم المجرور بمن) ولا يجوز أن تكون صفة ل(نسائكم) الأولى والثانية لاختلاف العاملين فالعامل في الأولى المضاف و(نسائكم)مضاف إليه والعامل في الثانية حرف الجر (من) و(نسائكم)اسم مجرور. </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الأول</a:t>
            </a:r>
            <a:endParaRPr lang="ar-SA" dirty="0"/>
          </a:p>
        </p:txBody>
      </p:sp>
      <p:sp>
        <p:nvSpPr>
          <p:cNvPr id="3" name="عنصر نائب للمحتوى 2"/>
          <p:cNvSpPr>
            <a:spLocks noGrp="1"/>
          </p:cNvSpPr>
          <p:nvPr>
            <p:ph idx="1"/>
          </p:nvPr>
        </p:nvSpPr>
        <p:spPr/>
        <p:txBody>
          <a:bodyPr/>
          <a:lstStyle/>
          <a:p>
            <a:r>
              <a:rPr lang="ar-SA" dirty="0" smtClean="0"/>
              <a:t>وعلى رأي الجمهور يكون تحريم أمهات النساء تحريماً مطلقاً، فمتى عقد الرجل على امرأة حرمت عليه أمها مباشرة، دخل بها أو لم يدخل.</a:t>
            </a:r>
          </a:p>
          <a:p>
            <a:r>
              <a:rPr lang="ar-SA" dirty="0" smtClean="0"/>
              <a:t>والقاعدة المعروفة عند جمهور الفقهاء أن العقد على البنات يحرم الأمهات والدخول بالأمهات يحرم البنات.</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الثاني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495300" y="1524000"/>
            <a:ext cx="8915400" cy="4495799"/>
          </a:xfrm>
          <a:prstGeom prst="rect">
            <a:avLst/>
          </a:prstGeom>
          <a:noFill/>
          <a:ln w="9525">
            <a:noFill/>
            <a:miter lim="800000"/>
            <a:headEnd/>
            <a:tailEnd/>
          </a:ln>
          <a:effectLst/>
        </p:spPr>
      </p:pic>
      <p:sp>
        <p:nvSpPr>
          <p:cNvPr id="5" name="Rectangle 4"/>
          <p:cNvSpPr/>
          <p:nvPr/>
        </p:nvSpPr>
        <p:spPr>
          <a:xfrm>
            <a:off x="3200400" y="2819400"/>
            <a:ext cx="4572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الأول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557796" y="1600200"/>
            <a:ext cx="8790407" cy="4525963"/>
          </a:xfrm>
          <a:prstGeom prst="rect">
            <a:avLst/>
          </a:prstGeom>
          <a:noFill/>
          <a:ln w="9525">
            <a:noFill/>
            <a:miter lim="800000"/>
            <a:headEnd/>
            <a:tailEnd/>
          </a:ln>
          <a:effectLst/>
        </p:spPr>
      </p:pic>
      <p:sp>
        <p:nvSpPr>
          <p:cNvPr id="5" name="Rectangle 4"/>
          <p:cNvSpPr/>
          <p:nvPr/>
        </p:nvSpPr>
        <p:spPr>
          <a:xfrm>
            <a:off x="7772400" y="3581400"/>
            <a:ext cx="304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6629400" y="5562600"/>
            <a:ext cx="304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المثال الثالث</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pic>
        <p:nvPicPr>
          <p:cNvPr id="3074" name="Picture 2"/>
          <p:cNvPicPr>
            <a:picLocks noGrp="1" noChangeAspect="1" noChangeArrowheads="1"/>
          </p:cNvPicPr>
          <p:nvPr>
            <p:ph idx="1"/>
          </p:nvPr>
        </p:nvPicPr>
        <p:blipFill>
          <a:blip r:embed="rId2" cstate="print"/>
          <a:srcRect/>
          <a:stretch>
            <a:fillRect/>
          </a:stretch>
        </p:blipFill>
        <p:spPr bwMode="auto">
          <a:xfrm>
            <a:off x="495300" y="2042645"/>
            <a:ext cx="8915400" cy="3641072"/>
          </a:xfrm>
          <a:prstGeom prst="rect">
            <a:avLst/>
          </a:prstGeom>
          <a:noFill/>
          <a:ln w="9525">
            <a:noFill/>
            <a:miter lim="800000"/>
            <a:headEnd/>
            <a:tailEnd/>
          </a:ln>
          <a:effectLst/>
        </p:spPr>
      </p:pic>
      <p:sp>
        <p:nvSpPr>
          <p:cNvPr id="6" name="Rectangle 5"/>
          <p:cNvSpPr/>
          <p:nvPr/>
        </p:nvSpPr>
        <p:spPr>
          <a:xfrm>
            <a:off x="2667000" y="2438400"/>
            <a:ext cx="304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المثال الثالث</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pic>
        <p:nvPicPr>
          <p:cNvPr id="4098" name="Picture 2"/>
          <p:cNvPicPr>
            <a:picLocks noGrp="1" noChangeAspect="1" noChangeArrowheads="1"/>
          </p:cNvPicPr>
          <p:nvPr>
            <p:ph idx="1"/>
          </p:nvPr>
        </p:nvPicPr>
        <p:blipFill>
          <a:blip r:embed="rId2" cstate="print"/>
          <a:srcRect/>
          <a:stretch>
            <a:fillRect/>
          </a:stretch>
        </p:blipFill>
        <p:spPr bwMode="auto">
          <a:xfrm>
            <a:off x="495300" y="1656998"/>
            <a:ext cx="8915400" cy="4412367"/>
          </a:xfrm>
          <a:prstGeom prst="rect">
            <a:avLst/>
          </a:prstGeom>
          <a:noFill/>
          <a:ln w="9525">
            <a:noFill/>
            <a:miter lim="800000"/>
            <a:headEnd/>
            <a:tailEnd/>
          </a:ln>
          <a:effectLst/>
        </p:spPr>
      </p:pic>
      <p:sp>
        <p:nvSpPr>
          <p:cNvPr id="5" name="Rectangle 4"/>
          <p:cNvSpPr/>
          <p:nvPr/>
        </p:nvSpPr>
        <p:spPr>
          <a:xfrm>
            <a:off x="4953000" y="5562600"/>
            <a:ext cx="304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2125</TotalTime>
  <Words>677</Words>
  <Application>Microsoft Office PowerPoint</Application>
  <PresentationFormat>A4 Paper (210x297 mm)‎</PresentationFormat>
  <Paragraphs>67</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الرابعة</vt:lpstr>
      <vt:lpstr>عناصر المحاضرة</vt:lpstr>
      <vt:lpstr>مقدمة</vt:lpstr>
      <vt:lpstr>مقدمة</vt:lpstr>
      <vt:lpstr>المثال الأول</vt:lpstr>
      <vt:lpstr>تابع المثال الأول</vt:lpstr>
      <vt:lpstr>تابع المثال الأول</vt:lpstr>
      <vt:lpstr>تابع المثال الأول</vt:lpstr>
      <vt:lpstr>تابع المثال الأول</vt:lpstr>
      <vt:lpstr>تابع المثال الأول</vt:lpstr>
      <vt:lpstr>تابع المثال الأول</vt:lpstr>
      <vt:lpstr>المثال الثاني</vt:lpstr>
      <vt:lpstr>تابع المثال الأول</vt:lpstr>
      <vt:lpstr>المثال الثالث</vt:lpstr>
      <vt:lpstr>تابع المثال الثالث</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168</cp:revision>
  <dcterms:created xsi:type="dcterms:W3CDTF">2009-10-14T19:14:34Z</dcterms:created>
  <dcterms:modified xsi:type="dcterms:W3CDTF">2010-11-02T08:44:32Z</dcterms:modified>
</cp:coreProperties>
</file>