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80" r:id="rId5"/>
    <p:sldId id="281" r:id="rId6"/>
    <p:sldId id="269" r:id="rId7"/>
    <p:sldId id="270" r:id="rId8"/>
    <p:sldId id="271" r:id="rId9"/>
    <p:sldId id="282" r:id="rId10"/>
    <p:sldId id="272" r:id="rId11"/>
    <p:sldId id="273" r:id="rId12"/>
    <p:sldId id="277" r:id="rId13"/>
    <p:sldId id="278" r:id="rId14"/>
    <p:sldId id="279" r:id="rId15"/>
    <p:sldId id="283" r:id="rId16"/>
    <p:sldId id="284" r:id="rId17"/>
    <p:sldId id="285" r:id="rId18"/>
    <p:sldId id="286" r:id="rId19"/>
    <p:sldId id="288"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574" autoAdjust="0"/>
    <p:restoredTop sz="94624" autoAdjust="0"/>
  </p:normalViewPr>
  <p:slideViewPr>
    <p:cSldViewPr>
      <p:cViewPr>
        <p:scale>
          <a:sx n="75" d="100"/>
          <a:sy n="75" d="100"/>
        </p:scale>
        <p:origin x="-1176" y="36"/>
      </p:cViewPr>
      <p:guideLst>
        <p:guide orient="horz" pos="2160"/>
        <p:guide pos="3120"/>
      </p:guideLst>
    </p:cSldViewPr>
  </p:slideViewPr>
  <p:outlineViewPr>
    <p:cViewPr>
      <p:scale>
        <a:sx n="33" d="100"/>
        <a:sy n="33" d="100"/>
      </p:scale>
      <p:origin x="18" y="56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11/4/2010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الاستعمال الحقيقي والمجازي وأثره في اختلاف المعنى</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الخامسة</a:t>
            </a:r>
            <a:endParaRPr lang="en-US" dirty="0" smtClean="0">
              <a:solidFill>
                <a:srgbClr val="37609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معنى الحقيقة والمجاز.</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شروط صحة المجاز.</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أقسام الحقيقة.</a:t>
            </a:r>
          </a:p>
          <a:p>
            <a:pPr rtl="1" eaLnBrk="1" hangingPunct="1">
              <a:buFont typeface="Arial" pitchFamily="34" charset="0"/>
              <a:buChar char="•"/>
            </a:pPr>
            <a:r>
              <a:rPr lang="ar-SA" b="1" dirty="0" smtClean="0">
                <a:cs typeface="Arial" pitchFamily="34" charset="0"/>
              </a:rPr>
              <a:t>مسوغات المجاز ودواعيه.</a:t>
            </a:r>
          </a:p>
          <a:p>
            <a:pPr rtl="1" eaLnBrk="1" hangingPunct="1">
              <a:buFont typeface="Arial" pitchFamily="34" charset="0"/>
              <a:buChar char="•"/>
            </a:pPr>
            <a:r>
              <a:rPr lang="ar-SA" b="1" dirty="0" smtClean="0">
                <a:cs typeface="Arial" pitchFamily="34" charset="0"/>
              </a:rPr>
              <a:t>أنواع المجاز.</a:t>
            </a:r>
          </a:p>
          <a:p>
            <a:pPr rtl="1" eaLnBrk="1" hangingPunct="1">
              <a:buFont typeface="Arial" pitchFamily="34" charset="0"/>
              <a:buChar char="•"/>
            </a:pPr>
            <a:r>
              <a:rPr lang="ar-SA" b="1" dirty="0" smtClean="0">
                <a:cs typeface="Arial" pitchFamily="34" charset="0"/>
              </a:rPr>
              <a:t>أنواع الاستعارة.</a:t>
            </a:r>
          </a:p>
          <a:p>
            <a:pPr rtl="1" eaLnBrk="1" hangingPunct="1">
              <a:buFont typeface="Arial" pitchFamily="34" charset="0"/>
              <a:buChar char="•"/>
            </a:pPr>
            <a:r>
              <a:rPr lang="ar-SA" b="1" dirty="0" smtClean="0">
                <a:cs typeface="Arial" pitchFamily="34" charset="0"/>
              </a:rPr>
              <a:t>وقوع المجاز في الكتاب والسنة.</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المقدّمة</a:t>
            </a:r>
            <a:endParaRPr lang="ar-SA" dirty="0"/>
          </a:p>
        </p:txBody>
      </p:sp>
      <p:sp>
        <p:nvSpPr>
          <p:cNvPr id="3" name="عنصر نائب للمحتوى 2"/>
          <p:cNvSpPr>
            <a:spLocks noGrp="1"/>
          </p:cNvSpPr>
          <p:nvPr>
            <p:ph idx="1"/>
          </p:nvPr>
        </p:nvSpPr>
        <p:spPr/>
        <p:txBody>
          <a:bodyPr/>
          <a:lstStyle/>
          <a:p>
            <a:pPr algn="just" rtl="1"/>
            <a:r>
              <a:rPr lang="ar-SA" dirty="0" smtClean="0"/>
              <a:t>تدبّر الجملتين التاليتين:</a:t>
            </a:r>
          </a:p>
          <a:p>
            <a:pPr algn="just" rtl="1">
              <a:buFont typeface="Wingdings" pitchFamily="2" charset="2"/>
              <a:buChar char="§"/>
            </a:pPr>
            <a:r>
              <a:rPr lang="ar-SA" dirty="0" smtClean="0">
                <a:solidFill>
                  <a:srgbClr val="FF0000"/>
                </a:solidFill>
              </a:rPr>
              <a:t>الأسد</a:t>
            </a:r>
            <a:r>
              <a:rPr lang="ar-SA" dirty="0" smtClean="0"/>
              <a:t> </a:t>
            </a:r>
            <a:r>
              <a:rPr lang="ar-SA" dirty="0" smtClean="0"/>
              <a:t>مَلكُ الغابةِ.</a:t>
            </a:r>
            <a:endParaRPr lang="ar-SA" dirty="0" smtClean="0"/>
          </a:p>
          <a:p>
            <a:pPr algn="just" rtl="1">
              <a:buFont typeface="Wingdings" pitchFamily="2" charset="2"/>
              <a:buChar char="§"/>
            </a:pPr>
            <a:r>
              <a:rPr lang="ar-SA" dirty="0" smtClean="0"/>
              <a:t>رأيتُ </a:t>
            </a:r>
            <a:r>
              <a:rPr lang="ar-SA" dirty="0" smtClean="0">
                <a:solidFill>
                  <a:srgbClr val="FF0000"/>
                </a:solidFill>
              </a:rPr>
              <a:t>الأسدَ</a:t>
            </a:r>
            <a:r>
              <a:rPr lang="ar-SA" dirty="0" smtClean="0"/>
              <a:t> </a:t>
            </a:r>
            <a:r>
              <a:rPr lang="ar-SA" dirty="0" smtClean="0"/>
              <a:t>يحمل سيفه ويمتطي صهوة </a:t>
            </a:r>
            <a:r>
              <a:rPr lang="ar-SA" dirty="0" err="1" smtClean="0"/>
              <a:t>جواده</a:t>
            </a:r>
            <a:r>
              <a:rPr lang="ar-SA" dirty="0" smtClean="0"/>
              <a:t>.</a:t>
            </a:r>
          </a:p>
          <a:p>
            <a:pPr algn="just" rtl="1"/>
            <a:r>
              <a:rPr lang="ar-SA" dirty="0" smtClean="0"/>
              <a:t>ما المقصود بالأسد في الجملة الأولى؟</a:t>
            </a:r>
          </a:p>
          <a:p>
            <a:pPr algn="just" rtl="1"/>
            <a:r>
              <a:rPr lang="ar-SA" dirty="0" smtClean="0"/>
              <a:t>ما المقصود بالأسد في الجملة الثانية؟</a:t>
            </a:r>
          </a:p>
          <a:p>
            <a:pPr algn="just" rtl="1"/>
            <a:r>
              <a:rPr lang="ar-SA" dirty="0" smtClean="0"/>
              <a:t>لاشك أنك تدرك أن الأسد في الجملة الأولى هو ذلك الحيوان المفترس، وفي الجملة الثانية هو الرجل الشجاع، لذا فقد استعمل في الأولى على الحقيقة وفي الثانية على المجاز.</a:t>
            </a:r>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المقدّمة</a:t>
            </a:r>
            <a:endParaRPr lang="ar-SA" dirty="0"/>
          </a:p>
        </p:txBody>
      </p:sp>
      <p:sp>
        <p:nvSpPr>
          <p:cNvPr id="3" name="عنصر نائب للمحتوى 2"/>
          <p:cNvSpPr>
            <a:spLocks noGrp="1"/>
          </p:cNvSpPr>
          <p:nvPr>
            <p:ph idx="1"/>
          </p:nvPr>
        </p:nvSpPr>
        <p:spPr/>
        <p:txBody>
          <a:bodyPr/>
          <a:lstStyle/>
          <a:p>
            <a:r>
              <a:rPr lang="ar-SA" dirty="0" smtClean="0"/>
              <a:t>والسؤال هنا: كيف عرفت أن (أسد) في الثانية ليس حقيقة؟ الجواب: وجود قرينة معنوية فالأسد لا يركب حصاناً ولا يحمل سيفاً.</a:t>
            </a:r>
          </a:p>
          <a:p>
            <a:r>
              <a:rPr lang="ar-SA" dirty="0" smtClean="0"/>
              <a:t>والسؤال الثاني: ما العلاقة بين المعنى الحقيقي(الحيوان المفترس) والمعنى المجازي(الرجل الشجاع)؟ الجواب: علاقة مشابهة، فالرجل الشجاع يشبه الأسد.</a:t>
            </a:r>
          </a:p>
          <a:p>
            <a:r>
              <a:rPr lang="ar-SA" dirty="0" smtClean="0"/>
              <a:t>بناء على ما سبق ناقش المثالين التاليين على الطريقة نفسها:</a:t>
            </a:r>
          </a:p>
          <a:p>
            <a:r>
              <a:rPr lang="ar-SA" dirty="0" smtClean="0"/>
              <a:t>يعجبني منظر </a:t>
            </a:r>
            <a:r>
              <a:rPr lang="ar-SA" dirty="0" smtClean="0">
                <a:solidFill>
                  <a:srgbClr val="FF0000"/>
                </a:solidFill>
              </a:rPr>
              <a:t>القمر</a:t>
            </a:r>
            <a:r>
              <a:rPr lang="ar-SA" dirty="0" smtClean="0"/>
              <a:t> ليلاً.</a:t>
            </a:r>
          </a:p>
          <a:p>
            <a:r>
              <a:rPr lang="ar-SA" dirty="0" smtClean="0"/>
              <a:t>تزوجتُ </a:t>
            </a:r>
            <a:r>
              <a:rPr lang="ar-SA" dirty="0" smtClean="0">
                <a:solidFill>
                  <a:srgbClr val="FF0000"/>
                </a:solidFill>
              </a:rPr>
              <a:t>القمر</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الحقيقة والمجاز</a:t>
            </a:r>
            <a:endParaRPr lang="ar-SA" dirty="0"/>
          </a:p>
        </p:txBody>
      </p:sp>
      <p:sp>
        <p:nvSpPr>
          <p:cNvPr id="3" name="عنصر نائب للمحتوى 2"/>
          <p:cNvSpPr>
            <a:spLocks noGrp="1"/>
          </p:cNvSpPr>
          <p:nvPr>
            <p:ph idx="1"/>
          </p:nvPr>
        </p:nvSpPr>
        <p:spPr/>
        <p:txBody>
          <a:bodyPr/>
          <a:lstStyle/>
          <a:p>
            <a:r>
              <a:rPr lang="ar-SA" dirty="0" smtClean="0"/>
              <a:t>يقسم علماء الأصول اللفظ من حيث استعماله في المعنى الموضوع له  إلى أربعة أقسام هي: الحقيقة والمجاز والصريح والكناية .</a:t>
            </a:r>
          </a:p>
          <a:p>
            <a:r>
              <a:rPr lang="ar-SA" dirty="0" smtClean="0">
                <a:solidFill>
                  <a:srgbClr val="FF0000"/>
                </a:solidFill>
              </a:rPr>
              <a:t>الحقيقة لغة</a:t>
            </a:r>
            <a:r>
              <a:rPr lang="ar-SA" dirty="0" smtClean="0"/>
              <a:t>:مأخوذة من الحق بمعنى الثابت.</a:t>
            </a:r>
          </a:p>
          <a:p>
            <a:r>
              <a:rPr lang="ar-SA" dirty="0" smtClean="0">
                <a:solidFill>
                  <a:srgbClr val="FF0000"/>
                </a:solidFill>
              </a:rPr>
              <a:t>الحقيقة اصطلاحاً</a:t>
            </a:r>
            <a:r>
              <a:rPr lang="ar-SA" dirty="0" smtClean="0"/>
              <a:t>: اللفظ المستعمل فيما وضع له ابتداء لغة أو شرعاً أو عرفاً أو اصطلاحاً.كلفظ أسد في الحيوان المفترس، وخمر في كل مسكر.</a:t>
            </a:r>
          </a:p>
          <a:p>
            <a:r>
              <a:rPr lang="ar-SA" dirty="0" smtClean="0"/>
              <a:t>فكل لفظ وضعه واضع اللغة أو الشارع بإزاء شيء، أو اصطلح عليه المتخاطبون </a:t>
            </a:r>
            <a:r>
              <a:rPr lang="ar-SA" dirty="0" err="1" smtClean="0"/>
              <a:t>به</a:t>
            </a:r>
            <a:r>
              <a:rPr lang="ar-SA" dirty="0" smtClean="0"/>
              <a:t>، فصار يدل عليه من غير وساطة فهو حقيقة له.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الحقيقة والمجاز</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والمجاز لغةً</a:t>
            </a:r>
            <a:r>
              <a:rPr lang="ar-SA" dirty="0" smtClean="0"/>
              <a:t>: مشتق من الجواز بمعنى العبور والانتقال من مكان إلى آخر، يقال جاز الشيء يجوزه ، إذا تعداه.</a:t>
            </a:r>
          </a:p>
          <a:p>
            <a:r>
              <a:rPr lang="ar-SA" dirty="0" smtClean="0">
                <a:solidFill>
                  <a:srgbClr val="FF0000"/>
                </a:solidFill>
              </a:rPr>
              <a:t>والمجاز اصطلاحاً</a:t>
            </a:r>
            <a:r>
              <a:rPr lang="ar-SA" dirty="0" smtClean="0"/>
              <a:t>: اللفظ المستعمل في غير ما وضع له أولاً؛لعلاقة بين المعنيين مع قرينة مانعة من إرادة المعنى الحقيقي.</a:t>
            </a:r>
          </a:p>
          <a:p>
            <a:r>
              <a:rPr lang="ar-SA" dirty="0" smtClean="0">
                <a:solidFill>
                  <a:srgbClr val="FF0000"/>
                </a:solidFill>
              </a:rPr>
              <a:t>نخرج من  التعريفيين إلى أن:</a:t>
            </a:r>
          </a:p>
          <a:p>
            <a:r>
              <a:rPr lang="ar-SA" dirty="0" smtClean="0"/>
              <a:t>كل لفظ وضعه واضع اللغة بإزاء شيء ، ويدل عليه من غير </a:t>
            </a:r>
            <a:r>
              <a:rPr lang="ar-SA" dirty="0" smtClean="0"/>
              <a:t>وساطة، </a:t>
            </a:r>
            <a:r>
              <a:rPr lang="ar-SA" dirty="0" smtClean="0"/>
              <a:t>فهو حقيقة </a:t>
            </a:r>
            <a:r>
              <a:rPr lang="ar-SA" dirty="0" smtClean="0"/>
              <a:t>له، </a:t>
            </a:r>
            <a:r>
              <a:rPr lang="ar-SA" dirty="0" smtClean="0"/>
              <a:t>فإذا استعمل في غيره لمناسبة ما ، كان مجازاً لا حقيقة.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شروط صحة المجاز</a:t>
            </a:r>
            <a:endParaRPr lang="ar-SA" dirty="0"/>
          </a:p>
        </p:txBody>
      </p:sp>
      <p:sp>
        <p:nvSpPr>
          <p:cNvPr id="3" name="عنصر نائب للمحتوى 2"/>
          <p:cNvSpPr>
            <a:spLocks noGrp="1"/>
          </p:cNvSpPr>
          <p:nvPr>
            <p:ph idx="1"/>
          </p:nvPr>
        </p:nvSpPr>
        <p:spPr/>
        <p:txBody>
          <a:bodyPr/>
          <a:lstStyle/>
          <a:p>
            <a:r>
              <a:rPr lang="ar-SA" dirty="0" smtClean="0"/>
              <a:t>للمجاز </a:t>
            </a:r>
            <a:r>
              <a:rPr lang="ar-SA" dirty="0" smtClean="0"/>
              <a:t>شرطان:</a:t>
            </a:r>
            <a:endParaRPr lang="en-US" dirty="0" smtClean="0"/>
          </a:p>
          <a:p>
            <a:pPr marL="514350" indent="-514350"/>
            <a:r>
              <a:rPr lang="ar-SA" dirty="0" smtClean="0"/>
              <a:t>1.لا بد من علاقة بين المعنيين تسوغ نقل الكلمة من الحقيقة إلى </a:t>
            </a:r>
            <a:r>
              <a:rPr lang="ar-SA" dirty="0" smtClean="0"/>
              <a:t>المجاز.وهذه العلاقة قد تكون قائمة على المشابهة أو على غيرها، فالعلاقة بين الأسد والرجل الشجاع هي المشابهة وكذلك بين المرأة الجميلة والقمر.</a:t>
            </a:r>
          </a:p>
          <a:p>
            <a:pPr marL="514350" indent="-514350"/>
            <a:r>
              <a:rPr lang="ar-SA" dirty="0" smtClean="0"/>
              <a:t>أما حين تقول:لبستُ الصوف، فالصوف هنا مجاز لأن الإنسان لا يلبس الصوف نفسه، والمقصود لبست قميصاً مصنوعاً من الصوف، والعلاقة هنا بين المعنى الحقيقي والمجازي ليست المشابهة وإنما علاقة اعتبار ما كان فالقميص كان صوفاً.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شروط صحة المجاز</a:t>
            </a:r>
            <a:endParaRPr lang="ar-SA" dirty="0"/>
          </a:p>
        </p:txBody>
      </p:sp>
      <p:sp>
        <p:nvSpPr>
          <p:cNvPr id="3" name="عنصر نائب للمحتوى 2"/>
          <p:cNvSpPr>
            <a:spLocks noGrp="1"/>
          </p:cNvSpPr>
          <p:nvPr>
            <p:ph idx="1"/>
          </p:nvPr>
        </p:nvSpPr>
        <p:spPr/>
        <p:txBody>
          <a:bodyPr/>
          <a:lstStyle/>
          <a:p>
            <a:pPr marL="514350" indent="-514350"/>
            <a:r>
              <a:rPr lang="ar-SA" sz="3000" dirty="0" smtClean="0"/>
              <a:t>وعندما تقول: </a:t>
            </a:r>
            <a:r>
              <a:rPr lang="ar-SA" sz="3000" dirty="0" smtClean="0"/>
              <a:t>ألقى </a:t>
            </a:r>
            <a:r>
              <a:rPr lang="ar-SA" sz="3000" dirty="0" smtClean="0"/>
              <a:t>المدير كلمة، </a:t>
            </a:r>
            <a:r>
              <a:rPr lang="ar-SA" sz="3000" dirty="0" err="1" smtClean="0"/>
              <a:t>ف</a:t>
            </a:r>
            <a:r>
              <a:rPr lang="ar-SA" sz="3000" dirty="0" smtClean="0"/>
              <a:t>(كلمة) هنا مجاز والمقصود مجموعة من الكلمات والعلاقة بين المعنيين الجزئية حيث أطلق الجزء وأراد الكل.</a:t>
            </a:r>
          </a:p>
          <a:p>
            <a:pPr marL="514350" indent="-514350"/>
            <a:r>
              <a:rPr lang="ar-SA" sz="3000" dirty="0" smtClean="0"/>
              <a:t>وعندما تقول:شربت البحر، فالبحر مجاز والمقصود </a:t>
            </a:r>
            <a:r>
              <a:rPr lang="ar-SA" sz="3000" dirty="0" smtClean="0"/>
              <a:t>(من ماء) </a:t>
            </a:r>
            <a:r>
              <a:rPr lang="ar-SA" sz="3000" dirty="0" smtClean="0"/>
              <a:t>البحر والعلاقة كلية لأنه أطلق الكل وأراد الجزء...وهكذا.</a:t>
            </a:r>
          </a:p>
          <a:p>
            <a:pPr marL="514350" indent="-514350"/>
            <a:r>
              <a:rPr lang="ar-SA" sz="3000" dirty="0" smtClean="0"/>
              <a:t>2. لا </a:t>
            </a:r>
            <a:r>
              <a:rPr lang="ar-SA" sz="3000" dirty="0" smtClean="0"/>
              <a:t>بد من قرينة ملفوظة أو ملحوظة تميز اللفظ الحقيقي من </a:t>
            </a:r>
          </a:p>
          <a:p>
            <a:pPr marL="514350" indent="-514350"/>
            <a:r>
              <a:rPr lang="ar-SA" sz="3000" dirty="0" smtClean="0"/>
              <a:t>اللفظ المجازي.</a:t>
            </a:r>
          </a:p>
          <a:p>
            <a:pPr marL="514350" indent="-514350"/>
            <a:r>
              <a:rPr lang="ar-SA" sz="3000" dirty="0" smtClean="0"/>
              <a:t>فالعلاقة هي المناسبة التي تربط المعنى الثاني بالمعنى الأول . والقرينة هي ما يدلنا على أن المراد </a:t>
            </a:r>
            <a:r>
              <a:rPr lang="ar-SA" sz="3000" dirty="0" smtClean="0"/>
              <a:t>ليس المعنى </a:t>
            </a:r>
            <a:r>
              <a:rPr lang="ar-SA" sz="3000" dirty="0" smtClean="0"/>
              <a:t>الحقيقي من اللفظ.</a:t>
            </a:r>
          </a:p>
          <a:p>
            <a:pPr marL="514350" indent="-514350"/>
            <a:r>
              <a:rPr lang="en-US" sz="3000" dirty="0" smtClean="0"/>
              <a:t> </a:t>
            </a:r>
            <a:endParaRPr lang="ar-SA" sz="3000" dirty="0" smtClean="0"/>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أقسام الحقيقة من حيث أصل الوضع</a:t>
            </a:r>
            <a:endParaRPr lang="ar-SA" dirty="0"/>
          </a:p>
        </p:txBody>
      </p:sp>
      <p:sp>
        <p:nvSpPr>
          <p:cNvPr id="3" name="عنصر نائب للمحتوى 2"/>
          <p:cNvSpPr>
            <a:spLocks noGrp="1"/>
          </p:cNvSpPr>
          <p:nvPr>
            <p:ph idx="1"/>
          </p:nvPr>
        </p:nvSpPr>
        <p:spPr/>
        <p:txBody>
          <a:bodyPr/>
          <a:lstStyle/>
          <a:p>
            <a:r>
              <a:rPr lang="ar-SA" dirty="0" smtClean="0"/>
              <a:t>من تعريف الحقيقة يتبين أنها تقسم من حيث وضع اللفظ واستعماله إلى أربعة أقسام:</a:t>
            </a:r>
          </a:p>
          <a:p>
            <a:r>
              <a:rPr lang="ar-SA" dirty="0" smtClean="0">
                <a:solidFill>
                  <a:srgbClr val="C00000"/>
                </a:solidFill>
              </a:rPr>
              <a:t>1. حقيقة لغوية </a:t>
            </a:r>
            <a:r>
              <a:rPr lang="ar-SA" dirty="0" smtClean="0"/>
              <a:t>: وهي قول مستعمل في وضع أول ـأي  فيما وضعه صاحب اللغةـ وهي الأصل كلفظ أسد في الحيوان المفترس. </a:t>
            </a:r>
          </a:p>
          <a:p>
            <a:r>
              <a:rPr lang="ar-SA" dirty="0" smtClean="0">
                <a:solidFill>
                  <a:srgbClr val="C00000"/>
                </a:solidFill>
              </a:rPr>
              <a:t>2. حقيقة عرفية</a:t>
            </a:r>
            <a:r>
              <a:rPr lang="ar-SA" dirty="0" smtClean="0"/>
              <a:t>: وهي ما خص ببعض مسميات في عرف الناس لكثرة استعمالهم إياها كلفظ دابة فالأصل يطلق على كل من دب على الأرض وعرفت بين الناس بذلك ثم استعملت بعد ذلك لتدل على ذوات الأربع أو ذات الحافر.</a:t>
            </a:r>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الحقيقة من حيث أصل الوضع</a:t>
            </a:r>
            <a:endParaRPr lang="ar-SA" dirty="0"/>
          </a:p>
        </p:txBody>
      </p:sp>
      <p:sp>
        <p:nvSpPr>
          <p:cNvPr id="3" name="عنصر نائب للمحتوى 2"/>
          <p:cNvSpPr>
            <a:spLocks noGrp="1"/>
          </p:cNvSpPr>
          <p:nvPr>
            <p:ph idx="1"/>
          </p:nvPr>
        </p:nvSpPr>
        <p:spPr/>
        <p:txBody>
          <a:bodyPr/>
          <a:lstStyle/>
          <a:p>
            <a:r>
              <a:rPr lang="ar-SA" dirty="0" smtClean="0">
                <a:solidFill>
                  <a:srgbClr val="C00000"/>
                </a:solidFill>
              </a:rPr>
              <a:t>3.حقيقة اصطلاحية</a:t>
            </a:r>
            <a:r>
              <a:rPr lang="ar-SA" dirty="0" smtClean="0"/>
              <a:t>: وهي ما وضعها طائفة خاصة من الناس كالمصطلحات في كل الفنون مثل الفاعل والمفعول عند النحويين والمثلث والمربع عند المهندسين ويطلق عليها العرف الخاص . </a:t>
            </a:r>
          </a:p>
          <a:p>
            <a:r>
              <a:rPr lang="ar-SA" dirty="0" smtClean="0">
                <a:solidFill>
                  <a:srgbClr val="C00000"/>
                </a:solidFill>
              </a:rPr>
              <a:t>4. حقيقية شرعية </a:t>
            </a:r>
            <a:r>
              <a:rPr lang="ar-SA" dirty="0" smtClean="0"/>
              <a:t>: وهي ما استعمله الشارع في وضع مخصوص، فثمة ألفاظ استعملها الشارع  في معان زائدة على معانيها اللغوية مثل لفظ الطلاق في حل عقد الزواج بعد أن كان موضوعاً لدى العرب لحل القيد مطلقاً. ولفظ الصلاة الذي كان يدل على الدعاء ولفظ الصوم الذي كان يدل على الامتناع بشكل عام ثم صار يدل على الامتناع عن الطعام والشراب في أوقات معلومة.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مسوغات المجاز ودواعيه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pic>
        <p:nvPicPr>
          <p:cNvPr id="6146" name="Picture 2"/>
          <p:cNvPicPr>
            <a:picLocks noGrp="1" noChangeAspect="1" noChangeArrowheads="1"/>
          </p:cNvPicPr>
          <p:nvPr>
            <p:ph idx="1"/>
          </p:nvPr>
        </p:nvPicPr>
        <p:blipFill>
          <a:blip r:embed="rId2"/>
          <a:srcRect/>
          <a:stretch>
            <a:fillRect/>
          </a:stretch>
        </p:blipFill>
        <p:spPr bwMode="auto">
          <a:xfrm>
            <a:off x="495300" y="1952738"/>
            <a:ext cx="8915400" cy="3820886"/>
          </a:xfrm>
          <a:prstGeom prst="rect">
            <a:avLst/>
          </a:prstGeom>
          <a:noFill/>
          <a:ln w="9525">
            <a:noFill/>
            <a:miter lim="800000"/>
            <a:headEnd/>
            <a:tailEnd/>
          </a:ln>
          <a:effectLst/>
        </p:spPr>
      </p:pic>
      <p:sp>
        <p:nvSpPr>
          <p:cNvPr id="6" name="مستطيل 5"/>
          <p:cNvSpPr/>
          <p:nvPr/>
        </p:nvSpPr>
        <p:spPr>
          <a:xfrm>
            <a:off x="5105400" y="52578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أنواع المجاز</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pic>
        <p:nvPicPr>
          <p:cNvPr id="7170" name="Picture 2"/>
          <p:cNvPicPr>
            <a:picLocks noGrp="1" noChangeAspect="1" noChangeArrowheads="1"/>
          </p:cNvPicPr>
          <p:nvPr>
            <p:ph idx="1"/>
          </p:nvPr>
        </p:nvPicPr>
        <p:blipFill>
          <a:blip r:embed="rId2"/>
          <a:srcRect/>
          <a:stretch>
            <a:fillRect/>
          </a:stretch>
        </p:blipFill>
        <p:spPr bwMode="auto">
          <a:xfrm>
            <a:off x="817467" y="1600200"/>
            <a:ext cx="8271065"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أقسام المجاز اللغوي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495300" y="1752600"/>
            <a:ext cx="8915400" cy="3886200"/>
          </a:xfrm>
          <a:prstGeom prst="rect">
            <a:avLst/>
          </a:prstGeom>
          <a:noFill/>
          <a:ln w="9525">
            <a:noFill/>
            <a:miter lim="800000"/>
            <a:headEnd/>
            <a:tailEnd/>
          </a:ln>
          <a:effectLst/>
        </p:spPr>
      </p:pic>
      <p:sp>
        <p:nvSpPr>
          <p:cNvPr id="6" name="مستطيل 5"/>
          <p:cNvSpPr/>
          <p:nvPr/>
        </p:nvSpPr>
        <p:spPr>
          <a:xfrm>
            <a:off x="5410200" y="51816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أنواع الاستعارة</a:t>
            </a:r>
            <a:endParaRPr lang="ar-SA" dirty="0"/>
          </a:p>
        </p:txBody>
      </p:sp>
      <p:sp>
        <p:nvSpPr>
          <p:cNvPr id="3" name="عنصر نائب للمحتوى 2"/>
          <p:cNvSpPr>
            <a:spLocks noGrp="1"/>
          </p:cNvSpPr>
          <p:nvPr>
            <p:ph idx="1"/>
          </p:nvPr>
        </p:nvSpPr>
        <p:spPr/>
        <p:txBody>
          <a:bodyPr/>
          <a:lstStyle/>
          <a:p>
            <a:pPr algn="just" rtl="1"/>
            <a:r>
              <a:rPr lang="ar-SA" dirty="0" smtClean="0"/>
              <a:t>الاستعارة هي تشبيه حذف أحد طرفيه: المشبّه أو المشبّه </a:t>
            </a:r>
            <a:r>
              <a:rPr lang="ar-SA" dirty="0" err="1" smtClean="0"/>
              <a:t>به</a:t>
            </a:r>
            <a:r>
              <a:rPr lang="ar-SA" dirty="0" smtClean="0"/>
              <a:t>، وهي ثلاثة أنواع:</a:t>
            </a:r>
          </a:p>
          <a:p>
            <a:pPr marL="514350" indent="-514350" algn="just" rtl="1">
              <a:buAutoNum type="arabicPeriod"/>
            </a:pPr>
            <a:r>
              <a:rPr lang="ar-SA" dirty="0" err="1" smtClean="0"/>
              <a:t>التصريحية</a:t>
            </a:r>
            <a:r>
              <a:rPr lang="ar-SA" dirty="0" smtClean="0"/>
              <a:t>، وهي ما يصرَّح فيها بالمشبّه </a:t>
            </a:r>
            <a:r>
              <a:rPr lang="ar-SA" dirty="0" err="1" smtClean="0"/>
              <a:t>به</a:t>
            </a:r>
            <a:r>
              <a:rPr lang="ar-SA" dirty="0" smtClean="0"/>
              <a:t> ويحذف المشبّه، كما في قوله تعالى“ليخرجكم من الظلمات إلى النور“ فقد شبه الكفر والجهل بالظلمات وشبه الإسلام بالنور لكنه حذف المشبه لذا ففي كل من الكلمتين استعارة </a:t>
            </a:r>
            <a:r>
              <a:rPr lang="ar-SA" dirty="0" err="1" smtClean="0"/>
              <a:t>تصريحية</a:t>
            </a:r>
            <a:r>
              <a:rPr lang="ar-SA" dirty="0" smtClean="0"/>
              <a:t>.</a:t>
            </a:r>
          </a:p>
          <a:p>
            <a:pPr marL="514350" indent="-514350" algn="just" rtl="1">
              <a:buAutoNum type="arabicPeriod"/>
            </a:pPr>
            <a:r>
              <a:rPr lang="ar-SA" dirty="0" smtClean="0"/>
              <a:t>المكنية، وهي ما يُحذف فيها المشبه </a:t>
            </a:r>
            <a:r>
              <a:rPr lang="ar-SA" dirty="0" err="1" smtClean="0"/>
              <a:t>به</a:t>
            </a:r>
            <a:r>
              <a:rPr lang="ar-SA" dirty="0" smtClean="0"/>
              <a:t> ويبقى شيء من لوازمه يدل عليه، كقول الشاعر: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أنواع الاستعارة</a:t>
            </a:r>
            <a:endParaRPr lang="ar-SA" dirty="0"/>
          </a:p>
        </p:txBody>
      </p:sp>
      <p:sp>
        <p:nvSpPr>
          <p:cNvPr id="3" name="عنصر نائب للمحتوى 2"/>
          <p:cNvSpPr>
            <a:spLocks noGrp="1"/>
          </p:cNvSpPr>
          <p:nvPr>
            <p:ph idx="1"/>
          </p:nvPr>
        </p:nvSpPr>
        <p:spPr/>
        <p:txBody>
          <a:bodyPr/>
          <a:lstStyle/>
          <a:p>
            <a:pPr algn="ctr"/>
            <a:r>
              <a:rPr lang="ar-SA" dirty="0" smtClean="0">
                <a:latin typeface="Andalus" pitchFamily="18" charset="-78"/>
                <a:cs typeface="Andalus" pitchFamily="18" charset="-78"/>
              </a:rPr>
              <a:t>وإذا المنيةُ أنشبتْ أظفارها   ألفيتَ كلَّ تميمةٍ لا تنفع</a:t>
            </a:r>
          </a:p>
          <a:p>
            <a:r>
              <a:rPr lang="ar-SA" dirty="0" smtClean="0"/>
              <a:t>فقد شبه الشاعر المنية(الموت) بالوحش الذي له أظفار لكنه لم يصرح بالوحش، لذا ففي المنية استعارة مكنيّة.</a:t>
            </a:r>
          </a:p>
          <a:p>
            <a:r>
              <a:rPr lang="ar-SA" dirty="0" smtClean="0"/>
              <a:t>3. الاستعارة التمثيلية، وهي استعارة تركيب كامل وليس كلمة مفردة للدلالة على معنى معين، لذا فالأمثال كلها استعارة تمثيلية مثل“لا يلدغ المؤمن من الجحر مرتين“ فقد استعير هذا التركيب للتعبير عن عدم انخداع المرء من المصدر الواحد مرتين.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وقوع المجاز في الكتاب والسنة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381000" y="1752600"/>
            <a:ext cx="8839200"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من أمثلته من الكتاب والسنة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1219200" y="1676400"/>
            <a:ext cx="7543800"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من أمثلته في الكتاب والسنة</a:t>
            </a:r>
            <a:endParaRPr lang="ar-SA" dirty="0"/>
          </a:p>
        </p:txBody>
      </p:sp>
      <p:sp>
        <p:nvSpPr>
          <p:cNvPr id="3" name="عنصر نائب للمحتوى 2"/>
          <p:cNvSpPr>
            <a:spLocks noGrp="1"/>
          </p:cNvSpPr>
          <p:nvPr>
            <p:ph idx="1"/>
          </p:nvPr>
        </p:nvSpPr>
        <p:spPr/>
        <p:txBody>
          <a:bodyPr/>
          <a:lstStyle/>
          <a:p>
            <a:r>
              <a:rPr lang="ar-SA" dirty="0" smtClean="0"/>
              <a:t>ففي الفعل(اشتروا) استعارة </a:t>
            </a:r>
            <a:r>
              <a:rPr lang="ar-SA" dirty="0" err="1" smtClean="0"/>
              <a:t>تصريحية</a:t>
            </a:r>
            <a:r>
              <a:rPr lang="ar-SA" dirty="0" smtClean="0"/>
              <a:t> لأنه شبه اختيار الضلالة بالشراء، وفي كلمة الضلالة استعارة مكنية لأنه شبه الضلالة بالسلعة فحذف المشبه </a:t>
            </a:r>
            <a:r>
              <a:rPr lang="ar-SA" dirty="0" err="1" smtClean="0"/>
              <a:t>به</a:t>
            </a:r>
            <a:r>
              <a:rPr lang="ar-SA" dirty="0" smtClean="0"/>
              <a:t>.</a:t>
            </a:r>
          </a:p>
          <a:p>
            <a:r>
              <a:rPr lang="ar-SA" dirty="0" smtClean="0"/>
              <a:t>3. في قوله تعالى“جنات تجري من تحتها الأنهار“ كلمة الأنهار مجاز لأن الأنهار لا تجري والمقصود مياه الأنهار فقد أطلق المحلّ وأراد الحالّ فهو مجاز علاقته المحليّة.</a:t>
            </a:r>
          </a:p>
          <a:p>
            <a:r>
              <a:rPr lang="ar-SA" dirty="0" smtClean="0"/>
              <a:t>4. في قول الرسول صلى الله عليه وسلم“إنّ المنبتَّ لا أرضاً قطع ولا ظهراً أبقى“ استعارة تمثيلية، فقد شبه المتوغل في الدين دون روية بمن يضرب دابته ليسرع.</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2282</TotalTime>
  <Words>992</Words>
  <Application>Microsoft Office PowerPoint</Application>
  <PresentationFormat>A4 Paper (210x297 mm)‎</PresentationFormat>
  <Paragraphs>99</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الخامسة</vt:lpstr>
      <vt:lpstr>عناصر المحاضرة</vt:lpstr>
      <vt:lpstr>المقدّمة</vt:lpstr>
      <vt:lpstr>المقدّمة</vt:lpstr>
      <vt:lpstr>الحقيقة والمجاز</vt:lpstr>
      <vt:lpstr>الحقيقة والمجاز</vt:lpstr>
      <vt:lpstr>شروط صحة المجاز</vt:lpstr>
      <vt:lpstr>شروط صحة المجاز</vt:lpstr>
      <vt:lpstr>أقسام الحقيقة من حيث أصل الوضع</vt:lpstr>
      <vt:lpstr>أقسام الحقيقة من حيث أصل الوضع</vt:lpstr>
      <vt:lpstr>مسوغات المجاز ودواعيه</vt:lpstr>
      <vt:lpstr>أنواع المجاز</vt:lpstr>
      <vt:lpstr>أقسام المجاز اللغوي</vt:lpstr>
      <vt:lpstr>أنواع الاستعارة</vt:lpstr>
      <vt:lpstr>أنواع الاستعارة</vt:lpstr>
      <vt:lpstr>وقوع المجاز في الكتاب والسنة</vt:lpstr>
      <vt:lpstr>من أمثلته من الكتاب والسنة</vt:lpstr>
      <vt:lpstr>من أمثلته في الكتاب والسنة</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184</cp:revision>
  <dcterms:created xsi:type="dcterms:W3CDTF">2009-10-14T19:14:34Z</dcterms:created>
  <dcterms:modified xsi:type="dcterms:W3CDTF">2010-11-04T10:15:09Z</dcterms:modified>
</cp:coreProperties>
</file>