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80" r:id="rId5"/>
    <p:sldId id="281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624" autoAdjust="0"/>
  </p:normalViewPr>
  <p:slideViewPr>
    <p:cSldViewPr>
      <p:cViewPr>
        <p:scale>
          <a:sx n="75" d="100"/>
          <a:sy n="75" d="100"/>
        </p:scale>
        <p:origin x="-282" y="3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18" y="565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قسم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النحو التطبيقي (3)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المجاز المرسل والمجاز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العقلي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السادسة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معنى المجاز المرسل.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علاقات المجاز المرسل.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المجاز العقلي.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علاقات المجاز العقلي.</a:t>
            </a:r>
            <a:r>
              <a:rPr lang="en-US" b="1" dirty="0" smtClean="0">
                <a:cs typeface="Arial" pitchFamily="34" charset="0"/>
              </a:rPr>
              <a:t>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المقدّمة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عرفت في المحاضرة السابقة أن الكلام قد يكون على حقيقته وقد يخرج عن الحقيقة ليكون مجازاً. وعرفت أن المجاز يعني استعمال اللفظ في غير ما وضع له أصلاً.</a:t>
            </a:r>
          </a:p>
          <a:p>
            <a:pPr algn="just" rtl="1"/>
            <a:r>
              <a:rPr lang="ar-SA" dirty="0" smtClean="0"/>
              <a:t>وعرفت أن المجاز قد يكون استعارة وقد يكون مجازاً مرسلاً، والاستعارة قد تكون </a:t>
            </a:r>
            <a:r>
              <a:rPr lang="ar-SA" dirty="0" err="1" smtClean="0"/>
              <a:t>تصريحية</a:t>
            </a:r>
            <a:r>
              <a:rPr lang="ar-SA" dirty="0" smtClean="0"/>
              <a:t> أو مكنيةً أو تمثيلية.</a:t>
            </a:r>
          </a:p>
          <a:p>
            <a:pPr algn="just" rtl="1"/>
            <a:r>
              <a:rPr lang="ar-SA" dirty="0" smtClean="0"/>
              <a:t>في هذه المحاضرة سوف نتعرف إلى المجاز المرسل والمجاز العقلي وعلاقات كل منهما.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المقدمة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الكلمة </a:t>
            </a:r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r>
              <a:rPr lang="ar-SA" dirty="0" smtClean="0"/>
              <a:t>             </a:t>
            </a:r>
            <a:r>
              <a:rPr lang="ar-SA" dirty="0" smtClean="0">
                <a:solidFill>
                  <a:srgbClr val="00B0F0"/>
                </a:solidFill>
              </a:rPr>
              <a:t>حقيقة</a:t>
            </a:r>
            <a:r>
              <a:rPr lang="ar-SA" dirty="0" smtClean="0"/>
              <a:t>                                      </a:t>
            </a:r>
            <a:r>
              <a:rPr lang="ar-SA" dirty="0" smtClean="0">
                <a:solidFill>
                  <a:srgbClr val="00B0F0"/>
                </a:solidFill>
              </a:rPr>
              <a:t>مجاز 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لغوية</a:t>
            </a:r>
            <a:r>
              <a:rPr lang="ar-SA" dirty="0" smtClean="0"/>
              <a:t>      </a:t>
            </a:r>
            <a:r>
              <a:rPr lang="ar-SA" smtClean="0">
                <a:solidFill>
                  <a:srgbClr val="00B050"/>
                </a:solidFill>
              </a:rPr>
              <a:t>عرفية</a:t>
            </a:r>
            <a:r>
              <a:rPr lang="ar-SA" smtClean="0"/>
              <a:t>    </a:t>
            </a:r>
            <a:r>
              <a:rPr lang="ar-SA" smtClean="0">
                <a:solidFill>
                  <a:srgbClr val="00B050"/>
                </a:solidFill>
              </a:rPr>
              <a:t>اصطلاحية</a:t>
            </a:r>
            <a:endParaRPr lang="ar-SA" dirty="0" smtClean="0">
              <a:solidFill>
                <a:srgbClr val="00B050"/>
              </a:solidFill>
            </a:endParaRPr>
          </a:p>
          <a:p>
            <a:r>
              <a:rPr lang="ar-SA" dirty="0" smtClean="0">
                <a:solidFill>
                  <a:srgbClr val="00B050"/>
                </a:solidFill>
              </a:rPr>
              <a:t>                                        استعارة            مجاز مرسل</a:t>
            </a:r>
          </a:p>
          <a:p>
            <a:r>
              <a:rPr lang="ar-SA" dirty="0" smtClean="0"/>
              <a:t>                           </a:t>
            </a:r>
          </a:p>
          <a:p>
            <a:r>
              <a:rPr lang="ar-SA" dirty="0" smtClean="0"/>
              <a:t>                      </a:t>
            </a:r>
            <a:r>
              <a:rPr lang="ar-SA" dirty="0" err="1" smtClean="0">
                <a:solidFill>
                  <a:schemeClr val="accent6"/>
                </a:solidFill>
              </a:rPr>
              <a:t>تصريحية</a:t>
            </a:r>
            <a:r>
              <a:rPr lang="ar-SA" dirty="0" smtClean="0"/>
              <a:t>        </a:t>
            </a:r>
            <a:r>
              <a:rPr lang="ar-SA" dirty="0" smtClean="0">
                <a:solidFill>
                  <a:schemeClr val="accent6"/>
                </a:solidFill>
              </a:rPr>
              <a:t>مكنية</a:t>
            </a:r>
            <a:r>
              <a:rPr lang="ar-SA" dirty="0" smtClean="0"/>
              <a:t>       </a:t>
            </a:r>
            <a:r>
              <a:rPr lang="ar-SA" dirty="0" smtClean="0">
                <a:solidFill>
                  <a:schemeClr val="accent6"/>
                </a:solidFill>
              </a:rPr>
              <a:t>تمثيلية   </a:t>
            </a:r>
            <a:endParaRPr lang="ar-SA" dirty="0">
              <a:solidFill>
                <a:schemeClr val="accent6"/>
              </a:solidFill>
            </a:endParaRPr>
          </a:p>
        </p:txBody>
      </p:sp>
      <p:cxnSp>
        <p:nvCxnSpPr>
          <p:cNvPr id="34" name="رابط كسهم مستقيم 33"/>
          <p:cNvCxnSpPr/>
          <p:nvPr/>
        </p:nvCxnSpPr>
        <p:spPr>
          <a:xfrm>
            <a:off x="2667000" y="38100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مجموعة 58"/>
          <p:cNvGrpSpPr/>
          <p:nvPr/>
        </p:nvGrpSpPr>
        <p:grpSpPr>
          <a:xfrm>
            <a:off x="1676400" y="2286000"/>
            <a:ext cx="6934200" cy="3581400"/>
            <a:chOff x="1676400" y="2286000"/>
            <a:chExt cx="6934200" cy="3581400"/>
          </a:xfrm>
        </p:grpSpPr>
        <p:sp>
          <p:nvSpPr>
            <p:cNvPr id="8" name="سهم للأسفل 7"/>
            <p:cNvSpPr/>
            <p:nvPr/>
          </p:nvSpPr>
          <p:spPr>
            <a:xfrm>
              <a:off x="5029200" y="2286000"/>
              <a:ext cx="45719" cy="6096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1" name="رابط كسهم مستقيم 10"/>
            <p:cNvCxnSpPr/>
            <p:nvPr/>
          </p:nvCxnSpPr>
          <p:spPr>
            <a:xfrm>
              <a:off x="5029200" y="3048000"/>
              <a:ext cx="220980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كسهم مستقيم 11"/>
            <p:cNvCxnSpPr/>
            <p:nvPr/>
          </p:nvCxnSpPr>
          <p:spPr>
            <a:xfrm rot="10800000" flipV="1">
              <a:off x="2971800" y="3048000"/>
              <a:ext cx="1981200" cy="533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رابط كسهم مستقيم 18"/>
            <p:cNvCxnSpPr/>
            <p:nvPr/>
          </p:nvCxnSpPr>
          <p:spPr>
            <a:xfrm>
              <a:off x="7772400" y="3733800"/>
              <a:ext cx="83820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كسهم مستقيم 19"/>
            <p:cNvCxnSpPr/>
            <p:nvPr/>
          </p:nvCxnSpPr>
          <p:spPr>
            <a:xfrm rot="10800000" flipV="1">
              <a:off x="6629400" y="3810000"/>
              <a:ext cx="6858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كسهم مستقيم 21"/>
            <p:cNvCxnSpPr/>
            <p:nvPr/>
          </p:nvCxnSpPr>
          <p:spPr>
            <a:xfrm rot="5400000">
              <a:off x="7239000" y="39624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رابط كسهم مستقيم 34"/>
            <p:cNvCxnSpPr/>
            <p:nvPr/>
          </p:nvCxnSpPr>
          <p:spPr>
            <a:xfrm rot="10800000" flipV="1">
              <a:off x="1676400" y="3810000"/>
              <a:ext cx="990600" cy="609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رابط كسهم مستقيم 38"/>
            <p:cNvCxnSpPr/>
            <p:nvPr/>
          </p:nvCxnSpPr>
          <p:spPr>
            <a:xfrm>
              <a:off x="4572000" y="4953000"/>
              <a:ext cx="121920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رابط كسهم مستقيم 39"/>
            <p:cNvCxnSpPr/>
            <p:nvPr/>
          </p:nvCxnSpPr>
          <p:spPr>
            <a:xfrm rot="5400000">
              <a:off x="3925094" y="5372100"/>
              <a:ext cx="837406" cy="7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رابط كسهم مستقيم 44"/>
            <p:cNvCxnSpPr/>
            <p:nvPr/>
          </p:nvCxnSpPr>
          <p:spPr>
            <a:xfrm rot="5400000">
              <a:off x="3276600" y="4953000"/>
              <a:ext cx="914400" cy="914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مربع نص 56"/>
            <p:cNvSpPr txBox="1"/>
            <p:nvPr/>
          </p:nvSpPr>
          <p:spPr>
            <a:xfrm rot="1879606">
              <a:off x="2734419" y="3852893"/>
              <a:ext cx="143763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dirty="0" smtClean="0"/>
                <a:t>علاقة مشابهة</a:t>
              </a:r>
              <a:endParaRPr lang="ar-SA" dirty="0"/>
            </a:p>
          </p:txBody>
        </p:sp>
      </p:grpSp>
      <p:sp>
        <p:nvSpPr>
          <p:cNvPr id="58" name="مربع نص 57"/>
          <p:cNvSpPr txBox="1"/>
          <p:nvPr/>
        </p:nvSpPr>
        <p:spPr>
          <a:xfrm rot="19557675">
            <a:off x="944357" y="3952121"/>
            <a:ext cx="143763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/>
              <a:t>غيرالمشابهة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المجاز المرسل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00200"/>
            <a:ext cx="9067799" cy="4525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" name="مستطيل 7"/>
          <p:cNvSpPr/>
          <p:nvPr/>
        </p:nvSpPr>
        <p:spPr>
          <a:xfrm>
            <a:off x="3429000" y="27432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علاقات المجاز المرسل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584" y="1600200"/>
            <a:ext cx="814283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علاقات المجاز المرسل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67739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4343400" y="5638800"/>
            <a:ext cx="304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علاقات المجاز المرسل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901" y="1295401"/>
            <a:ext cx="871619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المجاز العقلي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1899093"/>
            <a:ext cx="8915400" cy="3928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5181600" y="38100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علاقات المجاز العقلي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1"/>
            <a:ext cx="9220199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4572000" y="14478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علاقات المجاز العقلي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1524000"/>
            <a:ext cx="8915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43000"/>
          </a:xfrm>
        </p:spPr>
        <p:txBody>
          <a:bodyPr/>
          <a:lstStyle/>
          <a:p>
            <a:r>
              <a:rPr lang="ar-SA" dirty="0" smtClean="0"/>
              <a:t>علاقات المجاز العقلي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838200"/>
            <a:ext cx="8572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/>
          <p:cNvSpPr/>
          <p:nvPr/>
        </p:nvSpPr>
        <p:spPr>
          <a:xfrm>
            <a:off x="8610600" y="838200"/>
            <a:ext cx="533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4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895600"/>
            <a:ext cx="8915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مستطيل 7"/>
          <p:cNvSpPr/>
          <p:nvPr/>
        </p:nvSpPr>
        <p:spPr>
          <a:xfrm>
            <a:off x="4114800" y="5334000"/>
            <a:ext cx="533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8839200" y="2895600"/>
            <a:ext cx="533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5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2409</TotalTime>
  <Words>163</Words>
  <Application>Microsoft Office PowerPoint</Application>
  <PresentationFormat>A4 Paper (210x297 mm)‎</PresentationFormat>
  <Paragraphs>54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السادسة</vt:lpstr>
      <vt:lpstr>عناصر المحاضرة</vt:lpstr>
      <vt:lpstr>المقدّمة</vt:lpstr>
      <vt:lpstr>المقدمة</vt:lpstr>
      <vt:lpstr>المجاز المرسل</vt:lpstr>
      <vt:lpstr>علاقات المجاز المرسل</vt:lpstr>
      <vt:lpstr>علاقات المجاز المرسل</vt:lpstr>
      <vt:lpstr>علاقات المجاز المرسل</vt:lpstr>
      <vt:lpstr>المجاز العقلي</vt:lpstr>
      <vt:lpstr>علاقات المجاز العقلي</vt:lpstr>
      <vt:lpstr>علاقات المجاز العقلي</vt:lpstr>
      <vt:lpstr>علاقات المجاز العقلي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198</cp:revision>
  <dcterms:created xsi:type="dcterms:W3CDTF">2009-10-14T19:14:34Z</dcterms:created>
  <dcterms:modified xsi:type="dcterms:W3CDTF">2010-11-09T10:07:03Z</dcterms:modified>
</cp:coreProperties>
</file>