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94624" autoAdjust="0"/>
  </p:normalViewPr>
  <p:slideViewPr>
    <p:cSldViewPr>
      <p:cViewPr>
        <p:scale>
          <a:sx n="75" d="100"/>
          <a:sy n="75" d="100"/>
        </p:scale>
        <p:origin x="-282" y="96"/>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أثر المجاز والحقيقة في الاختلافات الفقهية</a:t>
            </a:r>
          </a:p>
          <a:p>
            <a:pPr eaLnBrk="1" hangingPunct="1"/>
            <a:r>
              <a:rPr lang="ar-SA" b="1" dirty="0" smtClean="0">
                <a:solidFill>
                  <a:schemeClr val="tx1"/>
                </a:solidFill>
                <a:cs typeface="Arial" pitchFamily="34" charset="0"/>
              </a:rPr>
              <a:t>تطبيق على </a:t>
            </a:r>
            <a:r>
              <a:rPr lang="ar-SA" b="1" smtClean="0">
                <a:solidFill>
                  <a:schemeClr val="tx1"/>
                </a:solidFill>
                <a:cs typeface="Arial" pitchFamily="34" charset="0"/>
              </a:rPr>
              <a:t>اللفظ المفرد</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السابعة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أمثلة من الكتاب والسنة.</a:t>
            </a:r>
          </a:p>
          <a:p>
            <a:pPr rtl="1" eaLnBrk="1" hangingPunct="1">
              <a:buFont typeface="Arial" pitchFamily="34" charset="0"/>
              <a:buChar char="•"/>
            </a:pPr>
            <a:r>
              <a:rPr lang="ar-SA" b="1" dirty="0" smtClean="0">
                <a:cs typeface="Arial" pitchFamily="34" charset="0"/>
              </a:rPr>
              <a:t>مناقشة الأمثلة.</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المقدّمة</a:t>
            </a:r>
            <a:endParaRPr lang="ar-SA" dirty="0"/>
          </a:p>
        </p:txBody>
      </p:sp>
      <p:sp>
        <p:nvSpPr>
          <p:cNvPr id="3" name="عنصر نائب للمحتوى 2"/>
          <p:cNvSpPr>
            <a:spLocks noGrp="1"/>
          </p:cNvSpPr>
          <p:nvPr>
            <p:ph idx="1"/>
          </p:nvPr>
        </p:nvSpPr>
        <p:spPr/>
        <p:txBody>
          <a:bodyPr/>
          <a:lstStyle/>
          <a:p>
            <a:pPr algn="just" rtl="1"/>
            <a:r>
              <a:rPr lang="ar-SA" sz="2800" dirty="0" smtClean="0"/>
              <a:t>بما مر من المحاضرات تكون قد عرفت عن الحقيقة والمجاز وعرفت أنواع المجاز، ولا شك أن الاختلاف في لفظ ما أو تركيب ما بين الحقيقة والمجاز يؤدي إلى اختلاف في المعنى.والاختلاف في المعنى في كتاب الله عز وجل أو في سنة نبيّه يؤدي إلى اختلاف في الحكم.</a:t>
            </a:r>
          </a:p>
          <a:p>
            <a:pPr algn="just" rtl="1"/>
            <a:r>
              <a:rPr lang="ar-SA" sz="2800" dirty="0" smtClean="0"/>
              <a:t>يروى أنه لما قال أبو تمام</a:t>
            </a:r>
          </a:p>
          <a:p>
            <a:pPr algn="ctr" rtl="1"/>
            <a:r>
              <a:rPr lang="ar-SA" sz="2800" dirty="0" smtClean="0"/>
              <a:t>لا تسقني ماءَ الملامِ فإنني ... صَبٌّ قد استعذبتُ ماءَ بكائي </a:t>
            </a:r>
          </a:p>
          <a:p>
            <a:pPr algn="just" rtl="1"/>
            <a:r>
              <a:rPr lang="ar-SA" sz="2800" dirty="0" smtClean="0"/>
              <a:t>أن بعض أهل </a:t>
            </a:r>
            <a:r>
              <a:rPr lang="ar-SA" sz="2800" dirty="0" err="1" smtClean="0"/>
              <a:t>المجانة</a:t>
            </a:r>
            <a:r>
              <a:rPr lang="ar-SA" sz="2800" dirty="0" smtClean="0"/>
              <a:t> أرسل إلى أبي تمام قارورة-مستهزئاً- وقال ابعث في هذه شيئا من ماء الملام، فأرسل إليه أبو تمام وقال إذا بعثتَ إلي ريشة من (جناح الذل) بعثت إليك شيئا من ماء الملام. وأبو تمام هنا يشير إلى الآية(واخفض لهما جناح الذل) ليبين له أن هذا مجاز</a:t>
            </a:r>
          </a:p>
          <a:p>
            <a:pPr algn="just" rtl="1"/>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أمثلة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pic>
        <p:nvPicPr>
          <p:cNvPr id="1027" name="Picture 3"/>
          <p:cNvPicPr>
            <a:picLocks noGrp="1" noChangeAspect="1" noChangeArrowheads="1"/>
          </p:cNvPicPr>
          <p:nvPr>
            <p:ph idx="1"/>
          </p:nvPr>
        </p:nvPicPr>
        <p:blipFill>
          <a:blip r:embed="rId2" cstate="print"/>
          <a:srcRect/>
          <a:stretch>
            <a:fillRect/>
          </a:stretch>
        </p:blipFill>
        <p:spPr bwMode="auto">
          <a:xfrm>
            <a:off x="533401" y="1371601"/>
            <a:ext cx="8915400"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أمثلة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152400" y="1219200"/>
            <a:ext cx="9448800" cy="4525963"/>
          </a:xfrm>
          <a:prstGeom prst="rect">
            <a:avLst/>
          </a:prstGeom>
          <a:noFill/>
          <a:ln w="9525">
            <a:noFill/>
            <a:miter lim="800000"/>
            <a:headEnd/>
            <a:tailEnd/>
          </a:ln>
          <a:effectLst/>
        </p:spPr>
      </p:pic>
      <p:sp>
        <p:nvSpPr>
          <p:cNvPr id="5" name="مستطيل 4"/>
          <p:cNvSpPr/>
          <p:nvPr/>
        </p:nvSpPr>
        <p:spPr>
          <a:xfrm>
            <a:off x="8305800" y="2895600"/>
            <a:ext cx="533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أمثلة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152400" y="1600200"/>
            <a:ext cx="9525000"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أمثلة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495300" y="1447800"/>
            <a:ext cx="8915400" cy="4267200"/>
          </a:xfrm>
          <a:prstGeom prst="rect">
            <a:avLst/>
          </a:prstGeom>
          <a:noFill/>
          <a:ln w="9525">
            <a:noFill/>
            <a:miter lim="800000"/>
            <a:headEnd/>
            <a:tailEnd/>
          </a:ln>
          <a:effectLst/>
        </p:spPr>
      </p:pic>
      <p:sp>
        <p:nvSpPr>
          <p:cNvPr id="5" name="مستطيل 4"/>
          <p:cNvSpPr/>
          <p:nvPr/>
        </p:nvSpPr>
        <p:spPr>
          <a:xfrm>
            <a:off x="2667000" y="5029200"/>
            <a:ext cx="533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الثالث</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pic>
        <p:nvPicPr>
          <p:cNvPr id="5122" name="Picture 2"/>
          <p:cNvPicPr>
            <a:picLocks noGrp="1" noChangeAspect="1" noChangeArrowheads="1"/>
          </p:cNvPicPr>
          <p:nvPr>
            <p:ph idx="1"/>
          </p:nvPr>
        </p:nvPicPr>
        <p:blipFill>
          <a:blip r:embed="rId2" cstate="print"/>
          <a:srcRect/>
          <a:stretch>
            <a:fillRect/>
          </a:stretch>
        </p:blipFill>
        <p:spPr bwMode="auto">
          <a:xfrm>
            <a:off x="495300" y="1650351"/>
            <a:ext cx="8915400" cy="414084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الثالث</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pic>
        <p:nvPicPr>
          <p:cNvPr id="6146" name="Picture 2"/>
          <p:cNvPicPr>
            <a:picLocks noGrp="1" noChangeAspect="1" noChangeArrowheads="1"/>
          </p:cNvPicPr>
          <p:nvPr>
            <p:ph idx="1"/>
          </p:nvPr>
        </p:nvPicPr>
        <p:blipFill>
          <a:blip r:embed="rId2" cstate="print"/>
          <a:srcRect/>
          <a:stretch>
            <a:fillRect/>
          </a:stretch>
        </p:blipFill>
        <p:spPr bwMode="auto">
          <a:xfrm>
            <a:off x="304801" y="1600201"/>
            <a:ext cx="9372600" cy="419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الثالث</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pic>
        <p:nvPicPr>
          <p:cNvPr id="7170" name="Picture 2"/>
          <p:cNvPicPr>
            <a:picLocks noGrp="1" noChangeAspect="1" noChangeArrowheads="1"/>
          </p:cNvPicPr>
          <p:nvPr>
            <p:ph idx="1"/>
          </p:nvPr>
        </p:nvPicPr>
        <p:blipFill>
          <a:blip r:embed="rId2" cstate="print"/>
          <a:srcRect/>
          <a:stretch>
            <a:fillRect/>
          </a:stretch>
        </p:blipFill>
        <p:spPr bwMode="auto">
          <a:xfrm>
            <a:off x="228599" y="1600200"/>
            <a:ext cx="9296401" cy="4190999"/>
          </a:xfrm>
          <a:prstGeom prst="rect">
            <a:avLst/>
          </a:prstGeom>
          <a:noFill/>
          <a:ln w="9525">
            <a:noFill/>
            <a:miter lim="800000"/>
            <a:headEnd/>
            <a:tailEnd/>
          </a:ln>
          <a:effectLst/>
        </p:spPr>
      </p:pic>
      <p:sp>
        <p:nvSpPr>
          <p:cNvPr id="5" name="مستطيل 4"/>
          <p:cNvSpPr/>
          <p:nvPr/>
        </p:nvSpPr>
        <p:spPr>
          <a:xfrm>
            <a:off x="5867400" y="2286000"/>
            <a:ext cx="533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الثالث</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pic>
        <p:nvPicPr>
          <p:cNvPr id="8194" name="Picture 2"/>
          <p:cNvPicPr>
            <a:picLocks noGrp="1" noChangeAspect="1" noChangeArrowheads="1"/>
          </p:cNvPicPr>
          <p:nvPr>
            <p:ph idx="1"/>
          </p:nvPr>
        </p:nvPicPr>
        <p:blipFill>
          <a:blip r:embed="rId2" cstate="print"/>
          <a:srcRect/>
          <a:stretch>
            <a:fillRect/>
          </a:stretch>
        </p:blipFill>
        <p:spPr bwMode="auto">
          <a:xfrm>
            <a:off x="304801" y="1600200"/>
            <a:ext cx="9296400"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الثالث</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pic>
        <p:nvPicPr>
          <p:cNvPr id="9218" name="Picture 2"/>
          <p:cNvPicPr>
            <a:picLocks noGrp="1" noChangeAspect="1" noChangeArrowheads="1"/>
          </p:cNvPicPr>
          <p:nvPr>
            <p:ph idx="1"/>
          </p:nvPr>
        </p:nvPicPr>
        <p:blipFill>
          <a:blip r:embed="rId2" cstate="print"/>
          <a:srcRect/>
          <a:stretch>
            <a:fillRect/>
          </a:stretch>
        </p:blipFill>
        <p:spPr bwMode="auto">
          <a:xfrm>
            <a:off x="535107" y="1600200"/>
            <a:ext cx="8835786"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المثال الثالث</a:t>
            </a:r>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pic>
        <p:nvPicPr>
          <p:cNvPr id="11266" name="Picture 2"/>
          <p:cNvPicPr>
            <a:picLocks noGrp="1" noChangeAspect="1" noChangeArrowheads="1"/>
          </p:cNvPicPr>
          <p:nvPr>
            <p:ph idx="1"/>
          </p:nvPr>
        </p:nvPicPr>
        <p:blipFill>
          <a:blip r:embed="rId2" cstate="print"/>
          <a:srcRect/>
          <a:stretch>
            <a:fillRect/>
          </a:stretch>
        </p:blipFill>
        <p:spPr bwMode="auto">
          <a:xfrm>
            <a:off x="495300" y="1219200"/>
            <a:ext cx="8915400" cy="26670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cstate="print"/>
          <a:srcRect/>
          <a:stretch>
            <a:fillRect/>
          </a:stretch>
        </p:blipFill>
        <p:spPr bwMode="auto">
          <a:xfrm>
            <a:off x="0" y="3790950"/>
            <a:ext cx="9372600" cy="2000250"/>
          </a:xfrm>
          <a:prstGeom prst="rect">
            <a:avLst/>
          </a:prstGeom>
          <a:noFill/>
          <a:ln w="9525">
            <a:noFill/>
            <a:miter lim="800000"/>
            <a:headEnd/>
            <a:tailEnd/>
          </a:ln>
          <a:effectLst/>
        </p:spPr>
      </p:pic>
      <p:sp>
        <p:nvSpPr>
          <p:cNvPr id="6" name="مستطيل 5"/>
          <p:cNvSpPr/>
          <p:nvPr/>
        </p:nvSpPr>
        <p:spPr>
          <a:xfrm>
            <a:off x="1752600" y="5029200"/>
            <a:ext cx="533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أمثلة أخرى</a:t>
            </a:r>
            <a:endParaRPr lang="ar-SA"/>
          </a:p>
        </p:txBody>
      </p:sp>
      <p:sp>
        <p:nvSpPr>
          <p:cNvPr id="3" name="عنصر نائب للمحتوى 2"/>
          <p:cNvSpPr>
            <a:spLocks noGrp="1"/>
          </p:cNvSpPr>
          <p:nvPr>
            <p:ph idx="1"/>
          </p:nvPr>
        </p:nvSpPr>
        <p:spPr/>
        <p:txBody>
          <a:bodyPr/>
          <a:lstStyle/>
          <a:p>
            <a:pPr rtl="1"/>
            <a:r>
              <a:rPr lang="ar-SA" dirty="0" smtClean="0"/>
              <a:t>فهذا كلام العرب. ومن هذا الباب قوله تعالى: " يَا بَني آدَمَ قَدْ أَنزلْنا عليكم لِباساً يوارِي سَوْآتكم " ومعلوم أن الله لم ينزل من السماء ملابس تلبس، وإنما تأويله والله أعلم أنه أنزل المطر فنبت عنه النبات، ثم رعته البهائم، فصار صوفاً وشعراً ووبراً على أبدانها، ونبت عنه القطن والكتان، فاتخذت من ذلك أصناف الملابس، فسمى المطر لباساً، إذ كان سبباً لذلك على مذاهب العرب في تسمية الشيء باسم الشيء إذا كان منه بسبب، وهذا يسميه أصحاب المعاني: التدريج</a:t>
            </a:r>
            <a:r>
              <a:rPr lang="ar-SA" dirty="0" smtClean="0"/>
              <a:t>.</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أمثلة أخرى</a:t>
            </a:r>
            <a:endParaRPr lang="ar-SA" dirty="0"/>
          </a:p>
        </p:txBody>
      </p:sp>
      <p:sp>
        <p:nvSpPr>
          <p:cNvPr id="3" name="عنصر نائب للمحتوى 2"/>
          <p:cNvSpPr>
            <a:spLocks noGrp="1"/>
          </p:cNvSpPr>
          <p:nvPr>
            <p:ph idx="1"/>
          </p:nvPr>
        </p:nvSpPr>
        <p:spPr/>
        <p:txBody>
          <a:bodyPr/>
          <a:lstStyle/>
          <a:p>
            <a:pPr rtl="1"/>
            <a:r>
              <a:rPr lang="ar-SA" dirty="0" smtClean="0"/>
              <a:t>ونحوه قولهم للمطر سماء لأنه ينزل من السماء، وللنبت ندىً لأنه عن الندى يكون، وللشحم ندىً، لأنه عن النبت يكون قال ابن أحمر:</a:t>
            </a:r>
          </a:p>
          <a:p>
            <a:pPr rtl="1"/>
            <a:r>
              <a:rPr lang="ar-SA" dirty="0" smtClean="0"/>
              <a:t>كثور العذاب الفرد يضربه الندى ... تعلّى الندى في متنه </a:t>
            </a:r>
            <a:r>
              <a:rPr lang="ar-SA" dirty="0" err="1" smtClean="0"/>
              <a:t>وتحدّرا</a:t>
            </a:r>
            <a:endParaRPr lang="ar-SA" dirty="0" smtClean="0"/>
          </a:p>
          <a:p>
            <a:pPr rtl="1"/>
            <a:r>
              <a:rPr lang="ar-SA" dirty="0" smtClean="0"/>
              <a:t>وقال معاوية بن مالك معود الحكماء:</a:t>
            </a:r>
          </a:p>
          <a:p>
            <a:pPr rtl="1"/>
            <a:r>
              <a:rPr lang="ar-SA" dirty="0" smtClean="0"/>
              <a:t>إذا سقط السماء بأرض قوم ... رعيناه وإن كانوا </a:t>
            </a:r>
            <a:r>
              <a:rPr lang="ar-SA" dirty="0" err="1" smtClean="0"/>
              <a:t>غضابا</a:t>
            </a:r>
            <a:endParaRPr lang="ar-SA" dirty="0" smtClean="0"/>
          </a:p>
          <a:p>
            <a:pPr rtl="1"/>
            <a:r>
              <a:rPr lang="ar-SA" dirty="0" smtClean="0"/>
              <a:t>نحوه قول الراجز:</a:t>
            </a:r>
          </a:p>
          <a:p>
            <a:pPr rtl="1"/>
            <a:r>
              <a:rPr lang="ar-SA" dirty="0" smtClean="0"/>
              <a:t>الحمد للّه العزيز المنّان ... صار الثريد في رؤوس العيدان</a:t>
            </a:r>
          </a:p>
          <a:p>
            <a:pPr rtl="1"/>
            <a:r>
              <a:rPr lang="ar-SA" dirty="0" smtClean="0"/>
              <a:t>يريد </a:t>
            </a:r>
            <a:r>
              <a:rPr lang="ar-SA" dirty="0" err="1" smtClean="0"/>
              <a:t>السنبل</a:t>
            </a:r>
            <a:r>
              <a:rPr lang="ar-SA"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2492</TotalTime>
  <Words>361</Words>
  <Application>Microsoft Office PowerPoint</Application>
  <PresentationFormat>A4 Paper (210x297 mm)‎</PresentationFormat>
  <Paragraphs>56</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السابعة</vt:lpstr>
      <vt:lpstr>عناصر المحاضرة</vt:lpstr>
      <vt:lpstr>المقدّمة</vt:lpstr>
      <vt:lpstr>أمثلة</vt:lpstr>
      <vt:lpstr>أمثلة</vt:lpstr>
      <vt:lpstr>أمثلة</vt:lpstr>
      <vt:lpstr>أمثلة</vt:lpstr>
      <vt:lpstr>المثال الثالث</vt:lpstr>
      <vt:lpstr>المثال الثالث</vt:lpstr>
      <vt:lpstr>المثال الثالث</vt:lpstr>
      <vt:lpstr>المثال الثالث</vt:lpstr>
      <vt:lpstr>المثال الثالث</vt:lpstr>
      <vt:lpstr>المثال الثالث</vt:lpstr>
      <vt:lpstr>أمثلة أخرى</vt:lpstr>
      <vt:lpstr>أمثلة أخرى</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209</cp:revision>
  <dcterms:created xsi:type="dcterms:W3CDTF">2009-10-14T19:14:34Z</dcterms:created>
  <dcterms:modified xsi:type="dcterms:W3CDTF">2010-11-11T12:46:11Z</dcterms:modified>
</cp:coreProperties>
</file>