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80" r:id="rId4"/>
    <p:sldId id="281" r:id="rId5"/>
    <p:sldId id="282" r:id="rId6"/>
    <p:sldId id="283" r:id="rId7"/>
    <p:sldId id="284" r:id="rId8"/>
    <p:sldId id="285" r:id="rId9"/>
    <p:sldId id="286" r:id="rId10"/>
    <p:sldId id="287" r:id="rId11"/>
    <p:sldId id="288" r:id="rId12"/>
    <p:sldId id="289" r:id="rId13"/>
    <p:sldId id="290" r:id="rId14"/>
    <p:sldId id="291"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74" autoAdjust="0"/>
    <p:restoredTop sz="94624" autoAdjust="0"/>
  </p:normalViewPr>
  <p:slideViewPr>
    <p:cSldViewPr>
      <p:cViewPr>
        <p:scale>
          <a:sx n="75" d="100"/>
          <a:sy n="75" d="100"/>
        </p:scale>
        <p:origin x="-282" y="96"/>
      </p:cViewPr>
      <p:guideLst>
        <p:guide orient="horz" pos="2160"/>
        <p:guide pos="3120"/>
      </p:guideLst>
    </p:cSldViewPr>
  </p:slideViewPr>
  <p:outlineViewPr>
    <p:cViewPr>
      <p:scale>
        <a:sx n="33" d="100"/>
        <a:sy n="33" d="100"/>
      </p:scale>
      <p:origin x="18" y="565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11/11/2010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(3)</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أثر المجاز والحقيقة في الاختلافات الفقهية</a:t>
            </a:r>
          </a:p>
          <a:p>
            <a:pPr eaLnBrk="1" hangingPunct="1"/>
            <a:r>
              <a:rPr lang="ar-SA" b="1" dirty="0" smtClean="0">
                <a:solidFill>
                  <a:schemeClr val="tx1"/>
                </a:solidFill>
                <a:cs typeface="Arial" pitchFamily="34" charset="0"/>
              </a:rPr>
              <a:t>تطبيق على التركيب</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
        <p:nvSpPr>
          <p:cNvPr id="5"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الثامنة</a:t>
            </a:r>
            <a:endParaRPr lang="en-US" dirty="0" smtClean="0">
              <a:solidFill>
                <a:srgbClr val="376092"/>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المقدّمة</a:t>
            </a:r>
            <a:endParaRPr lang="ar-SA" dirty="0"/>
          </a:p>
        </p:txBody>
      </p:sp>
      <p:sp>
        <p:nvSpPr>
          <p:cNvPr id="3" name="عنصر نائب للمحتوى 2"/>
          <p:cNvSpPr>
            <a:spLocks noGrp="1"/>
          </p:cNvSpPr>
          <p:nvPr>
            <p:ph idx="1"/>
          </p:nvPr>
        </p:nvSpPr>
        <p:spPr/>
        <p:txBody>
          <a:bodyPr/>
          <a:lstStyle/>
          <a:p>
            <a:pPr algn="just" rtl="1"/>
            <a:r>
              <a:rPr lang="ar-SA" sz="2800" dirty="0" smtClean="0"/>
              <a:t>عرفت في المحاضرة السابقة أثر دوران اللفظ بين الحقيقة والمجاز  في اللفظ المفرد وأثر ذلك على الاختلاف في فهم النص وبالتالي الاختلاف في الحكم الفقهي.</a:t>
            </a:r>
          </a:p>
          <a:p>
            <a:pPr algn="just" rtl="1"/>
            <a:r>
              <a:rPr lang="ar-SA" sz="2800" dirty="0" smtClean="0"/>
              <a:t>وقد يكون الاختلاف ناتجاً عن المجاز في التركيب لا في اللفظ، وهذا يؤدي أيضاً إلى اختلاف المعنى. وبالتالي اختلاف الأحكام والتفسيرات. وهذا ما سنأخذ أمثلة عليه في هذه المحاضرة.</a:t>
            </a:r>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المثال الأول</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pic>
        <p:nvPicPr>
          <p:cNvPr id="1026" name="Picture 2"/>
          <p:cNvPicPr>
            <a:picLocks noGrp="1" noChangeAspect="1" noChangeArrowheads="1"/>
          </p:cNvPicPr>
          <p:nvPr>
            <p:ph idx="1"/>
          </p:nvPr>
        </p:nvPicPr>
        <p:blipFill>
          <a:blip r:embed="rId2" cstate="print"/>
          <a:srcRect/>
          <a:stretch>
            <a:fillRect/>
          </a:stretch>
        </p:blipFill>
        <p:spPr bwMode="auto">
          <a:xfrm>
            <a:off x="0" y="1143000"/>
            <a:ext cx="9906000" cy="4495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المثال الأول</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pic>
        <p:nvPicPr>
          <p:cNvPr id="2050" name="Picture 2"/>
          <p:cNvPicPr>
            <a:picLocks noGrp="1" noChangeAspect="1" noChangeArrowheads="1"/>
          </p:cNvPicPr>
          <p:nvPr>
            <p:ph idx="1"/>
          </p:nvPr>
        </p:nvPicPr>
        <p:blipFill>
          <a:blip r:embed="rId2" cstate="print"/>
          <a:srcRect/>
          <a:stretch>
            <a:fillRect/>
          </a:stretch>
        </p:blipFill>
        <p:spPr bwMode="auto">
          <a:xfrm>
            <a:off x="495300" y="1676400"/>
            <a:ext cx="8915400" cy="390707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المثال الأول</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pic>
        <p:nvPicPr>
          <p:cNvPr id="3074" name="Picture 2"/>
          <p:cNvPicPr>
            <a:picLocks noGrp="1" noChangeAspect="1" noChangeArrowheads="1"/>
          </p:cNvPicPr>
          <p:nvPr>
            <p:ph idx="1"/>
          </p:nvPr>
        </p:nvPicPr>
        <p:blipFill>
          <a:blip r:embed="rId2" cstate="print"/>
          <a:srcRect/>
          <a:stretch>
            <a:fillRect/>
          </a:stretch>
        </p:blipFill>
        <p:spPr bwMode="auto">
          <a:xfrm>
            <a:off x="495300" y="1524001"/>
            <a:ext cx="8915400" cy="4129230"/>
          </a:xfrm>
          <a:prstGeom prst="rect">
            <a:avLst/>
          </a:prstGeom>
          <a:noFill/>
          <a:ln w="9525">
            <a:noFill/>
            <a:miter lim="800000"/>
            <a:headEnd/>
            <a:tailEnd/>
          </a:ln>
          <a:effectLst/>
        </p:spPr>
      </p:pic>
      <p:sp>
        <p:nvSpPr>
          <p:cNvPr id="6" name="مستطيل 5"/>
          <p:cNvSpPr/>
          <p:nvPr/>
        </p:nvSpPr>
        <p:spPr>
          <a:xfrm>
            <a:off x="7315200" y="1524000"/>
            <a:ext cx="3048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المثال الثاني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pic>
        <p:nvPicPr>
          <p:cNvPr id="4098" name="Picture 2"/>
          <p:cNvPicPr>
            <a:picLocks noGrp="1" noChangeAspect="1" noChangeArrowheads="1"/>
          </p:cNvPicPr>
          <p:nvPr>
            <p:ph idx="1"/>
          </p:nvPr>
        </p:nvPicPr>
        <p:blipFill>
          <a:blip r:embed="rId2" cstate="print"/>
          <a:srcRect/>
          <a:stretch>
            <a:fillRect/>
          </a:stretch>
        </p:blipFill>
        <p:spPr bwMode="auto">
          <a:xfrm>
            <a:off x="495300" y="2096006"/>
            <a:ext cx="8915400" cy="3534351"/>
          </a:xfrm>
          <a:prstGeom prst="rect">
            <a:avLst/>
          </a:prstGeom>
          <a:noFill/>
          <a:ln w="9525">
            <a:noFill/>
            <a:miter lim="800000"/>
            <a:headEnd/>
            <a:tailEnd/>
          </a:ln>
          <a:effectLst/>
        </p:spPr>
      </p:pic>
      <p:sp>
        <p:nvSpPr>
          <p:cNvPr id="6" name="مستطيل 5"/>
          <p:cNvSpPr/>
          <p:nvPr/>
        </p:nvSpPr>
        <p:spPr>
          <a:xfrm>
            <a:off x="2819400" y="2590800"/>
            <a:ext cx="3048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المثال الثاني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pic>
        <p:nvPicPr>
          <p:cNvPr id="5123" name="Picture 3"/>
          <p:cNvPicPr>
            <a:picLocks noGrp="1" noChangeAspect="1" noChangeArrowheads="1"/>
          </p:cNvPicPr>
          <p:nvPr>
            <p:ph idx="1"/>
          </p:nvPr>
        </p:nvPicPr>
        <p:blipFill>
          <a:blip r:embed="rId2" cstate="print"/>
          <a:srcRect/>
          <a:stretch>
            <a:fillRect/>
          </a:stretch>
        </p:blipFill>
        <p:spPr bwMode="auto">
          <a:xfrm>
            <a:off x="685801" y="1600200"/>
            <a:ext cx="8370020" cy="4525963"/>
          </a:xfrm>
          <a:prstGeom prst="rect">
            <a:avLst/>
          </a:prstGeom>
          <a:noFill/>
          <a:ln w="9525">
            <a:noFill/>
            <a:miter lim="800000"/>
            <a:headEnd/>
            <a:tailEnd/>
          </a:ln>
          <a:effectLst/>
        </p:spPr>
      </p:pic>
      <p:sp>
        <p:nvSpPr>
          <p:cNvPr id="7" name="مستطيل 6"/>
          <p:cNvSpPr/>
          <p:nvPr/>
        </p:nvSpPr>
        <p:spPr>
          <a:xfrm>
            <a:off x="990600" y="1676400"/>
            <a:ext cx="3048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المثال الثاني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pic>
        <p:nvPicPr>
          <p:cNvPr id="6146" name="Picture 2"/>
          <p:cNvPicPr>
            <a:picLocks noGrp="1" noChangeAspect="1" noChangeArrowheads="1"/>
          </p:cNvPicPr>
          <p:nvPr>
            <p:ph idx="1"/>
          </p:nvPr>
        </p:nvPicPr>
        <p:blipFill>
          <a:blip r:embed="rId2" cstate="print"/>
          <a:srcRect/>
          <a:stretch>
            <a:fillRect/>
          </a:stretch>
        </p:blipFill>
        <p:spPr bwMode="auto">
          <a:xfrm>
            <a:off x="495300" y="1524000"/>
            <a:ext cx="8915400" cy="410083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المثال الثاني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pic>
        <p:nvPicPr>
          <p:cNvPr id="7170" name="Picture 2"/>
          <p:cNvPicPr>
            <a:picLocks noGrp="1" noChangeAspect="1" noChangeArrowheads="1"/>
          </p:cNvPicPr>
          <p:nvPr>
            <p:ph idx="1"/>
          </p:nvPr>
        </p:nvPicPr>
        <p:blipFill>
          <a:blip r:embed="rId2" cstate="print"/>
          <a:srcRect/>
          <a:stretch>
            <a:fillRect/>
          </a:stretch>
        </p:blipFill>
        <p:spPr bwMode="auto">
          <a:xfrm>
            <a:off x="834257" y="1600200"/>
            <a:ext cx="8237485" cy="4525963"/>
          </a:xfrm>
          <a:prstGeom prst="rect">
            <a:avLst/>
          </a:prstGeom>
          <a:noFill/>
          <a:ln w="9525">
            <a:noFill/>
            <a:miter lim="800000"/>
            <a:headEnd/>
            <a:tailEnd/>
          </a:ln>
          <a:effectLst/>
        </p:spPr>
      </p:pic>
      <p:sp>
        <p:nvSpPr>
          <p:cNvPr id="6" name="مستطيل 5"/>
          <p:cNvSpPr/>
          <p:nvPr/>
        </p:nvSpPr>
        <p:spPr>
          <a:xfrm>
            <a:off x="1447800" y="4267200"/>
            <a:ext cx="3048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المثال الثاني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pic>
        <p:nvPicPr>
          <p:cNvPr id="8194" name="Picture 2"/>
          <p:cNvPicPr>
            <a:picLocks noGrp="1" noChangeAspect="1" noChangeArrowheads="1"/>
          </p:cNvPicPr>
          <p:nvPr>
            <p:ph idx="1"/>
          </p:nvPr>
        </p:nvPicPr>
        <p:blipFill>
          <a:blip r:embed="rId2" cstate="print"/>
          <a:srcRect/>
          <a:stretch>
            <a:fillRect/>
          </a:stretch>
        </p:blipFill>
        <p:spPr bwMode="auto">
          <a:xfrm>
            <a:off x="495300" y="1885819"/>
            <a:ext cx="8915400" cy="3954725"/>
          </a:xfrm>
          <a:prstGeom prst="rect">
            <a:avLst/>
          </a:prstGeom>
          <a:noFill/>
          <a:ln w="9525">
            <a:noFill/>
            <a:miter lim="800000"/>
            <a:headEnd/>
            <a:tailEnd/>
          </a:ln>
          <a:effectLst/>
        </p:spPr>
      </p:pic>
      <p:sp>
        <p:nvSpPr>
          <p:cNvPr id="6" name="مستطيل 5"/>
          <p:cNvSpPr/>
          <p:nvPr/>
        </p:nvSpPr>
        <p:spPr>
          <a:xfrm>
            <a:off x="5257800" y="4267200"/>
            <a:ext cx="3048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ستطيل 6"/>
          <p:cNvSpPr/>
          <p:nvPr/>
        </p:nvSpPr>
        <p:spPr>
          <a:xfrm>
            <a:off x="5867400" y="5334000"/>
            <a:ext cx="3048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خلاصة</a:t>
            </a:r>
            <a:endParaRPr lang="ar-SA" dirty="0"/>
          </a:p>
        </p:txBody>
      </p:sp>
      <p:sp>
        <p:nvSpPr>
          <p:cNvPr id="3" name="عنصر نائب للمحتوى 2"/>
          <p:cNvSpPr>
            <a:spLocks noGrp="1"/>
          </p:cNvSpPr>
          <p:nvPr>
            <p:ph idx="1"/>
          </p:nvPr>
        </p:nvSpPr>
        <p:spPr/>
        <p:txBody>
          <a:bodyPr/>
          <a:lstStyle/>
          <a:p>
            <a:pPr rtl="1"/>
            <a:r>
              <a:rPr lang="ar-SA" dirty="0" smtClean="0"/>
              <a:t>والحقيقة والمجاز العارضان في الجملة من قبل أحوالها كثيران فمن ذلك قولهم: مات زيد فيرفعه العرب كما يرفعون قولهم: أمات الله زيداً والثاني حقيقة والأول مجاز ومنه قوله تعالى: " فإِذَا عَزمَ الأَمرُ " . والأمر لا يعزم وإنما يعزم عليه قال النابغة:</a:t>
            </a:r>
          </a:p>
          <a:p>
            <a:pPr algn="ctr" rtl="1"/>
            <a:r>
              <a:rPr lang="ar-SA" dirty="0" smtClean="0"/>
              <a:t>وإن الدّين قد عزما</a:t>
            </a:r>
          </a:p>
          <a:p>
            <a:pPr rtl="1"/>
            <a:r>
              <a:rPr lang="ar-SA" dirty="0" smtClean="0"/>
              <a:t>ويقولون: أُعطيَ ثوبٌ زيداً، وإنما الوجه أُعطي زيدٌ ثوبا، لأن زيداً هو الآخذ للثوب والمتناول له. ووُلد له ستون عاماً. والمعنى ولد له الأولاد في ستين عاماً.</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خلاصة</a:t>
            </a:r>
            <a:endParaRPr lang="ar-SA" dirty="0"/>
          </a:p>
        </p:txBody>
      </p:sp>
      <p:sp>
        <p:nvSpPr>
          <p:cNvPr id="3" name="عنصر نائب للمحتوى 2"/>
          <p:cNvSpPr>
            <a:spLocks noGrp="1"/>
          </p:cNvSpPr>
          <p:nvPr>
            <p:ph idx="1"/>
          </p:nvPr>
        </p:nvSpPr>
        <p:spPr/>
        <p:txBody>
          <a:bodyPr/>
          <a:lstStyle/>
          <a:p>
            <a:pPr rtl="1"/>
            <a:r>
              <a:rPr lang="ar-SA" sz="3000" dirty="0" smtClean="0"/>
              <a:t>ومن </a:t>
            </a:r>
            <a:r>
              <a:rPr lang="ar-SA" sz="3000" dirty="0" smtClean="0"/>
              <a:t>ذلك </a:t>
            </a:r>
            <a:r>
              <a:rPr lang="ar-SA" sz="3000" dirty="0" smtClean="0"/>
              <a:t>أ</a:t>
            </a:r>
            <a:r>
              <a:rPr lang="ar-SA" sz="3000" dirty="0" smtClean="0"/>
              <a:t>ن </a:t>
            </a:r>
            <a:r>
              <a:rPr lang="ar-SA" sz="3000" dirty="0" smtClean="0"/>
              <a:t>يرد الأمر بصيغة الخبر، والخبر يرد بصيغة الأمر، والإيجاب يرد بصيغة النفي، والنفي يرد بصيغة الإيجاب، والواجب يرد بصيغة الممكن أو الممتنع، والممكن والممتنع يردان بصيغة الواجب، والمدح يرد بصورة الذم، والذم يرد بصورة المدح، والتقليل يرد بصورة التكثير، والتكثير يرد بصورة التقليل، ونحو ذلك من أساليب الكلام التي لا يقف عليها إلا من تحقق بعلم اللسان.</a:t>
            </a:r>
          </a:p>
          <a:p>
            <a:pPr rtl="1"/>
            <a:r>
              <a:rPr lang="ar-SA" sz="3000" dirty="0" smtClean="0"/>
              <a:t>ومثال الأمر الوارد بصيغة الخبر قولهم: حسبك درهم، فإن صيغة هذا الكلام كصيغة قولك أخوك منطلق، وأبوك زيد، ومعناه معنى الأمر لأن تقديره فليكفك درهم، أو اكتف بدرهم.</a:t>
            </a:r>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خلاصة</a:t>
            </a:r>
            <a:endParaRPr lang="ar-SA" dirty="0"/>
          </a:p>
        </p:txBody>
      </p:sp>
      <p:sp>
        <p:nvSpPr>
          <p:cNvPr id="3" name="عنصر نائب للمحتوى 2"/>
          <p:cNvSpPr>
            <a:spLocks noGrp="1"/>
          </p:cNvSpPr>
          <p:nvPr>
            <p:ph idx="1"/>
          </p:nvPr>
        </p:nvSpPr>
        <p:spPr/>
        <p:txBody>
          <a:bodyPr/>
          <a:lstStyle/>
          <a:p>
            <a:pPr rtl="1"/>
            <a:r>
              <a:rPr lang="ar-SA" dirty="0" smtClean="0"/>
              <a:t> ومن هذا قولهم في الدعاء: غفر الله لزيد، ورحمك الله، وسلام عليك. وأما الخبر الوارد بصيغة الأمر فكقولهم في التعجب: أحسن بزيد، فإن صيغته كصيغة قولك أحسن إلى زيد، وأحدهما خبر، والآخر أمر، لأن معنى أحسن بزيد: ما أحسن زيداً فإنما أنت مخبر لا آمر، ومكان الباء وما عملت فيه رفع، ومكان إلى وما عملت فيه نصب. ومنه قوله تعالى: " أَسْمِع بِهِم وأَبصِرْ " أي ما أسمعهم وأبصرهم.</a:t>
            </a:r>
          </a:p>
          <a:p>
            <a:pPr rtl="1"/>
            <a:r>
              <a:rPr lang="ar-SA" dirty="0" smtClean="0"/>
              <a:t>وأما الإيجاب الوارد بصيغة النفي فكقولهم: ما زال زيد عالماً. فإن صيغته كصيغة قولك ما كان زيد عالماً، الأول إيجاب، </a:t>
            </a:r>
            <a:r>
              <a:rPr lang="ar-SA" smtClean="0"/>
              <a:t>والثاني نفي.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2545</TotalTime>
  <Words>421</Words>
  <Application>Microsoft Office PowerPoint</Application>
  <PresentationFormat>A4 Paper (210x297 mm)‎</PresentationFormat>
  <Paragraphs>46</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الثامنة</vt:lpstr>
      <vt:lpstr>المقدّمة</vt:lpstr>
      <vt:lpstr>المثال الأول</vt:lpstr>
      <vt:lpstr>المثال الأول</vt:lpstr>
      <vt:lpstr>المثال الأول</vt:lpstr>
      <vt:lpstr>المثال الثاني</vt:lpstr>
      <vt:lpstr>المثال الثاني</vt:lpstr>
      <vt:lpstr>المثال الثاني</vt:lpstr>
      <vt:lpstr>المثال الثاني</vt:lpstr>
      <vt:lpstr>المثال الثاني</vt:lpstr>
      <vt:lpstr>خلاصة</vt:lpstr>
      <vt:lpstr>خلاصة</vt:lpstr>
      <vt:lpstr>خلاصة</vt:lpstr>
      <vt:lpstr>الشريحة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214</cp:revision>
  <dcterms:created xsi:type="dcterms:W3CDTF">2009-10-14T19:14:34Z</dcterms:created>
  <dcterms:modified xsi:type="dcterms:W3CDTF">2010-11-11T13:10:04Z</dcterms:modified>
</cp:coreProperties>
</file>