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0" r:id="rId4"/>
    <p:sldId id="281" r:id="rId5"/>
    <p:sldId id="292" r:id="rId6"/>
    <p:sldId id="293" r:id="rId7"/>
    <p:sldId id="282" r:id="rId8"/>
    <p:sldId id="294" r:id="rId9"/>
    <p:sldId id="283" r:id="rId10"/>
    <p:sldId id="295" r:id="rId11"/>
    <p:sldId id="284" r:id="rId12"/>
    <p:sldId id="296" r:id="rId13"/>
    <p:sldId id="285" r:id="rId14"/>
    <p:sldId id="297" r:id="rId15"/>
    <p:sldId id="286" r:id="rId16"/>
    <p:sldId id="298" r:id="rId17"/>
    <p:sldId id="299" r:id="rId18"/>
    <p:sldId id="300" r:id="rId19"/>
    <p:sldId id="30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574" autoAdjust="0"/>
    <p:restoredTop sz="94624" autoAdjust="0"/>
  </p:normalViewPr>
  <p:slideViewPr>
    <p:cSldViewPr>
      <p:cViewPr>
        <p:scale>
          <a:sx n="75" d="100"/>
          <a:sy n="75" d="100"/>
        </p:scale>
        <p:origin x="-954" y="-78"/>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حروف الجـــر</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التاسعة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المقدّمة</a:t>
            </a:r>
            <a:endParaRPr lang="ar-SA" dirty="0"/>
          </a:p>
        </p:txBody>
      </p:sp>
      <p:sp>
        <p:nvSpPr>
          <p:cNvPr id="3" name="عنصر نائب للمحتوى 2"/>
          <p:cNvSpPr>
            <a:spLocks noGrp="1"/>
          </p:cNvSpPr>
          <p:nvPr>
            <p:ph idx="1"/>
          </p:nvPr>
        </p:nvSpPr>
        <p:spPr/>
        <p:txBody>
          <a:bodyPr/>
          <a:lstStyle/>
          <a:p>
            <a:pPr algn="just" rtl="1"/>
            <a:r>
              <a:rPr lang="ar-SA" sz="2800" dirty="0" smtClean="0"/>
              <a:t>سميت حروف الجر بهذا الاسم لأنها تجرّ ما بعدها وهو مصطلح بصري، وقد سماها الكوفيون حروف الخفض. وحروف الجر لا تدخل إلا على الأسماء فتعمل فيها الجرّ، وعددها عشرون حرفاً مع اختلاف العلماء في بعضها، قال ابن مالك في ألفيته:</a:t>
            </a:r>
          </a:p>
          <a:p>
            <a:pPr algn="just" rtl="1"/>
            <a:r>
              <a:rPr lang="ar-SA" sz="2800" dirty="0" smtClean="0"/>
              <a:t>  </a:t>
            </a:r>
            <a:r>
              <a:rPr lang="ar-SA" sz="2800" dirty="0" err="1" smtClean="0"/>
              <a:t>هاك</a:t>
            </a:r>
            <a:r>
              <a:rPr lang="ar-SA" sz="2800" dirty="0" smtClean="0"/>
              <a:t> حروفَ الجر وهي </a:t>
            </a:r>
            <a:r>
              <a:rPr lang="ar-SA" sz="2800" dirty="0" smtClean="0">
                <a:solidFill>
                  <a:srgbClr val="FF0000"/>
                </a:solidFill>
              </a:rPr>
              <a:t>من</a:t>
            </a:r>
            <a:r>
              <a:rPr lang="ar-SA" sz="2800" dirty="0" smtClean="0"/>
              <a:t> </a:t>
            </a:r>
            <a:r>
              <a:rPr lang="ar-SA" sz="2800" dirty="0" smtClean="0">
                <a:solidFill>
                  <a:srgbClr val="FF0000"/>
                </a:solidFill>
              </a:rPr>
              <a:t>إلى</a:t>
            </a:r>
            <a:r>
              <a:rPr lang="ar-SA" sz="2800" dirty="0" smtClean="0"/>
              <a:t>... </a:t>
            </a:r>
            <a:r>
              <a:rPr lang="ar-SA" sz="2800" dirty="0" smtClean="0">
                <a:solidFill>
                  <a:srgbClr val="FF0000"/>
                </a:solidFill>
              </a:rPr>
              <a:t>حتى</a:t>
            </a:r>
            <a:r>
              <a:rPr lang="ar-SA" sz="2800" dirty="0" smtClean="0"/>
              <a:t> </a:t>
            </a:r>
            <a:r>
              <a:rPr lang="ar-SA" sz="2800" dirty="0" smtClean="0">
                <a:solidFill>
                  <a:srgbClr val="FF0000"/>
                </a:solidFill>
              </a:rPr>
              <a:t>خلا</a:t>
            </a:r>
            <a:r>
              <a:rPr lang="ar-SA" sz="2800" dirty="0" smtClean="0"/>
              <a:t> </a:t>
            </a:r>
            <a:r>
              <a:rPr lang="ar-SA" sz="2800" dirty="0" smtClean="0">
                <a:solidFill>
                  <a:srgbClr val="FF0000"/>
                </a:solidFill>
              </a:rPr>
              <a:t>حاشا</a:t>
            </a:r>
            <a:r>
              <a:rPr lang="ar-SA" sz="2800" dirty="0" smtClean="0"/>
              <a:t> </a:t>
            </a:r>
            <a:r>
              <a:rPr lang="ar-SA" sz="2800" dirty="0" smtClean="0">
                <a:solidFill>
                  <a:srgbClr val="FF0000"/>
                </a:solidFill>
              </a:rPr>
              <a:t>عدا</a:t>
            </a:r>
            <a:r>
              <a:rPr lang="ar-SA" sz="2800" dirty="0" smtClean="0"/>
              <a:t> </a:t>
            </a:r>
            <a:r>
              <a:rPr lang="ar-SA" sz="2800" dirty="0" smtClean="0">
                <a:solidFill>
                  <a:srgbClr val="FF0000"/>
                </a:solidFill>
              </a:rPr>
              <a:t>في</a:t>
            </a:r>
            <a:r>
              <a:rPr lang="ar-SA" sz="2800" dirty="0" smtClean="0"/>
              <a:t> </a:t>
            </a:r>
            <a:r>
              <a:rPr lang="ar-SA" sz="2800" dirty="0" smtClean="0">
                <a:solidFill>
                  <a:srgbClr val="FF0000"/>
                </a:solidFill>
              </a:rPr>
              <a:t>عن</a:t>
            </a:r>
            <a:r>
              <a:rPr lang="ar-SA" sz="2800" dirty="0" smtClean="0"/>
              <a:t> </a:t>
            </a:r>
            <a:r>
              <a:rPr lang="ar-SA" sz="2800" dirty="0" smtClean="0">
                <a:solidFill>
                  <a:srgbClr val="FF0000"/>
                </a:solidFill>
              </a:rPr>
              <a:t>على</a:t>
            </a:r>
          </a:p>
          <a:p>
            <a:pPr algn="just" rtl="1"/>
            <a:r>
              <a:rPr lang="ar-SA" sz="2800" dirty="0" smtClean="0"/>
              <a:t>   </a:t>
            </a:r>
            <a:r>
              <a:rPr lang="ar-SA" sz="2800" dirty="0" smtClean="0">
                <a:solidFill>
                  <a:srgbClr val="FF0000"/>
                </a:solidFill>
              </a:rPr>
              <a:t>مذ</a:t>
            </a:r>
            <a:r>
              <a:rPr lang="ar-SA" sz="2800" dirty="0" smtClean="0"/>
              <a:t> </a:t>
            </a:r>
            <a:r>
              <a:rPr lang="ar-SA" sz="2800" dirty="0" smtClean="0">
                <a:solidFill>
                  <a:srgbClr val="FF0000"/>
                </a:solidFill>
              </a:rPr>
              <a:t>منذ</a:t>
            </a:r>
            <a:r>
              <a:rPr lang="ar-SA" sz="2800" dirty="0" smtClean="0"/>
              <a:t> </a:t>
            </a:r>
            <a:r>
              <a:rPr lang="ar-SA" sz="2800" dirty="0" smtClean="0">
                <a:solidFill>
                  <a:srgbClr val="FF0000"/>
                </a:solidFill>
              </a:rPr>
              <a:t>رب</a:t>
            </a:r>
            <a:r>
              <a:rPr lang="ar-SA" sz="2800" dirty="0" smtClean="0"/>
              <a:t> </a:t>
            </a:r>
            <a:r>
              <a:rPr lang="ar-SA" sz="2800" dirty="0" smtClean="0">
                <a:solidFill>
                  <a:srgbClr val="FF0000"/>
                </a:solidFill>
              </a:rPr>
              <a:t>اللام</a:t>
            </a:r>
            <a:r>
              <a:rPr lang="ar-SA" sz="2800" dirty="0" smtClean="0"/>
              <a:t> </a:t>
            </a:r>
            <a:r>
              <a:rPr lang="ar-SA" sz="2800" dirty="0" smtClean="0">
                <a:solidFill>
                  <a:srgbClr val="FF0000"/>
                </a:solidFill>
              </a:rPr>
              <a:t>كـــي</a:t>
            </a:r>
            <a:r>
              <a:rPr lang="ar-SA" sz="2800" dirty="0" smtClean="0"/>
              <a:t> </a:t>
            </a:r>
            <a:r>
              <a:rPr lang="ar-SA" sz="2800" dirty="0" smtClean="0">
                <a:solidFill>
                  <a:srgbClr val="FF0000"/>
                </a:solidFill>
              </a:rPr>
              <a:t>واو</a:t>
            </a:r>
            <a:r>
              <a:rPr lang="ar-SA" sz="2800" dirty="0" smtClean="0"/>
              <a:t> </a:t>
            </a:r>
            <a:r>
              <a:rPr lang="ar-SA" sz="2800" dirty="0" err="1" smtClean="0"/>
              <a:t>و</a:t>
            </a:r>
            <a:r>
              <a:rPr lang="ar-SA" sz="2800" dirty="0" err="1" smtClean="0">
                <a:solidFill>
                  <a:srgbClr val="FF0000"/>
                </a:solidFill>
              </a:rPr>
              <a:t>تا</a:t>
            </a:r>
            <a:r>
              <a:rPr lang="ar-SA" sz="2800" dirty="0" smtClean="0"/>
              <a:t> ... و</a:t>
            </a:r>
            <a:r>
              <a:rPr lang="ar-SA" sz="2800" dirty="0" smtClean="0">
                <a:solidFill>
                  <a:srgbClr val="FF0000"/>
                </a:solidFill>
              </a:rPr>
              <a:t>الكاف</a:t>
            </a:r>
            <a:r>
              <a:rPr lang="ar-SA" sz="2800" dirty="0" smtClean="0"/>
              <a:t> و</a:t>
            </a:r>
            <a:r>
              <a:rPr lang="ar-SA" sz="2800" dirty="0" smtClean="0">
                <a:solidFill>
                  <a:srgbClr val="FF0000"/>
                </a:solidFill>
              </a:rPr>
              <a:t>الباء</a:t>
            </a:r>
            <a:r>
              <a:rPr lang="ar-SA" sz="2800" dirty="0" smtClean="0"/>
              <a:t> و</a:t>
            </a:r>
            <a:r>
              <a:rPr lang="ar-SA" sz="2800" dirty="0" smtClean="0">
                <a:solidFill>
                  <a:srgbClr val="FF0000"/>
                </a:solidFill>
              </a:rPr>
              <a:t>لعــلّ</a:t>
            </a:r>
            <a:r>
              <a:rPr lang="ar-SA" sz="2800" dirty="0" smtClean="0"/>
              <a:t> و</a:t>
            </a:r>
            <a:r>
              <a:rPr lang="ar-SA" sz="2800" dirty="0" smtClean="0">
                <a:solidFill>
                  <a:srgbClr val="FF0000"/>
                </a:solidFill>
              </a:rPr>
              <a:t>متـــــى</a:t>
            </a:r>
          </a:p>
          <a:p>
            <a:pPr algn="just" rtl="1"/>
            <a:r>
              <a:rPr lang="ar-SA" sz="2800" dirty="0" smtClean="0"/>
              <a:t>أما خلا وحاشا وعدا فهي حروف تستعمل في الاستثناء وتأتي تارة حروفاً وتارةً أفعالاً، أما لعلّ فهي حرف جر في لغة بني </a:t>
            </a:r>
            <a:r>
              <a:rPr lang="ar-SA" sz="2800" dirty="0" err="1" smtClean="0"/>
              <a:t>عقيل</a:t>
            </a:r>
            <a:r>
              <a:rPr lang="ar-SA" sz="2800" dirty="0" smtClean="0"/>
              <a:t> فقط. ومتى حرف جر  في لغة بني هذيل فقط.أما كي فتكون حرف جر في موضعين:</a:t>
            </a:r>
          </a:p>
          <a:p>
            <a:pPr algn="just" rtl="1"/>
            <a:r>
              <a:rPr lang="ar-SA" sz="2800" dirty="0" smtClean="0"/>
              <a:t>أحدهما: إذا دخلت على ما الاستفهامية نحو كيمه؟ أي لمه؟</a:t>
            </a:r>
          </a:p>
          <a:p>
            <a:pPr algn="just"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pPr rtl="1"/>
            <a:r>
              <a:rPr lang="ar-SA" dirty="0" smtClean="0"/>
              <a:t> فما استفهامية مجرورة بكى وحذفت ألفها لدخول حرف الجر عليها وجيء بالهاء </a:t>
            </a:r>
            <a:r>
              <a:rPr lang="ar-SA" dirty="0" err="1" smtClean="0"/>
              <a:t>للسكت</a:t>
            </a:r>
            <a:r>
              <a:rPr lang="ar-SA" dirty="0" smtClean="0"/>
              <a:t>.</a:t>
            </a:r>
          </a:p>
          <a:p>
            <a:pPr rtl="1"/>
            <a:r>
              <a:rPr lang="ar-SA" dirty="0" smtClean="0"/>
              <a:t>الثاني: قولك جئت كي أكرم زيدا فأكرم فعل مضارع منصوب بأن بعد كي، وأن والفعل مقدران بمصدر مجرور بكى والتقدير جئت كي إكرام زيد أي لإكرام زيد.</a:t>
            </a:r>
          </a:p>
          <a:p>
            <a:pPr rtl="1"/>
            <a:r>
              <a:rPr lang="ar-SA" dirty="0" smtClean="0"/>
              <a:t>يبقى أربعة عشر حرفاً وهي التي سندرسها بالتفصيل. وعليك أن تعرف أن الحروف تتناوب فيما بينها لذا قد يحتمل الحرف أكثر من معنى. وقد لونت </a:t>
            </a:r>
            <a:r>
              <a:rPr lang="ar-SA" dirty="0" err="1" smtClean="0"/>
              <a:t>لك</a:t>
            </a:r>
            <a:r>
              <a:rPr lang="ar-SA" dirty="0" smtClean="0"/>
              <a:t> المعاني المهمة باللون الأحمر فركّز عليها.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حروف الجر</a:t>
            </a:r>
            <a:endParaRPr lang="ar-SA" dirty="0"/>
          </a:p>
        </p:txBody>
      </p:sp>
      <p:sp>
        <p:nvSpPr>
          <p:cNvPr id="3" name="عنصر نائب للمحتوى 2"/>
          <p:cNvSpPr>
            <a:spLocks noGrp="1"/>
          </p:cNvSpPr>
          <p:nvPr>
            <p:ph idx="1"/>
          </p:nvPr>
        </p:nvSpPr>
        <p:spPr/>
        <p:txBody>
          <a:bodyPr/>
          <a:lstStyle/>
          <a:p>
            <a:pPr rtl="1"/>
            <a:r>
              <a:rPr lang="ar-SA" sz="3000" dirty="0" smtClean="0"/>
              <a:t>يمكن أن نقسّم حروف الجر إلى قسمين:</a:t>
            </a:r>
          </a:p>
          <a:p>
            <a:pPr rtl="1"/>
            <a:r>
              <a:rPr lang="ar-SA" sz="3000" dirty="0" smtClean="0"/>
              <a:t>القسم الأول، الحروف التي تجر الظاهر والمضمر.</a:t>
            </a:r>
          </a:p>
          <a:p>
            <a:pPr rtl="1"/>
            <a:r>
              <a:rPr lang="ar-SA" sz="3000" dirty="0" smtClean="0"/>
              <a:t>وهي سبعة أحرف تجر الاسم الظاهر وتجر الضمير؛ وهي: من، وإلى، وعن، وعلى، وفي، والباء، واللام؛ نحو: ((وَمِنْكَ وَمِنْ نُوحٍ)) الأول ضمير(الكاف) والثاني اسم ظاهر(نوح) </a:t>
            </a:r>
            <a:r>
              <a:rPr lang="ar-SA" sz="3000" dirty="0" err="1" smtClean="0"/>
              <a:t>و</a:t>
            </a:r>
            <a:r>
              <a:rPr lang="ar-SA" sz="3000" dirty="0" smtClean="0"/>
              <a:t>((إِلَى اللَّهِ مَرْجِعُكُم)) اسم ظاهر </a:t>
            </a:r>
            <a:r>
              <a:rPr lang="ar-SA" sz="3000" dirty="0" err="1" smtClean="0"/>
              <a:t>و</a:t>
            </a:r>
            <a:r>
              <a:rPr lang="ar-SA" sz="3000" dirty="0" smtClean="0"/>
              <a:t>((إِلَيْهِ مَرْجِعُكُمْ))ضمير، </a:t>
            </a:r>
            <a:r>
              <a:rPr lang="ar-SA" sz="3000" dirty="0" err="1" smtClean="0"/>
              <a:t>و</a:t>
            </a:r>
            <a:r>
              <a:rPr lang="ar-SA" sz="3000" dirty="0" smtClean="0"/>
              <a:t>((طَبَقًا عَنْ طَبَقٍ)) اسم ظاهر، </a:t>
            </a:r>
            <a:r>
              <a:rPr lang="ar-SA" sz="3000" dirty="0" err="1" smtClean="0"/>
              <a:t>و</a:t>
            </a:r>
            <a:r>
              <a:rPr lang="ar-SA" sz="3000" dirty="0" smtClean="0"/>
              <a:t>((رَضِيَ اللَّهُ عَنْهُمْ)) ضمير، </a:t>
            </a:r>
            <a:r>
              <a:rPr lang="ar-SA" sz="3000" dirty="0" err="1" smtClean="0"/>
              <a:t>و</a:t>
            </a:r>
            <a:r>
              <a:rPr lang="ar-SA" sz="3000" dirty="0" smtClean="0"/>
              <a:t>((وَعَلَيْهَا وَعَلَى الْفُلْكِ تُحْمَلُونَ))الأول ضمير والثاني اسم ظاهر، </a:t>
            </a:r>
            <a:r>
              <a:rPr lang="ar-SA" sz="3000" dirty="0" err="1" smtClean="0"/>
              <a:t>و</a:t>
            </a:r>
            <a:r>
              <a:rPr lang="ar-SA" sz="3000" dirty="0" smtClean="0"/>
              <a:t>((وَفِي الْأَرْضِ آيَاتٌ))؛ </a:t>
            </a:r>
            <a:r>
              <a:rPr lang="ar-SA" sz="3000" dirty="0" err="1" smtClean="0"/>
              <a:t>و</a:t>
            </a:r>
            <a:r>
              <a:rPr lang="ar-SA" sz="3000" dirty="0" smtClean="0"/>
              <a:t>((وَفِيهَا مَا تَشْتَهِيهِ الْأَنْفُسُ))، </a:t>
            </a:r>
            <a:r>
              <a:rPr lang="ar-SA" sz="3000" dirty="0" err="1" smtClean="0"/>
              <a:t>و</a:t>
            </a:r>
            <a:r>
              <a:rPr lang="ar-SA" sz="3000" dirty="0" smtClean="0"/>
              <a:t>((آمِنُوا بِاللَّهِ))، </a:t>
            </a:r>
            <a:r>
              <a:rPr lang="ar-SA" sz="3000" dirty="0" err="1" smtClean="0"/>
              <a:t>و</a:t>
            </a:r>
            <a:r>
              <a:rPr lang="ar-SA" sz="3000" dirty="0" smtClean="0"/>
              <a:t>((وَآمِنُوا </a:t>
            </a:r>
            <a:r>
              <a:rPr lang="ar-SA" sz="3000" dirty="0" err="1" smtClean="0"/>
              <a:t>بِهِ</a:t>
            </a:r>
            <a:r>
              <a:rPr lang="ar-SA" sz="3000" dirty="0" smtClean="0"/>
              <a:t>))، </a:t>
            </a:r>
            <a:r>
              <a:rPr lang="ar-SA" sz="3000" dirty="0" err="1" smtClean="0"/>
              <a:t>و</a:t>
            </a:r>
            <a:r>
              <a:rPr lang="ar-SA" sz="3000" dirty="0" smtClean="0"/>
              <a:t>((لِلَّهِ مَا فِي السَّمَاوَاتِ))، </a:t>
            </a:r>
            <a:r>
              <a:rPr lang="ar-SA" sz="3000" dirty="0" err="1" smtClean="0"/>
              <a:t>و</a:t>
            </a:r>
            <a:r>
              <a:rPr lang="ar-SA" sz="3000" dirty="0" smtClean="0"/>
              <a:t>((لَهُ مَا فِي السَّمَاوَاتِ)).</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حروف الجر</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sz="3000" dirty="0" smtClean="0"/>
              <a:t>القسم الثاني:ما يختص بالاسم الظاهر.</a:t>
            </a:r>
          </a:p>
          <a:p>
            <a:pPr rtl="1"/>
            <a:r>
              <a:rPr lang="ar-SA" sz="3000" dirty="0" smtClean="0"/>
              <a:t>وهي سبعة أحرف لا تجر إلا الاسم الظاهر، فهي لا تدخل على ضمير، وتنقسم أربعة أقسام:</a:t>
            </a:r>
          </a:p>
          <a:p>
            <a:pPr marL="514350" indent="-514350"/>
            <a:r>
              <a:rPr lang="ar-SA" sz="3000" dirty="0" smtClean="0"/>
              <a:t>أ. ما لا يختص بظاهر بعينة؛ أي إنها تجر كل اسم ظاهر، وهي: حتى، والكاف، والواو.</a:t>
            </a:r>
          </a:p>
          <a:p>
            <a:pPr marL="514350" indent="-514350"/>
            <a:r>
              <a:rPr lang="ar-SA" sz="3000" dirty="0" smtClean="0"/>
              <a:t> ب. ما يختص بالزمان؛ وهما حرفان: مذ، ومنذ.</a:t>
            </a:r>
          </a:p>
          <a:p>
            <a:pPr marL="514350" indent="-514350"/>
            <a:r>
              <a:rPr lang="ar-SA" sz="3000" dirty="0" smtClean="0"/>
              <a:t>ج. ما يختص بالنكرات؛ فلا يجر إلا اسما نكرة، وهي: ربّ فقط.</a:t>
            </a:r>
          </a:p>
          <a:p>
            <a:pPr marL="514350" indent="-514350"/>
            <a:r>
              <a:rPr lang="ar-SA" sz="3000" dirty="0" smtClean="0"/>
              <a:t> د. ما يختص بالقسم بالله فتدخل على(الله) </a:t>
            </a:r>
            <a:r>
              <a:rPr lang="ar-SA" sz="3000" dirty="0" err="1" smtClean="0"/>
              <a:t>و</a:t>
            </a:r>
            <a:r>
              <a:rPr lang="ar-SA" sz="3000" dirty="0" smtClean="0"/>
              <a:t>(رب الكعبة) </a:t>
            </a:r>
            <a:r>
              <a:rPr lang="ar-SA" sz="3000" dirty="0" err="1" smtClean="0"/>
              <a:t>و</a:t>
            </a:r>
            <a:r>
              <a:rPr lang="ar-SA" sz="3000" dirty="0" smtClean="0"/>
              <a:t>(ربي) وهو حرف التاء فقط، مثل: ((تَاللَّهِ لَأَكِيدَنَّ))، ويقال"تربِّ الكعبة وتربي </a:t>
            </a:r>
            <a:r>
              <a:rPr lang="ar-SA" sz="3000" dirty="0" err="1" smtClean="0"/>
              <a:t>لأفعلن</a:t>
            </a:r>
            <a:r>
              <a:rPr lang="ar-SA" sz="3000" dirty="0" smtClean="0"/>
              <a:t>”.</a:t>
            </a:r>
          </a:p>
          <a:p>
            <a:pPr rtl="1"/>
            <a:endParaRPr lang="ar-SA" sz="3000" dirty="0" smtClean="0"/>
          </a:p>
          <a:p>
            <a:endParaRPr lang="ar-SA" sz="3000" dirty="0" smtClean="0"/>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معاني الحروف</a:t>
            </a:r>
            <a:endParaRPr lang="ar-SA" dirty="0"/>
          </a:p>
        </p:txBody>
      </p:sp>
      <p:sp>
        <p:nvSpPr>
          <p:cNvPr id="3" name="عنصر نائب للمحتوى 2"/>
          <p:cNvSpPr>
            <a:spLocks noGrp="1"/>
          </p:cNvSpPr>
          <p:nvPr>
            <p:ph idx="1"/>
          </p:nvPr>
        </p:nvSpPr>
        <p:spPr/>
        <p:txBody>
          <a:bodyPr/>
          <a:lstStyle/>
          <a:p>
            <a:pPr rtl="1"/>
            <a:r>
              <a:rPr lang="ar-SA" b="1" u="sng" dirty="0" smtClean="0"/>
              <a:t>الحرف الأول: (من)</a:t>
            </a:r>
            <a:r>
              <a:rPr lang="ar-SA" dirty="0" smtClean="0"/>
              <a:t> </a:t>
            </a:r>
          </a:p>
          <a:p>
            <a:pPr rtl="1"/>
            <a:r>
              <a:rPr lang="ar-SA" dirty="0" smtClean="0"/>
              <a:t>ومن معانيها:</a:t>
            </a:r>
          </a:p>
          <a:p>
            <a:pPr rtl="1"/>
            <a:r>
              <a:rPr lang="ar-SA" dirty="0" smtClean="0">
                <a:solidFill>
                  <a:srgbClr val="FF0000"/>
                </a:solidFill>
              </a:rPr>
              <a:t>أولا: التبعيض</a:t>
            </a:r>
            <a:r>
              <a:rPr lang="ar-SA" dirty="0" smtClean="0"/>
              <a:t>، وذلك نحو:</a:t>
            </a:r>
            <a:r>
              <a:rPr lang="ar-SA" dirty="0" smtClean="0">
                <a:sym typeface="AGA Arabesque"/>
              </a:rPr>
              <a:t> </a:t>
            </a:r>
            <a:r>
              <a:rPr lang="ar-SA" dirty="0" smtClean="0"/>
              <a:t>((حَتَّى تُنْفِقُوا مِمَّا تُحِبُّونَ)) أي شيئاً أو بعضاً مما تحبون، وأنفقت من دراهمي.</a:t>
            </a:r>
          </a:p>
          <a:p>
            <a:pPr rtl="1"/>
            <a:r>
              <a:rPr lang="ar-SA" dirty="0" smtClean="0"/>
              <a:t>ثانياً: </a:t>
            </a:r>
            <a:r>
              <a:rPr lang="ar-SA" dirty="0" smtClean="0">
                <a:solidFill>
                  <a:srgbClr val="FF0000"/>
                </a:solidFill>
              </a:rPr>
              <a:t>بيان الجنس</a:t>
            </a:r>
            <a:r>
              <a:rPr lang="ar-SA" dirty="0" smtClean="0"/>
              <a:t>، وذلك نحو:((مِنْ أَسَاوِرَ مِنْ ذَهَبٍ))فبيّن جنس الأساور فهي من ذهب، وقول الرسول صلى الله عليه وسلم:“التمس ولو خاتماً من حديد“</a:t>
            </a:r>
          </a:p>
          <a:p>
            <a:pPr rtl="1"/>
            <a:r>
              <a:rPr lang="ar-SA" dirty="0" smtClean="0"/>
              <a:t>ثالثاً: </a:t>
            </a:r>
            <a:r>
              <a:rPr lang="ar-SA" dirty="0" smtClean="0">
                <a:solidFill>
                  <a:srgbClr val="FF0000"/>
                </a:solidFill>
              </a:rPr>
              <a:t>ابتداء الغاية </a:t>
            </a:r>
            <a:r>
              <a:rPr lang="ar-SA" dirty="0" smtClean="0"/>
              <a:t>وقد تكون مكانية، نحو: ((سبحان الذي أسرى بعبده ليلاً مِنَ الْمَسْجِدِ الْحَرَامِ)) أي ابتداء منه.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dirty="0" smtClean="0"/>
              <a:t>  وقد تكون الغاية </a:t>
            </a:r>
            <a:r>
              <a:rPr lang="ar-SA" dirty="0" err="1" smtClean="0"/>
              <a:t>زمانية</a:t>
            </a:r>
            <a:r>
              <a:rPr lang="ar-SA" dirty="0" smtClean="0"/>
              <a:t>، نحو قوله تعالى:((لَّمَسْجِدٌ أُسِّسَ عَلَى التَّقْوَى مِنْ أَوَّلِ يَوْم)).وفي الحديث“أُمطرنا من الجمعة إلى الجمعة“</a:t>
            </a:r>
          </a:p>
          <a:p>
            <a:pPr rtl="1"/>
            <a:r>
              <a:rPr lang="ar-SA" dirty="0" smtClean="0"/>
              <a:t>رابعاً: </a:t>
            </a:r>
            <a:r>
              <a:rPr lang="ar-SA" dirty="0" smtClean="0">
                <a:solidFill>
                  <a:srgbClr val="FF0000"/>
                </a:solidFill>
              </a:rPr>
              <a:t>التوكيد</a:t>
            </a:r>
            <a:r>
              <a:rPr lang="ar-SA" dirty="0" smtClean="0"/>
              <a:t>، وتكون هنا زائدة ولها ثلاثة شروط: أولها أن يسبقها نفي، </a:t>
            </a:r>
            <a:r>
              <a:rPr lang="ar-SA" dirty="0" err="1" smtClean="0"/>
              <a:t>أونهي</a:t>
            </a:r>
            <a:r>
              <a:rPr lang="ar-SA" dirty="0" smtClean="0"/>
              <a:t> أو استفهام </a:t>
            </a:r>
            <a:r>
              <a:rPr lang="ar-SA" dirty="0" err="1" smtClean="0"/>
              <a:t>بـ</a:t>
            </a:r>
            <a:r>
              <a:rPr lang="ar-SA" dirty="0" smtClean="0"/>
              <a:t>(هل)، وثانيها أن يكون </a:t>
            </a:r>
            <a:r>
              <a:rPr lang="ar-SA" dirty="0" err="1" smtClean="0"/>
              <a:t>مجرورها</a:t>
            </a:r>
            <a:r>
              <a:rPr lang="ar-SA" dirty="0" smtClean="0"/>
              <a:t> نكرة، وثالثها: أن يكون </a:t>
            </a:r>
            <a:r>
              <a:rPr lang="ar-SA" dirty="0" err="1" smtClean="0"/>
              <a:t>مجرورها</a:t>
            </a:r>
            <a:r>
              <a:rPr lang="ar-SA" dirty="0" smtClean="0"/>
              <a:t> إما فاعلا؛ نحو: ((مَا يَأْتِيهِمْ مِنْ ذِكْرٍ))، أو مفعولا، نحو: ((هَلْ تُحِسُّ مِنْهُمْ مِنْ أَحَدٍ))، أو مبتدأ، نحو: ((هَلْ مِنْ خَالِقٍ غَيْرُ اللَّهِ)).</a:t>
            </a:r>
          </a:p>
          <a:p>
            <a:pPr rtl="1"/>
            <a:r>
              <a:rPr lang="ar-SA" dirty="0" smtClean="0"/>
              <a:t>خامساً:البدل نحو:((أَرَضِيتُمْ بِالْحَيَاةِ الدُّنْيَا مِنَ الْآخِرَةِ))أي بدلاً من الآخرة.</a:t>
            </a:r>
          </a:p>
          <a:p>
            <a:pPr rtl="1"/>
            <a:r>
              <a:rPr lang="ar-SA" dirty="0" smtClean="0"/>
              <a:t>سادساً: الظرفية، سواء المكانية نحو: ((مَاذَا خَلَقُوا مِنَ الْأَرْضِ))،أو </a:t>
            </a:r>
            <a:r>
              <a:rPr lang="ar-SA" dirty="0" err="1" smtClean="0"/>
              <a:t>الزمانية</a:t>
            </a:r>
            <a:r>
              <a:rPr lang="ar-SA" dirty="0" smtClean="0"/>
              <a:t> نحو ((إِذَا نُودِيَ لِلصَّلاةِ مِنْ يَوْمِ الْجُمُعَةِ)).</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a:xfrm>
            <a:off x="457200" y="1371600"/>
            <a:ext cx="8915400" cy="4525963"/>
          </a:xfrm>
        </p:spPr>
        <p:txBody>
          <a:bodyPr/>
          <a:lstStyle/>
          <a:p>
            <a:pPr rtl="1"/>
            <a:r>
              <a:rPr lang="ar-SA" sz="3000" dirty="0" smtClean="0"/>
              <a:t>سابعاً: </a:t>
            </a:r>
            <a:r>
              <a:rPr lang="ar-SA" sz="3000" dirty="0" smtClean="0">
                <a:solidFill>
                  <a:srgbClr val="FF0000"/>
                </a:solidFill>
              </a:rPr>
              <a:t>التعليل</a:t>
            </a:r>
            <a:r>
              <a:rPr lang="ar-SA" sz="3000" dirty="0" smtClean="0"/>
              <a:t>؛ كقوله تعالى: ((مِمَّا </a:t>
            </a:r>
            <a:r>
              <a:rPr lang="ar-SA" sz="3000" dirty="0" err="1" smtClean="0"/>
              <a:t>خطِيئَاتِهِمْ</a:t>
            </a:r>
            <a:r>
              <a:rPr lang="ar-SA" sz="3000" dirty="0" smtClean="0"/>
              <a:t> أُغْرِقُوا))وأصلها: من ما </a:t>
            </a:r>
            <a:r>
              <a:rPr lang="ar-SA" sz="3000" dirty="0" err="1" smtClean="0"/>
              <a:t>خطيئاتهم</a:t>
            </a:r>
            <a:r>
              <a:rPr lang="ar-SA" sz="3000" dirty="0" smtClean="0"/>
              <a:t> أي بسبب </a:t>
            </a:r>
            <a:r>
              <a:rPr lang="ar-SA" sz="3000" dirty="0" err="1" smtClean="0"/>
              <a:t>خطيئاتهم</a:t>
            </a:r>
            <a:r>
              <a:rPr lang="ar-SA" sz="3000" dirty="0" smtClean="0"/>
              <a:t>، وتقول: كدتُ أموتُ من البرد، وقال الفرزدق في مدح زين العابدين بن علي:</a:t>
            </a:r>
          </a:p>
          <a:p>
            <a:pPr rtl="1"/>
            <a:r>
              <a:rPr lang="ar-SA" sz="3000" dirty="0" smtClean="0"/>
              <a:t>يغضي حياء </a:t>
            </a:r>
            <a:r>
              <a:rPr lang="ar-SA" sz="3000" dirty="0" err="1" smtClean="0"/>
              <a:t>ويغضَى</a:t>
            </a:r>
            <a:r>
              <a:rPr lang="ar-SA" sz="3000" dirty="0" smtClean="0"/>
              <a:t> من مهابته    فلا يكلَّمُ إلا حينَ يبتسمُ</a:t>
            </a:r>
          </a:p>
          <a:p>
            <a:pPr rtl="1"/>
            <a:r>
              <a:rPr lang="ar-SA" sz="3000" b="1" u="sng" dirty="0" smtClean="0"/>
              <a:t>الحرف الثاني: اللام.</a:t>
            </a:r>
          </a:p>
          <a:p>
            <a:pPr rtl="1"/>
            <a:r>
              <a:rPr lang="ar-SA" sz="3000" dirty="0" smtClean="0"/>
              <a:t>ومعاني اللام هي:</a:t>
            </a:r>
          </a:p>
          <a:p>
            <a:pPr rtl="1"/>
            <a:r>
              <a:rPr lang="ar-SA" sz="3000" dirty="0" smtClean="0"/>
              <a:t>أولاً: </a:t>
            </a:r>
            <a:r>
              <a:rPr lang="ar-SA" sz="3000" dirty="0" smtClean="0">
                <a:solidFill>
                  <a:srgbClr val="FF0000"/>
                </a:solidFill>
              </a:rPr>
              <a:t>المُلك</a:t>
            </a:r>
            <a:r>
              <a:rPr lang="ar-SA" sz="3000" dirty="0" smtClean="0"/>
              <a:t>، نحو: ((لَّهِ مَا فِي السَّمَاوَاتِ)) </a:t>
            </a:r>
            <a:r>
              <a:rPr lang="ar-SA" sz="3000" dirty="0" err="1" smtClean="0"/>
              <a:t>و</a:t>
            </a:r>
            <a:r>
              <a:rPr lang="ar-SA" sz="3000" dirty="0" smtClean="0"/>
              <a:t>“هذا الكتاب لي“ ويكون للعاقل.</a:t>
            </a:r>
          </a:p>
          <a:p>
            <a:pPr rtl="1"/>
            <a:r>
              <a:rPr lang="ar-SA" sz="3000" dirty="0" smtClean="0"/>
              <a:t>والثاني:</a:t>
            </a:r>
            <a:r>
              <a:rPr lang="ar-SA" sz="3000" dirty="0" smtClean="0">
                <a:solidFill>
                  <a:srgbClr val="FF0000"/>
                </a:solidFill>
              </a:rPr>
              <a:t>شبه الملك</a:t>
            </a:r>
            <a:r>
              <a:rPr lang="ar-SA" sz="3000" dirty="0" smtClean="0"/>
              <a:t>، وقد يعبر عنه بالاختصاص، ويكون لغير العاقل؛ نحو: ”السرج للدابة“، والغلاف للكتاب.</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dirty="0" smtClean="0"/>
              <a:t>ثالثاً: التعدية، وتكون غالباً في تعدية فعل المتعجب منه باللام مثل:ما أضربَ زيداً لعمرٍو!. وما أحبَّه لبكر!</a:t>
            </a:r>
          </a:p>
          <a:p>
            <a:pPr rtl="1"/>
            <a:r>
              <a:rPr lang="ar-SA" dirty="0" smtClean="0"/>
              <a:t>رابعاً: </a:t>
            </a:r>
            <a:r>
              <a:rPr lang="ar-SA" dirty="0" smtClean="0">
                <a:solidFill>
                  <a:srgbClr val="FF0000"/>
                </a:solidFill>
              </a:rPr>
              <a:t>التعليل</a:t>
            </a:r>
            <a:r>
              <a:rPr lang="ar-SA" dirty="0" smtClean="0"/>
              <a:t>؛ كقول الشاعر:</a:t>
            </a:r>
          </a:p>
          <a:p>
            <a:pPr rtl="1"/>
            <a:r>
              <a:rPr lang="ar-SA" dirty="0" smtClean="0"/>
              <a:t> وإني لتعروني لذكراك هزةٌ     كما انتفض العصفور بلله القطر</a:t>
            </a:r>
          </a:p>
          <a:p>
            <a:pPr rtl="1"/>
            <a:r>
              <a:rPr lang="ar-SA" dirty="0" smtClean="0"/>
              <a:t>فاللام في (لذكراك) تفيد التعليل أي بسبب ذكراك. وتقول: جئتُ للعلمِ.</a:t>
            </a:r>
          </a:p>
          <a:p>
            <a:pPr rtl="1"/>
            <a:r>
              <a:rPr lang="ar-SA" dirty="0" smtClean="0"/>
              <a:t>خامساً: التوكيد؛ وهي الزائدة، نحو قول الشاعر:</a:t>
            </a:r>
          </a:p>
          <a:p>
            <a:pPr rtl="1"/>
            <a:r>
              <a:rPr lang="ar-SA" smtClean="0"/>
              <a:t>وملكتَ </a:t>
            </a:r>
            <a:r>
              <a:rPr lang="ar-SA" dirty="0" smtClean="0"/>
              <a:t>ما </a:t>
            </a:r>
            <a:r>
              <a:rPr lang="ar-SA" smtClean="0"/>
              <a:t>بين العراق </a:t>
            </a:r>
            <a:r>
              <a:rPr lang="ar-SA" dirty="0" smtClean="0"/>
              <a:t>ويثربٍ   مُلكا أجارَ لمسلمٍ ومعاهدِ</a:t>
            </a:r>
          </a:p>
          <a:p>
            <a:pPr rtl="1"/>
            <a:r>
              <a:rPr lang="ar-SA" dirty="0" smtClean="0"/>
              <a:t>أي أجار مسلماً ومعاهداً.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algn="just" rtl="1"/>
            <a:r>
              <a:rPr lang="ar-SA" dirty="0" smtClean="0"/>
              <a:t>سادساً: تقوية العامل الضعيف، ويضعف العامل إما بكونه فرعا في العمل؛ نحو: ((مُصَدِّقًا لِمَا مَعَهُمْ)) فالعمل في الأصل للفعل والحرف، أما الاسم فهو فرع </a:t>
            </a:r>
            <a:r>
              <a:rPr lang="ar-SA" dirty="0" err="1" smtClean="0"/>
              <a:t>و</a:t>
            </a:r>
            <a:r>
              <a:rPr lang="ar-SA" dirty="0" smtClean="0"/>
              <a:t>(مصدقاً) اسم، لذا فهو عامل ضعيف لا يقوى أحياناً على التعدي بنفسه، فعدي بوساطة اللام، ومثلها كذلك((فَعَّالٌ لِمَا يُرِيدُ)). وقد يضعف العامل بسبب تأخره عن المعمول؛ نحو: ((إِنْ كُنْتُمْ لِلرُّؤْيا تَعْبُرُونَ))، فقد تأخر العامل وهو الفعل(تعبرون) عن المعمول وهو المفعول </a:t>
            </a:r>
            <a:r>
              <a:rPr lang="ar-SA" dirty="0" err="1" smtClean="0"/>
              <a:t>به</a:t>
            </a:r>
            <a:r>
              <a:rPr lang="ar-SA" dirty="0" smtClean="0"/>
              <a:t>(الرؤيا) لذا عدي بوساطة اللام.</a:t>
            </a:r>
          </a:p>
          <a:p>
            <a:pPr algn="just" rtl="1"/>
            <a:r>
              <a:rPr lang="ar-SA" dirty="0" smtClean="0"/>
              <a:t>سابعاً: </a:t>
            </a:r>
            <a:r>
              <a:rPr lang="ar-SA" dirty="0" smtClean="0">
                <a:solidFill>
                  <a:srgbClr val="FF0000"/>
                </a:solidFill>
              </a:rPr>
              <a:t>انتهاء الغاية</a:t>
            </a:r>
            <a:r>
              <a:rPr lang="ar-SA" dirty="0" smtClean="0"/>
              <a:t>؛ نحو:((كُلٌّ يَجْرِي لِأَجَلٍ مُسَمّىً)).</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a:xfrm>
            <a:off x="533400" y="1447800"/>
            <a:ext cx="8915400" cy="4525963"/>
          </a:xfrm>
        </p:spPr>
        <p:txBody>
          <a:bodyPr/>
          <a:lstStyle/>
          <a:p>
            <a:pPr rtl="1"/>
            <a:r>
              <a:rPr lang="ar-SA" dirty="0" smtClean="0"/>
              <a:t>ثامناً: </a:t>
            </a:r>
            <a:r>
              <a:rPr lang="ar-SA" dirty="0" err="1" smtClean="0"/>
              <a:t>البعدية</a:t>
            </a:r>
            <a:r>
              <a:rPr lang="ar-SA" dirty="0" smtClean="0"/>
              <a:t>، نحو:((أَقِمِ الصَّلاةَ لِدُلُوكِ الشَّمْسِ))، أي:بعده، بعد الزوال.</a:t>
            </a:r>
          </a:p>
          <a:p>
            <a:pPr rtl="1"/>
            <a:r>
              <a:rPr lang="ar-SA" dirty="0" smtClean="0"/>
              <a:t>تاسعاً:الاستعلاء أي بمعنى على، نحو:((وَيَخِرُّونَ لِلْأَذْقَانِ))أي عليها.</a:t>
            </a:r>
          </a:p>
          <a:p>
            <a:pPr rtl="1"/>
            <a:r>
              <a:rPr lang="ar-SA" b="1" u="sng" dirty="0" smtClean="0"/>
              <a:t>الحرف الثالث: الباء.</a:t>
            </a:r>
          </a:p>
          <a:p>
            <a:pPr rtl="1"/>
            <a:r>
              <a:rPr lang="ar-SA" dirty="0" smtClean="0"/>
              <a:t>ولها معانٍ أبرزها:</a:t>
            </a:r>
          </a:p>
          <a:p>
            <a:pPr rtl="1"/>
            <a:r>
              <a:rPr lang="ar-SA" dirty="0" smtClean="0"/>
              <a:t>أولاً:</a:t>
            </a:r>
            <a:r>
              <a:rPr lang="ar-SA" dirty="0" smtClean="0">
                <a:solidFill>
                  <a:srgbClr val="FF0000"/>
                </a:solidFill>
              </a:rPr>
              <a:t>الاستعانة</a:t>
            </a:r>
            <a:r>
              <a:rPr lang="ar-SA" dirty="0" smtClean="0"/>
              <a:t>، نحو: كتبت بالقلم، وحججتُ بتوفيق الله.</a:t>
            </a:r>
          </a:p>
          <a:p>
            <a:pPr rtl="1"/>
            <a:r>
              <a:rPr lang="ar-SA" dirty="0" smtClean="0"/>
              <a:t>والثاني: </a:t>
            </a:r>
            <a:r>
              <a:rPr lang="ar-SA" dirty="0" smtClean="0">
                <a:solidFill>
                  <a:srgbClr val="FF0000"/>
                </a:solidFill>
              </a:rPr>
              <a:t>التعدية</a:t>
            </a:r>
            <a:r>
              <a:rPr lang="ar-SA" dirty="0" smtClean="0"/>
              <a:t>، نحو:((ذَهَبَ اللَّهُ بِنُورِهِمْ)) ف(ذهبَ)فعلٌ لازم، تمت تعديته بالباء، فصيرت الفاعل مفعولاً، وجلستُ بزيد، أي أجلستُه.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dirty="0" smtClean="0"/>
              <a:t>ثالثاً: </a:t>
            </a:r>
            <a:r>
              <a:rPr lang="ar-SA" dirty="0" smtClean="0">
                <a:solidFill>
                  <a:srgbClr val="FF0000"/>
                </a:solidFill>
              </a:rPr>
              <a:t>التعويض</a:t>
            </a:r>
            <a:r>
              <a:rPr lang="ar-SA" dirty="0" smtClean="0"/>
              <a:t>، نحو:بعتك الحصان بألف، وأخذ العدوّ القائد بعشرة أسرى.</a:t>
            </a:r>
          </a:p>
          <a:p>
            <a:pPr rtl="1"/>
            <a:r>
              <a:rPr lang="ar-SA" dirty="0" smtClean="0"/>
              <a:t>رابعاً:الإلصاق، نحو: أمسكت بزيد، أي التصقت يداي </a:t>
            </a:r>
            <a:r>
              <a:rPr lang="ar-SA" dirty="0" err="1" smtClean="0"/>
              <a:t>به</a:t>
            </a:r>
            <a:r>
              <a:rPr lang="ar-SA" dirty="0" smtClean="0"/>
              <a:t>.</a:t>
            </a:r>
          </a:p>
          <a:p>
            <a:pPr rtl="1"/>
            <a:r>
              <a:rPr lang="ar-SA" dirty="0" smtClean="0"/>
              <a:t>خامساً: </a:t>
            </a:r>
            <a:r>
              <a:rPr lang="ar-SA" dirty="0" smtClean="0">
                <a:solidFill>
                  <a:srgbClr val="FF0000"/>
                </a:solidFill>
              </a:rPr>
              <a:t>التبعيض</a:t>
            </a:r>
            <a:r>
              <a:rPr lang="ar-SA" dirty="0" smtClean="0"/>
              <a:t>، نحو: ((عَيْنًا يَشْرَبُ </a:t>
            </a:r>
            <a:r>
              <a:rPr lang="ar-SA" dirty="0" err="1" smtClean="0"/>
              <a:t>بِهَا</a:t>
            </a:r>
            <a:r>
              <a:rPr lang="ar-SA" dirty="0" smtClean="0"/>
              <a:t> عِبَادُ اللَّهِ)) أي: منها.</a:t>
            </a:r>
          </a:p>
          <a:p>
            <a:pPr rtl="1"/>
            <a:r>
              <a:rPr lang="ar-SA" dirty="0" smtClean="0"/>
              <a:t>سادساً: المصاحبة، نحو: ((وَقَدْ دَخَلُوا بِالْكُفْرِ)) أي: معه، وبعتك الحصان بسرجه.</a:t>
            </a:r>
          </a:p>
          <a:p>
            <a:pPr rtl="1"/>
            <a:r>
              <a:rPr lang="ar-SA" dirty="0" smtClean="0"/>
              <a:t>سابعاً: المجاوزة، نحو: ((فَاسْأَلْ </a:t>
            </a:r>
            <a:r>
              <a:rPr lang="ar-SA" dirty="0" err="1" smtClean="0"/>
              <a:t>بِهِ</a:t>
            </a:r>
            <a:r>
              <a:rPr lang="ar-SA" dirty="0" smtClean="0"/>
              <a:t> خَبِيرًا)) أي: عنه.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dirty="0" smtClean="0"/>
              <a:t>ثامناً: </a:t>
            </a:r>
            <a:r>
              <a:rPr lang="ar-SA" dirty="0" smtClean="0">
                <a:solidFill>
                  <a:srgbClr val="FF0000"/>
                </a:solidFill>
              </a:rPr>
              <a:t>الظرفية</a:t>
            </a:r>
            <a:r>
              <a:rPr lang="ar-SA" dirty="0" smtClean="0"/>
              <a:t>، نحو: ((وَمَا كُنْتَ بِجَانِبِ الْغَرْبِيِّ))أي: فيه، ونحو: ((</a:t>
            </a:r>
            <a:r>
              <a:rPr lang="ar-SA" dirty="0" err="1" smtClean="0"/>
              <a:t>نَجَّيْنَاهُمْ</a:t>
            </a:r>
            <a:r>
              <a:rPr lang="ar-SA" dirty="0" smtClean="0"/>
              <a:t> بِسَحَرٍ)) أي في سحر.فإذا كانت للظرفية تكون بمعنى في.</a:t>
            </a:r>
          </a:p>
          <a:p>
            <a:pPr rtl="1"/>
            <a:r>
              <a:rPr lang="ar-SA" dirty="0" smtClean="0"/>
              <a:t>تاسعاً: الاستعلاء؛ نحو: ((مَنْ إِنْ تَأْمَنْهُ بِقِنْطَارٍ))أي: على قنطار.</a:t>
            </a:r>
          </a:p>
          <a:p>
            <a:pPr rtl="1"/>
            <a:r>
              <a:rPr lang="ar-SA" dirty="0" smtClean="0"/>
              <a:t>عاشراً: </a:t>
            </a:r>
            <a:r>
              <a:rPr lang="ar-SA" dirty="0" smtClean="0">
                <a:solidFill>
                  <a:srgbClr val="FF0000"/>
                </a:solidFill>
              </a:rPr>
              <a:t>السببية</a:t>
            </a:r>
            <a:r>
              <a:rPr lang="ar-SA" dirty="0" smtClean="0"/>
              <a:t>؛ نحو: ((فَبِمَا نَقْضِهِمْ مِيثَاقَهُمْ لَعَنَّاهُمْ)).وتقول: نجحتُ بجهودي، وقاطعتُ زيداً بتصرّفاته.</a:t>
            </a:r>
          </a:p>
          <a:p>
            <a:pPr rtl="1"/>
            <a:r>
              <a:rPr lang="ar-SA" dirty="0" smtClean="0"/>
              <a:t>حادي عاشر: </a:t>
            </a:r>
            <a:r>
              <a:rPr lang="ar-SA" dirty="0" smtClean="0">
                <a:solidFill>
                  <a:srgbClr val="FF0000"/>
                </a:solidFill>
              </a:rPr>
              <a:t>التأكيد</a:t>
            </a:r>
            <a:r>
              <a:rPr lang="ar-SA" dirty="0" smtClean="0"/>
              <a:t>؛ وهي الزائدة، نحو: ((وَكَفَى بِاللَّهِ شَهِيدًا)) أي كفى اللهُ...، ونحو: ((وَلا تُلْقُوا بِأَيْدِيكُمْ إِلَى التَّهْلُكَةِ)) أي  أيديكم ونحو: "بحسبك درهم"، ونحو: "زيد ليس بقائم”.</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b="1" u="sng" dirty="0" smtClean="0"/>
              <a:t>الحرف الرابع: في.</a:t>
            </a:r>
          </a:p>
          <a:p>
            <a:pPr rtl="1"/>
            <a:r>
              <a:rPr lang="ar-SA" dirty="0" smtClean="0"/>
              <a:t>ومن أبرز معانيها:</a:t>
            </a:r>
          </a:p>
          <a:p>
            <a:pPr rtl="1"/>
            <a:r>
              <a:rPr lang="ar-SA" dirty="0" smtClean="0"/>
              <a:t>1- </a:t>
            </a:r>
            <a:r>
              <a:rPr lang="ar-SA" dirty="0" smtClean="0">
                <a:solidFill>
                  <a:srgbClr val="FF0000"/>
                </a:solidFill>
              </a:rPr>
              <a:t>الظرفية</a:t>
            </a:r>
            <a:r>
              <a:rPr lang="ar-SA" dirty="0" smtClean="0"/>
              <a:t> المكانية أو </a:t>
            </a:r>
            <a:r>
              <a:rPr lang="ar-SA" dirty="0" err="1" smtClean="0"/>
              <a:t>الزمانية</a:t>
            </a:r>
            <a:r>
              <a:rPr lang="ar-SA" dirty="0" smtClean="0"/>
              <a:t>، وقد تكون الظرفية حقيقية، نحو: ((فِي أَدْنَى الْأَرْضِ))، ونحو: ((فِي بِضْعِ سِنِينَ)).</a:t>
            </a:r>
          </a:p>
          <a:p>
            <a:pPr rtl="1"/>
            <a:r>
              <a:rPr lang="ar-SA" dirty="0" smtClean="0"/>
              <a:t>وقد تكون مجازية، نحو: ((لَقَدْ كَانَ لَكُمْ فِي رَسُولِ اللَّهِ أُسْوَةٌ)).</a:t>
            </a:r>
          </a:p>
          <a:p>
            <a:pPr rtl="1"/>
            <a:r>
              <a:rPr lang="ar-SA" dirty="0" smtClean="0"/>
              <a:t>2- </a:t>
            </a:r>
            <a:r>
              <a:rPr lang="ar-SA" dirty="0" smtClean="0">
                <a:solidFill>
                  <a:srgbClr val="FF0000"/>
                </a:solidFill>
              </a:rPr>
              <a:t>السببية</a:t>
            </a:r>
            <a:r>
              <a:rPr lang="ar-SA" dirty="0" smtClean="0"/>
              <a:t>؛ نحو: ((لَمَسَّكُمْ فِي مَا أَفَضْتُمْ فِيهِ عَذَابٌ عَظِيمٌ)) أي بسبب ما أفضتم فيه.و“دخلت امرأة النار في هرة...“</a:t>
            </a:r>
          </a:p>
          <a:p>
            <a:pPr rtl="1"/>
            <a:r>
              <a:rPr lang="ar-SA" dirty="0" smtClean="0"/>
              <a:t>3- والمصاحبة؛ نحو: ((قَالَ ادْخُلُوا فِي أُمَمٍ)) أي مع أمم.</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الحروف</a:t>
            </a:r>
            <a:endParaRPr lang="ar-SA" dirty="0"/>
          </a:p>
        </p:txBody>
      </p:sp>
      <p:sp>
        <p:nvSpPr>
          <p:cNvPr id="3" name="عنصر نائب للمحتوى 2"/>
          <p:cNvSpPr>
            <a:spLocks noGrp="1"/>
          </p:cNvSpPr>
          <p:nvPr>
            <p:ph idx="1"/>
          </p:nvPr>
        </p:nvSpPr>
        <p:spPr/>
        <p:txBody>
          <a:bodyPr/>
          <a:lstStyle/>
          <a:p>
            <a:pPr rtl="1"/>
            <a:r>
              <a:rPr lang="ar-SA" b="1" dirty="0" smtClean="0"/>
              <a:t> </a:t>
            </a:r>
            <a:r>
              <a:rPr lang="ar-SA" dirty="0" smtClean="0"/>
              <a:t>4- الاستعلاء؛ نحو: ((</a:t>
            </a:r>
            <a:r>
              <a:rPr lang="ar-SA" dirty="0" err="1" smtClean="0"/>
              <a:t>لَأُصَلِّبَنَّكُمْ</a:t>
            </a:r>
            <a:r>
              <a:rPr lang="ar-SA" dirty="0" smtClean="0"/>
              <a:t> فِي جُذُوعِ النَّخْلِ)) أي عليها.</a:t>
            </a:r>
          </a:p>
          <a:p>
            <a:pPr rtl="1"/>
            <a:r>
              <a:rPr lang="ar-SA" dirty="0" smtClean="0"/>
              <a:t>5- المقايسة؛ نحو: ((فَمَا مَتَاعُ الْحَيَاةِ الدُّنْيَا فِي الْآخِرَةِ إِلَّا قَلِيلٌ))أي مقارنة أو مقايسة مع الآخرة.</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 وتطبيق</a:t>
            </a:r>
            <a:endParaRPr lang="ar-SA" dirty="0"/>
          </a:p>
        </p:txBody>
      </p:sp>
      <p:sp>
        <p:nvSpPr>
          <p:cNvPr id="3" name="عنصر نائب للمحتوى 2"/>
          <p:cNvSpPr>
            <a:spLocks noGrp="1"/>
          </p:cNvSpPr>
          <p:nvPr>
            <p:ph idx="1"/>
          </p:nvPr>
        </p:nvSpPr>
        <p:spPr/>
        <p:txBody>
          <a:bodyPr/>
          <a:lstStyle/>
          <a:p>
            <a:r>
              <a:rPr lang="ar-SA" b="1" dirty="0" smtClean="0"/>
              <a:t>تفيد الباء في قوله تعالى:“فَكُلاُّ أخَذْنا بذنبه“</a:t>
            </a:r>
            <a:endParaRPr lang="en-US" b="1" dirty="0" smtClean="0"/>
          </a:p>
          <a:p>
            <a:r>
              <a:rPr lang="ar-SA" b="1" dirty="0" smtClean="0"/>
              <a:t>أ. الإلصاق.</a:t>
            </a:r>
          </a:p>
          <a:p>
            <a:r>
              <a:rPr lang="ar-SA" b="1" dirty="0" smtClean="0"/>
              <a:t>ب. التعدية.</a:t>
            </a:r>
          </a:p>
          <a:p>
            <a:r>
              <a:rPr lang="ar-SA" b="1" dirty="0" smtClean="0"/>
              <a:t>ج. الاستعانة.</a:t>
            </a:r>
          </a:p>
          <a:p>
            <a:r>
              <a:rPr lang="ar-SA" b="1" dirty="0" smtClean="0"/>
              <a:t>د. السببية.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مستطيل 4"/>
          <p:cNvSpPr/>
          <p:nvPr/>
        </p:nvSpPr>
        <p:spPr>
          <a:xfrm>
            <a:off x="7620000" y="3962400"/>
            <a:ext cx="1828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 وتطبيق</a:t>
            </a:r>
            <a:endParaRPr lang="ar-SA" dirty="0"/>
          </a:p>
        </p:txBody>
      </p:sp>
      <p:sp>
        <p:nvSpPr>
          <p:cNvPr id="3" name="عنصر نائب للمحتوى 2"/>
          <p:cNvSpPr>
            <a:spLocks noGrp="1"/>
          </p:cNvSpPr>
          <p:nvPr>
            <p:ph idx="1"/>
          </p:nvPr>
        </p:nvSpPr>
        <p:spPr/>
        <p:txBody>
          <a:bodyPr/>
          <a:lstStyle/>
          <a:p>
            <a:r>
              <a:rPr lang="en-US" b="1" dirty="0" smtClean="0"/>
              <a:t> </a:t>
            </a:r>
            <a:r>
              <a:rPr lang="ar-SA" b="1" dirty="0" smtClean="0"/>
              <a:t>تفيد من في قوله تعالى:“لن تنالوا البرَّ حتى تُنفقوا ممّا تُحبُّون“</a:t>
            </a:r>
          </a:p>
          <a:p>
            <a:r>
              <a:rPr lang="ar-SA" b="1" dirty="0" smtClean="0"/>
              <a:t>أ. السببية.</a:t>
            </a:r>
          </a:p>
          <a:p>
            <a:r>
              <a:rPr lang="ar-SA" b="1" dirty="0" smtClean="0"/>
              <a:t>ب. التبعيض.</a:t>
            </a:r>
          </a:p>
          <a:p>
            <a:r>
              <a:rPr lang="ar-SA" b="1" dirty="0" smtClean="0"/>
              <a:t>ج. التوكيد.</a:t>
            </a:r>
          </a:p>
          <a:p>
            <a:r>
              <a:rPr lang="ar-SA" b="1" dirty="0" smtClean="0"/>
              <a:t>د. التعدية.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5" name="مستطيل 4"/>
          <p:cNvSpPr/>
          <p:nvPr/>
        </p:nvSpPr>
        <p:spPr>
          <a:xfrm>
            <a:off x="7620000" y="2819400"/>
            <a:ext cx="1828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معنى إلى في قوله تعالى:“</a:t>
            </a:r>
            <a:r>
              <a:rPr lang="ar-SA" b="1" dirty="0" smtClean="0"/>
              <a:t>قال مَن أنصاري إلى الله“</a:t>
            </a:r>
          </a:p>
          <a:p>
            <a:r>
              <a:rPr lang="ar-SA" dirty="0" smtClean="0"/>
              <a:t>أ. انتهاء الغاية المكانية.</a:t>
            </a:r>
          </a:p>
          <a:p>
            <a:r>
              <a:rPr lang="ar-SA" dirty="0" smtClean="0"/>
              <a:t>ب.انتهاء الغاية </a:t>
            </a:r>
            <a:r>
              <a:rPr lang="ar-SA" dirty="0" err="1" smtClean="0"/>
              <a:t>الزمانية</a:t>
            </a:r>
            <a:r>
              <a:rPr lang="ar-SA" dirty="0" smtClean="0"/>
              <a:t>.</a:t>
            </a:r>
          </a:p>
          <a:p>
            <a:r>
              <a:rPr lang="ar-SA" dirty="0" smtClean="0"/>
              <a:t>ج. المصاحبة.</a:t>
            </a:r>
          </a:p>
          <a:p>
            <a:r>
              <a:rPr lang="ar-SA" dirty="0" smtClean="0"/>
              <a:t>د. التعليل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
        <p:nvSpPr>
          <p:cNvPr id="5" name="مستطيل 4"/>
          <p:cNvSpPr/>
          <p:nvPr/>
        </p:nvSpPr>
        <p:spPr>
          <a:xfrm>
            <a:off x="7543800" y="3352800"/>
            <a:ext cx="1828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2802</TotalTime>
  <Words>1500</Words>
  <Application>Microsoft Office PowerPoint</Application>
  <PresentationFormat>A4 Paper (210x297 mm)‎</PresentationFormat>
  <Paragraphs>126</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التاسعة</vt:lpstr>
      <vt:lpstr>المقدّمة</vt:lpstr>
      <vt:lpstr>المقدمة</vt:lpstr>
      <vt:lpstr>أقسام حروف الجر</vt:lpstr>
      <vt:lpstr>أقسام حروف الجر</vt:lpstr>
      <vt:lpstr>معاني الحروف</vt:lpstr>
      <vt:lpstr>معاني الحروف</vt:lpstr>
      <vt:lpstr>معاني الحروف</vt:lpstr>
      <vt:lpstr>معاني الحروف</vt:lpstr>
      <vt:lpstr>معاني الحروف</vt:lpstr>
      <vt:lpstr>معاني الحروف</vt:lpstr>
      <vt:lpstr>معاني الحروف</vt:lpstr>
      <vt:lpstr>معاني الحروف</vt:lpstr>
      <vt:lpstr>معاني الحروف</vt:lpstr>
      <vt:lpstr>معاني الحروف</vt:lpstr>
      <vt:lpstr>تدريب وتطبيق</vt:lpstr>
      <vt:lpstr>تدريب وتطبيق</vt:lpstr>
      <vt:lpstr>الشريحة 19</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244</cp:revision>
  <dcterms:created xsi:type="dcterms:W3CDTF">2009-10-14T19:14:34Z</dcterms:created>
  <dcterms:modified xsi:type="dcterms:W3CDTF">2011-12-06T08:36:37Z</dcterms:modified>
</cp:coreProperties>
</file>