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8" r:id="rId4"/>
    <p:sldId id="267" r:id="rId5"/>
    <p:sldId id="275" r:id="rId6"/>
    <p:sldId id="268" r:id="rId7"/>
    <p:sldId id="269" r:id="rId8"/>
    <p:sldId id="270" r:id="rId9"/>
    <p:sldId id="276" r:id="rId10"/>
    <p:sldId id="271" r:id="rId11"/>
    <p:sldId id="272" r:id="rId12"/>
    <p:sldId id="277" r:id="rId13"/>
    <p:sldId id="273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574" autoAdjust="0"/>
    <p:restoredTop sz="94624" autoAdjust="0"/>
  </p:normalViewPr>
  <p:slideViewPr>
    <p:cSldViewPr>
      <p:cViewPr>
        <p:scale>
          <a:sx n="75" d="100"/>
          <a:sy n="75" d="100"/>
        </p:scale>
        <p:origin x="-312" y="-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56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(3)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حروف الجـــر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العاشرة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المقدمة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تعرفت في المحاضرة السابقة </a:t>
            </a:r>
            <a:r>
              <a:rPr lang="ar-SA" dirty="0" err="1" smtClean="0"/>
              <a:t>ألى</a:t>
            </a:r>
            <a:r>
              <a:rPr lang="ar-SA" dirty="0" smtClean="0"/>
              <a:t> أربعة من حروف الجر وعرفت أشهر معانيها، وفي هذه المحاضرة سوف تتعرف إلى بقية حروف الجر.</a:t>
            </a:r>
          </a:p>
          <a:p>
            <a:r>
              <a:rPr lang="ar-SA" dirty="0" smtClean="0"/>
              <a:t>ولا تنس أن المعاني المهمة ملونة باللون الأحمر.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الحرف الخامس (على)</a:t>
            </a:r>
          </a:p>
          <a:p>
            <a:pPr rtl="1"/>
            <a:r>
              <a:rPr lang="ar-SA" dirty="0" smtClean="0"/>
              <a:t>ولـ"على" أربعة معان:</a:t>
            </a:r>
          </a:p>
          <a:p>
            <a:pPr rtl="1"/>
            <a:r>
              <a:rPr lang="ar-SA" dirty="0" smtClean="0"/>
              <a:t>أحدها: </a:t>
            </a:r>
            <a:r>
              <a:rPr lang="ar-SA" dirty="0" smtClean="0">
                <a:solidFill>
                  <a:srgbClr val="FF0000"/>
                </a:solidFill>
              </a:rPr>
              <a:t>الاستعلاء</a:t>
            </a:r>
            <a:r>
              <a:rPr lang="ar-SA" dirty="0" smtClean="0"/>
              <a:t>، نحو: ((وَعَلَيْهَا وَعَلَى الْفُلْكِ تُحْمَلُونَ)). وكقولك: الكتاب على الطاولة. وقد يكون الاستعلاء مجازياً، نحو: لك عليّ دينٌ.</a:t>
            </a:r>
          </a:p>
          <a:p>
            <a:pPr rtl="1"/>
            <a:r>
              <a:rPr lang="ar-SA" dirty="0" smtClean="0"/>
              <a:t>والثاني: الظرفية؛ نحو: ((عَلَى حِينِ غَفْلَةٍ))؛ أي: في حين غفلة.</a:t>
            </a:r>
          </a:p>
          <a:p>
            <a:pPr rtl="1"/>
            <a:r>
              <a:rPr lang="ar-SA" dirty="0" smtClean="0"/>
              <a:t>وأخذتُه على حين غِرّة.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والثالث: المجاوزة، أي إنها تكون بمعنى(عن) كقول الشاعر: </a:t>
            </a:r>
          </a:p>
          <a:p>
            <a:pPr rtl="1"/>
            <a:r>
              <a:rPr lang="ar-SA" dirty="0" smtClean="0"/>
              <a:t>       إذا رضيت علي بنو </a:t>
            </a:r>
            <a:r>
              <a:rPr lang="ar-SA" dirty="0" err="1" smtClean="0"/>
              <a:t>قشير</a:t>
            </a:r>
            <a:r>
              <a:rPr lang="ar-SA" dirty="0" smtClean="0"/>
              <a:t>   لعمرُ الله أعجبني رضاها</a:t>
            </a:r>
          </a:p>
          <a:p>
            <a:pPr rtl="1"/>
            <a:r>
              <a:rPr lang="ar-SA" dirty="0" smtClean="0"/>
              <a:t>أي إذا رضيت عني، وهذا فيه رد على من يقول إن من الخطأ قول الناس: الله يرضى عليك والصواب الله يرضى عنك، والحقيقة أن كليهما صحيح.</a:t>
            </a:r>
          </a:p>
          <a:p>
            <a:pPr rtl="1"/>
            <a:r>
              <a:rPr lang="ar-SA" dirty="0" smtClean="0"/>
              <a:t>والرابع: </a:t>
            </a:r>
            <a:r>
              <a:rPr lang="ar-SA" dirty="0" smtClean="0">
                <a:solidFill>
                  <a:srgbClr val="FF0000"/>
                </a:solidFill>
              </a:rPr>
              <a:t>المصاحبة</a:t>
            </a:r>
            <a:r>
              <a:rPr lang="ar-SA" dirty="0" smtClean="0"/>
              <a:t>؛ أو بمعنى مع، نحو: ((وَإِنَّ رَبَّكَ لَذُو مَغْفِرَةٍ لِلنَّاسِ عَلَى ظُلْمِهِمْ)) أي: مع ظلمهم.</a:t>
            </a:r>
          </a:p>
          <a:p>
            <a:pPr rtl="1"/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الحرف السادس(عن)</a:t>
            </a:r>
          </a:p>
          <a:p>
            <a:pPr rtl="1"/>
            <a:r>
              <a:rPr lang="ar-SA" dirty="0" smtClean="0"/>
              <a:t>ولـ"عن" أربعة معان أيضا:</a:t>
            </a:r>
          </a:p>
          <a:p>
            <a:pPr rtl="1"/>
            <a:r>
              <a:rPr lang="ar-SA" dirty="0" smtClean="0"/>
              <a:t>أحدها: </a:t>
            </a:r>
            <a:r>
              <a:rPr lang="ar-SA" dirty="0" smtClean="0">
                <a:solidFill>
                  <a:srgbClr val="FF0000"/>
                </a:solidFill>
              </a:rPr>
              <a:t>المجاوزة</a:t>
            </a:r>
            <a:r>
              <a:rPr lang="ar-SA" dirty="0" smtClean="0"/>
              <a:t>، وهو المعنى الأصيل لها، نحو: سرت عن البلد، أي جاوزتها بمسيري، ورميت عن القوس، أي انطلق السهم </a:t>
            </a:r>
            <a:r>
              <a:rPr lang="ar-SA" dirty="0" err="1" smtClean="0"/>
              <a:t>مجاوزاً</a:t>
            </a:r>
            <a:r>
              <a:rPr lang="ar-SA" dirty="0" smtClean="0"/>
              <a:t> القوس.</a:t>
            </a:r>
          </a:p>
          <a:p>
            <a:pPr rtl="1"/>
            <a:r>
              <a:rPr lang="ar-SA" dirty="0" smtClean="0"/>
              <a:t>والثاني: </a:t>
            </a:r>
            <a:r>
              <a:rPr lang="ar-SA" dirty="0" err="1" smtClean="0"/>
              <a:t>البعدية</a:t>
            </a:r>
            <a:r>
              <a:rPr lang="ar-SA" dirty="0" smtClean="0"/>
              <a:t>، نحو: (( لتركبنّ طَبَقًا عَنْ طَبَقٍ))؛ أي: حالا بعد حال.</a:t>
            </a:r>
          </a:p>
          <a:p>
            <a:pPr rtl="1"/>
            <a:r>
              <a:rPr lang="ar-SA" dirty="0" smtClean="0"/>
              <a:t>والثالث: الاستعلاء؛ كقوله تعالى: ((وَمَنْ يَبْخَلْ فَإِنَّمَا يَبْخَلُ عَنْ نَفْسِهِ)) أي: على نفسه.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والرابع: </a:t>
            </a:r>
            <a:r>
              <a:rPr lang="ar-SA" dirty="0" smtClean="0">
                <a:solidFill>
                  <a:srgbClr val="FF0000"/>
                </a:solidFill>
              </a:rPr>
              <a:t>التعليل</a:t>
            </a:r>
            <a:r>
              <a:rPr lang="ar-SA" dirty="0" smtClean="0"/>
              <a:t>؛ نحو: ((وَمَا نَحْنُ بِتَارِكِي آلِهَتِنَا عَنْ قَوْلِكَ))أي: لأجله، ومنه قوله تعالى((وما كان استغفار إبراهيم لأبيه إلا عن موعدة)) أي لأجل موعدة.</a:t>
            </a:r>
          </a:p>
          <a:p>
            <a:pPr rtl="1"/>
            <a:r>
              <a:rPr lang="ar-SA" b="1" u="sng" dirty="0" smtClean="0"/>
              <a:t>الحرف السابع (الكاف)</a:t>
            </a:r>
          </a:p>
          <a:p>
            <a:pPr rtl="1"/>
            <a:r>
              <a:rPr lang="ar-SA" dirty="0" smtClean="0"/>
              <a:t>ومن أبرز معانيها:</a:t>
            </a:r>
          </a:p>
          <a:p>
            <a:pPr rtl="1"/>
            <a:r>
              <a:rPr lang="ar-SA" dirty="0" smtClean="0"/>
              <a:t>أولاً: </a:t>
            </a:r>
            <a:r>
              <a:rPr lang="ar-SA" dirty="0" smtClean="0">
                <a:solidFill>
                  <a:srgbClr val="FF0000"/>
                </a:solidFill>
              </a:rPr>
              <a:t>التشبيه</a:t>
            </a:r>
            <a:r>
              <a:rPr lang="ar-SA" dirty="0" smtClean="0"/>
              <a:t>؛ نحو ((وَرْدَةً كَالدِّهَانِ)). وانطلق المتسابق كالسهمِ</a:t>
            </a:r>
          </a:p>
          <a:p>
            <a:pPr rtl="1"/>
            <a:r>
              <a:rPr lang="ar-SA" dirty="0" smtClean="0"/>
              <a:t>والثاني:التعليل؛ نحو:((وَاذْكُرُوهُ كَمَا هَدَاكُمْ))أي: بسبب </a:t>
            </a:r>
            <a:r>
              <a:rPr lang="ar-SA" dirty="0" err="1" smtClean="0"/>
              <a:t>هدايته</a:t>
            </a:r>
            <a:r>
              <a:rPr lang="ar-SA" dirty="0" smtClean="0"/>
              <a:t> إياكم.</a:t>
            </a:r>
          </a:p>
          <a:p>
            <a:pPr rtl="1"/>
            <a:r>
              <a:rPr lang="ar-SA" dirty="0" smtClean="0"/>
              <a:t>والثالث: </a:t>
            </a:r>
            <a:r>
              <a:rPr lang="ar-SA" dirty="0" smtClean="0">
                <a:solidFill>
                  <a:srgbClr val="FF0000"/>
                </a:solidFill>
              </a:rPr>
              <a:t>التوكيد</a:t>
            </a:r>
            <a:r>
              <a:rPr lang="ar-SA" dirty="0" smtClean="0"/>
              <a:t>؛ وهي الزائدة؛ نحو: ((لَيْسَ كَمِثْلِهِ شَيْءٌ))أي: ليس شيء مثله.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الحرفان الثامن والتاسع(إلى وحتى)</a:t>
            </a:r>
          </a:p>
          <a:p>
            <a:pPr rtl="1"/>
            <a:r>
              <a:rPr lang="ar-SA" dirty="0" smtClean="0"/>
              <a:t>يفيد هذان الحرفان </a:t>
            </a:r>
            <a:r>
              <a:rPr lang="ar-SA" dirty="0" smtClean="0">
                <a:solidFill>
                  <a:srgbClr val="FF0000"/>
                </a:solidFill>
              </a:rPr>
              <a:t>انتهاء الغاية</a:t>
            </a:r>
            <a:r>
              <a:rPr lang="ar-SA" dirty="0" smtClean="0"/>
              <a:t>، مكانية نحو: ((مِنَ الْمَسْجِدِ الْحَرَامِ إِلَى الْمَسْجِدِ الْأَقْصَى)) أو زمانية نحو: ((أَتِمُّوا الصِّيَامَ إِلَى اللَّيْلِ)). ونحو: "أكلت السمكة حتى رأسها"؛ ونحو: ((سَلامٌ هِيَ حَتَّى مَطْلَعِ الْفَجْرِ)).</a:t>
            </a:r>
          </a:p>
          <a:p>
            <a:r>
              <a:rPr lang="ar-SA" b="1" u="sng" dirty="0" smtClean="0"/>
              <a:t>الحرفان العاشر والحادي عشر( الواو والتاء)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ومعناهما </a:t>
            </a:r>
            <a:r>
              <a:rPr lang="ar-SA" dirty="0" smtClean="0">
                <a:solidFill>
                  <a:srgbClr val="FF0000"/>
                </a:solidFill>
              </a:rPr>
              <a:t>القَسَم</a:t>
            </a:r>
            <a:r>
              <a:rPr lang="ar-SA" dirty="0" smtClean="0"/>
              <a:t>.والواو يقسم </a:t>
            </a:r>
            <a:r>
              <a:rPr lang="ar-SA" dirty="0" err="1" smtClean="0"/>
              <a:t>بها</a:t>
            </a:r>
            <a:r>
              <a:rPr lang="ar-SA" dirty="0" smtClean="0"/>
              <a:t> بكل اسم ظاهر، نحو: واللهِ وحياتك، ورب الكعبة </a:t>
            </a:r>
            <a:r>
              <a:rPr lang="ar-SA" dirty="0" err="1" smtClean="0"/>
              <a:t>و</a:t>
            </a:r>
            <a:r>
              <a:rPr lang="ar-SA" dirty="0" smtClean="0"/>
              <a:t>((والشمسِ)) و((والفجرِ)).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/>
              <a:t>الحرفان الثاني عشر والثالث عشر(مذ ومنذ)</a:t>
            </a:r>
            <a:r>
              <a:rPr lang="ar-SA" dirty="0" smtClean="0"/>
              <a:t> ومعناهما </a:t>
            </a:r>
            <a:r>
              <a:rPr lang="ar-SA" dirty="0" smtClean="0">
                <a:solidFill>
                  <a:srgbClr val="FF0000"/>
                </a:solidFill>
              </a:rPr>
              <a:t>ابتداء الغاية</a:t>
            </a:r>
            <a:r>
              <a:rPr lang="ar-SA" dirty="0" smtClean="0"/>
              <a:t> إن كان الزمان ماضيا، نحو: ما رأيتك مذ عام. ويفيدان الظرفية: إن كان الزمن حاضرا، نحو: لن أصاحب الأشرار منذ الآن.</a:t>
            </a:r>
          </a:p>
          <a:p>
            <a:pPr rtl="1"/>
            <a:r>
              <a:rPr lang="ar-SA" b="1" u="sng" dirty="0" smtClean="0"/>
              <a:t>الحرف الرابع عشر(رُبَّ)</a:t>
            </a:r>
            <a:r>
              <a:rPr lang="ar-SA" dirty="0" smtClean="0"/>
              <a:t> وأكثر ما تكون </a:t>
            </a:r>
            <a:r>
              <a:rPr lang="ar-SA" dirty="0" smtClean="0">
                <a:solidFill>
                  <a:srgbClr val="FF0000"/>
                </a:solidFill>
              </a:rPr>
              <a:t>للتكثير</a:t>
            </a:r>
            <a:r>
              <a:rPr lang="ar-SA" dirty="0" smtClean="0"/>
              <a:t> كقوله صلى الله عليه وسلم: "يا رب كاسيةٍ في الدنيا عاريةٌ يوم القيامة. وقد تأتي </a:t>
            </a:r>
            <a:r>
              <a:rPr lang="ar-SA" dirty="0" smtClean="0">
                <a:solidFill>
                  <a:srgbClr val="FF0000"/>
                </a:solidFill>
              </a:rPr>
              <a:t>للتقليل</a:t>
            </a:r>
            <a:r>
              <a:rPr lang="ar-SA" dirty="0" smtClean="0"/>
              <a:t>، كقول الشاعر:</a:t>
            </a:r>
          </a:p>
          <a:p>
            <a:pPr rtl="1"/>
            <a:r>
              <a:rPr lang="ar-SA" dirty="0" smtClean="0"/>
              <a:t>ألا رب مولود وليس له أبُ      وذي ولد لم يلده أبوانِ</a:t>
            </a:r>
          </a:p>
          <a:p>
            <a:r>
              <a:rPr lang="ar-SA" dirty="0" smtClean="0"/>
              <a:t>يريد بذلك آدم وعيسى عليهما الصلاة والسلام.</a:t>
            </a:r>
          </a:p>
          <a:p>
            <a:pPr rtl="1"/>
            <a:endParaRPr lang="ar-SA" dirty="0" smtClean="0"/>
          </a:p>
          <a:p>
            <a:pPr rtl="1"/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ما لفظه مشترك بين الحرفية والاسمية:</a:t>
            </a:r>
          </a:p>
          <a:p>
            <a:pPr rtl="1"/>
            <a:r>
              <a:rPr lang="ar-SA" dirty="0" smtClean="0"/>
              <a:t>من هذه الحروف ما لفظه مشترك بين الحرفية والاسمية، وهو خمسة:</a:t>
            </a:r>
          </a:p>
          <a:p>
            <a:pPr rtl="1"/>
            <a:r>
              <a:rPr lang="ar-SA" dirty="0" smtClean="0"/>
              <a:t>أحدها: الكاف؛ والحقيقة أن </a:t>
            </a:r>
            <a:r>
              <a:rPr lang="ar-SA" dirty="0" err="1" smtClean="0"/>
              <a:t>اسميتها</a:t>
            </a:r>
            <a:r>
              <a:rPr lang="ar-SA" dirty="0" smtClean="0"/>
              <a:t> مخصوصة بالشعر؛ كقول الشاعر: يضحكن عن كالبرد </a:t>
            </a:r>
            <a:r>
              <a:rPr lang="ar-SA" dirty="0" err="1" smtClean="0"/>
              <a:t>المنهمِ</a:t>
            </a:r>
            <a:endParaRPr lang="ar-SA" dirty="0" smtClean="0"/>
          </a:p>
          <a:p>
            <a:pPr rtl="1"/>
            <a:r>
              <a:rPr lang="ar-SA" dirty="0" smtClean="0"/>
              <a:t>والثاني والثالث:(عن وعلى) وذلك إذا دخلت عليهما (من)؛ كقول الشاعر: </a:t>
            </a:r>
          </a:p>
          <a:p>
            <a:pPr rtl="1"/>
            <a:r>
              <a:rPr lang="ar-SA" dirty="0" smtClean="0"/>
              <a:t>  فلقد أراني للرماح درية      من عن يميني مرة</a:t>
            </a:r>
            <a:r>
              <a:rPr lang="ar-SA" b="1" dirty="0" smtClean="0"/>
              <a:t> </a:t>
            </a:r>
            <a:r>
              <a:rPr lang="ar-SA" dirty="0" smtClean="0"/>
              <a:t>وأمامي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/>
              <a:t>وقوله الشاعر:</a:t>
            </a:r>
          </a:p>
          <a:p>
            <a:pPr rtl="1"/>
            <a:r>
              <a:rPr lang="ar-SA" sz="3000" dirty="0" smtClean="0"/>
              <a:t>غَدَتْ من عليه بعدما تمَّ ظِمْؤها     تصلُّ وعن قيْضِ </a:t>
            </a:r>
            <a:r>
              <a:rPr lang="ar-SA" sz="3000" dirty="0" err="1" smtClean="0"/>
              <a:t>بزيزاءَ</a:t>
            </a:r>
            <a:r>
              <a:rPr lang="ar-SA" sz="3000" dirty="0" smtClean="0"/>
              <a:t> </a:t>
            </a:r>
            <a:r>
              <a:rPr lang="ar-SA" sz="3000" dirty="0" err="1" smtClean="0"/>
              <a:t>مَجْهَل</a:t>
            </a:r>
            <a:endParaRPr lang="ar-SA" sz="3000" dirty="0" smtClean="0"/>
          </a:p>
          <a:p>
            <a:pPr rtl="1"/>
            <a:r>
              <a:rPr lang="ar-SA" sz="3000" dirty="0" smtClean="0"/>
              <a:t>والرابع والخامس: (مذ ومنذ)؛ وتكونان اسمين في موضعين:</a:t>
            </a:r>
          </a:p>
          <a:p>
            <a:pPr rtl="1"/>
            <a:r>
              <a:rPr lang="ar-SA" sz="3000" dirty="0" smtClean="0"/>
              <a:t>أحدهما: أن يدخلا على اسم مرفوع؛ نحو: ما رأيته مذ يومان، أو منذ يومُ الجمعة، وهما حينئذ مبتدآن، وما بعدهما خبر.</a:t>
            </a:r>
          </a:p>
          <a:p>
            <a:pPr rtl="1"/>
            <a:r>
              <a:rPr lang="ar-SA" sz="3000" dirty="0" smtClean="0"/>
              <a:t>والثاني: أن يدخلا على الجملة؛ فعلية كانت أو </a:t>
            </a:r>
            <a:r>
              <a:rPr lang="ar-SA" sz="3000" dirty="0" err="1" smtClean="0"/>
              <a:t>إسمية</a:t>
            </a:r>
            <a:r>
              <a:rPr lang="ar-SA" sz="3000" dirty="0" smtClean="0"/>
              <a:t> كقوله:</a:t>
            </a:r>
          </a:p>
          <a:p>
            <a:pPr rtl="1"/>
            <a:r>
              <a:rPr lang="ar-SA" sz="3000" dirty="0" smtClean="0"/>
              <a:t>      ما زال مذ عقدت يداه إزاره</a:t>
            </a:r>
          </a:p>
          <a:p>
            <a:pPr rtl="1"/>
            <a:r>
              <a:rPr lang="ar-SA" sz="3000" dirty="0" smtClean="0"/>
              <a:t>وقول الآخر:     وما زلت أبغي المال مذ أنا يافع</a:t>
            </a:r>
          </a:p>
          <a:p>
            <a:pPr rtl="1"/>
            <a:r>
              <a:rPr lang="ar-SA" sz="3000" dirty="0" smtClean="0"/>
              <a:t>ويكونان هنا ظرفين باتفاق.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800600"/>
          </a:xfrm>
        </p:spPr>
        <p:txBody>
          <a:bodyPr/>
          <a:lstStyle/>
          <a:p>
            <a:pPr rtl="1"/>
            <a:r>
              <a:rPr lang="ar-SA" b="1" u="sng" dirty="0" smtClean="0"/>
              <a:t>زيادة (ما) بعد (من وعن والباء)</a:t>
            </a:r>
          </a:p>
          <a:p>
            <a:pPr rtl="1"/>
            <a:r>
              <a:rPr lang="ar-SA" dirty="0" smtClean="0"/>
              <a:t>تزاد (ما) بعد (من) و(عن) و(الباء)؛ فلا تكفهن عن عمل الجر،</a:t>
            </a:r>
          </a:p>
          <a:p>
            <a:pPr rtl="1"/>
            <a:r>
              <a:rPr lang="ar-SA" dirty="0" smtClean="0"/>
              <a:t>نحو: ((مِمَّا خَطِيئَاتِهِمْ أُغرقوا)) ممّا مكونة من (من) الجارة و(ما) الزائدة وخطيئاتهم اسم مجرور بمن، و((عَمَّا قَلِيلٍ ليصبحنّ نادمين)) عمّا مكونة من (عن) الجارة و(ما) الزائدة، ((فَبِمَا نَقْضِهِمْ ميثاقهم)).</a:t>
            </a:r>
          </a:p>
          <a:p>
            <a:pPr rtl="1"/>
            <a:r>
              <a:rPr lang="ar-SA" b="1" u="sng" dirty="0" smtClean="0"/>
              <a:t>زيادة (ما) بعد (رب والكاف):</a:t>
            </a:r>
          </a:p>
          <a:p>
            <a:pPr rtl="1"/>
            <a:r>
              <a:rPr lang="ar-SA" dirty="0" smtClean="0"/>
              <a:t>وتزاد (ما) بعد (رب) و(الكاف)؛ فيبقى عمل حرف الجر وهذا قليل في اللغة كقول الشاعر: ربّما ضربةٍ بسيف صقيل.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حروف الجر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90600" y="1447801"/>
            <a:ext cx="8915400" cy="4495800"/>
          </a:xfrm>
        </p:spPr>
        <p:txBody>
          <a:bodyPr/>
          <a:lstStyle/>
          <a:p>
            <a:r>
              <a:rPr lang="ar-SA" dirty="0" smtClean="0"/>
              <a:t>والغالب أن تكفهما عن العمل؛ فيدخلان -حينئذ- على الجمل، كقوله تعالى: ((رُبَمَا يَوَدُّ الَّذِينَ كَفَرُوا)).</a:t>
            </a:r>
          </a:p>
          <a:p>
            <a:pPr rtl="1"/>
            <a:r>
              <a:rPr lang="ar-SA" b="1" dirty="0" smtClean="0"/>
              <a:t>حذف ربّ</a:t>
            </a:r>
          </a:p>
          <a:p>
            <a:pPr rtl="1"/>
            <a:r>
              <a:rPr lang="ar-SA" dirty="0" smtClean="0"/>
              <a:t>تحذف (رب) ويبقى عملها، بعد الفاء والواو، كقول امرئ القيس:</a:t>
            </a:r>
          </a:p>
          <a:p>
            <a:pPr rtl="1"/>
            <a:r>
              <a:rPr lang="ar-SA" dirty="0" smtClean="0"/>
              <a:t>      فمثلِك حبلى قد طرقت </a:t>
            </a:r>
            <a:r>
              <a:rPr lang="ar-SA" dirty="0" err="1" smtClean="0"/>
              <a:t>ومرضع</a:t>
            </a:r>
            <a:r>
              <a:rPr lang="ar-SA" dirty="0" smtClean="0"/>
              <a:t>    أي فربّ مثلك</a:t>
            </a:r>
          </a:p>
          <a:p>
            <a:pPr rtl="1"/>
            <a:r>
              <a:rPr lang="ar-SA" dirty="0" smtClean="0"/>
              <a:t> وقوله: وليلٍ كموج البحر أرخى </a:t>
            </a:r>
            <a:r>
              <a:rPr lang="ar-SA" dirty="0" err="1" smtClean="0"/>
              <a:t>سدوله</a:t>
            </a:r>
            <a:r>
              <a:rPr lang="ar-SA" dirty="0" smtClean="0"/>
              <a:t>   أي وربّ ليلٍ</a:t>
            </a:r>
          </a:p>
          <a:p>
            <a:pPr rtl="1"/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2858</TotalTime>
  <Words>877</Words>
  <Application>Microsoft Office PowerPoint</Application>
  <PresentationFormat>A4 Paper (210x297 mm)‎</PresentationFormat>
  <Paragraphs>92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العاشرة</vt:lpstr>
      <vt:lpstr>المقدمة</vt:lpstr>
      <vt:lpstr>حروف الجر</vt:lpstr>
      <vt:lpstr>حروف الجر</vt:lpstr>
      <vt:lpstr>حروف الجر</vt:lpstr>
      <vt:lpstr>حروف الجر</vt:lpstr>
      <vt:lpstr>حروف الجر</vt:lpstr>
      <vt:lpstr>حروف الجر</vt:lpstr>
      <vt:lpstr>حروف الجر</vt:lpstr>
      <vt:lpstr>حروف الجر</vt:lpstr>
      <vt:lpstr>حروف الجر</vt:lpstr>
      <vt:lpstr>حروف الجر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251</cp:revision>
  <dcterms:created xsi:type="dcterms:W3CDTF">2009-10-14T19:14:34Z</dcterms:created>
  <dcterms:modified xsi:type="dcterms:W3CDTF">2011-10-31T08:07:38Z</dcterms:modified>
</cp:coreProperties>
</file>