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78" r:id="rId4"/>
    <p:sldId id="280" r:id="rId5"/>
    <p:sldId id="281" r:id="rId6"/>
    <p:sldId id="282" r:id="rId7"/>
    <p:sldId id="283" r:id="rId8"/>
    <p:sldId id="284" r:id="rId9"/>
    <p:sldId id="279" r:id="rId10"/>
    <p:sldId id="285" r:id="rId11"/>
    <p:sldId id="286" r:id="rId12"/>
    <p:sldId id="28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624" autoAdjust="0"/>
  </p:normalViewPr>
  <p:slideViewPr>
    <p:cSldViewPr>
      <p:cViewPr>
        <p:scale>
          <a:sx n="75" d="100"/>
          <a:sy n="75" d="100"/>
        </p:scale>
        <p:origin x="-282" y="96"/>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12/14/2010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أنواع ما وحروف الشرط غير الجازمة</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الحادية عشرة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المقدمة</a:t>
            </a:r>
            <a:endParaRPr lang="ar-SA" dirty="0"/>
          </a:p>
        </p:txBody>
      </p:sp>
      <p:sp>
        <p:nvSpPr>
          <p:cNvPr id="3" name="عنصر نائب للمحتوى 2"/>
          <p:cNvSpPr>
            <a:spLocks noGrp="1"/>
          </p:cNvSpPr>
          <p:nvPr>
            <p:ph idx="1"/>
          </p:nvPr>
        </p:nvSpPr>
        <p:spPr/>
        <p:txBody>
          <a:bodyPr/>
          <a:lstStyle/>
          <a:p>
            <a:r>
              <a:rPr lang="ar-SA" smtClean="0"/>
              <a:t>لـ(ما) </a:t>
            </a:r>
            <a:r>
              <a:rPr lang="ar-SA" dirty="0" smtClean="0"/>
              <a:t>أنواع عدة يخلط بينها كثير من طلبة العلم، وأدوات الشرط بعضها جازم وبعضها غير جازم وبعضها حروف وبعضها أسماء.</a:t>
            </a:r>
          </a:p>
          <a:p>
            <a:r>
              <a:rPr lang="ar-SA" dirty="0" smtClean="0"/>
              <a:t>في هذه المحاضرة سوف نتعرف إلى أنواع ما، وإلى حروف الشرط غير الجازمة.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ما</a:t>
            </a:r>
            <a:endParaRPr lang="ar-SA" dirty="0"/>
          </a:p>
        </p:txBody>
      </p:sp>
      <p:sp>
        <p:nvSpPr>
          <p:cNvPr id="3" name="عنصر نائب للمحتوى 2"/>
          <p:cNvSpPr>
            <a:spLocks noGrp="1"/>
          </p:cNvSpPr>
          <p:nvPr>
            <p:ph idx="1"/>
          </p:nvPr>
        </p:nvSpPr>
        <p:spPr/>
        <p:txBody>
          <a:bodyPr/>
          <a:lstStyle/>
          <a:p>
            <a:r>
              <a:rPr lang="ar-SA" dirty="0" smtClean="0"/>
              <a:t>أولاً: ما الاستفهامية، وهي اسم يسأل </a:t>
            </a:r>
            <a:r>
              <a:rPr lang="ar-SA" dirty="0" err="1" smtClean="0"/>
              <a:t>بها</a:t>
            </a:r>
            <a:r>
              <a:rPr lang="ar-SA" dirty="0" smtClean="0"/>
              <a:t> عن غير العاقل، نحو: ما اسمك؟ وما وظيفتك؟ ويسأل </a:t>
            </a:r>
            <a:r>
              <a:rPr lang="ar-SA" dirty="0" err="1" smtClean="0"/>
              <a:t>بها</a:t>
            </a:r>
            <a:r>
              <a:rPr lang="ar-SA" dirty="0" smtClean="0"/>
              <a:t> عن حقيقة الشيء نحو قوله تعالى</a:t>
            </a:r>
            <a:r>
              <a:rPr lang="ar-SA" dirty="0" smtClean="0">
                <a:sym typeface="Wingdings" pitchFamily="2" charset="2"/>
              </a:rPr>
              <a:t>:((الحاقةُ ما الحاقةُ)) و((القارعةُ ما القارعةُ)). وتعرب (ما) بحسب إجابتها، ففي قولك: ما اسمك؟ تعرب ما اسم استفهام في محل رفع خبر مقدم، وفي قولك: ما فعلت؟ تعرب اسم استفهام في محل نصب مفعول </a:t>
            </a:r>
            <a:r>
              <a:rPr lang="ar-SA" dirty="0" err="1" smtClean="0">
                <a:sym typeface="Wingdings" pitchFamily="2" charset="2"/>
              </a:rPr>
              <a:t>به</a:t>
            </a:r>
            <a:r>
              <a:rPr lang="ar-SA" dirty="0" smtClean="0">
                <a:sym typeface="Wingdings" pitchFamily="2" charset="2"/>
              </a:rPr>
              <a:t>.</a:t>
            </a:r>
          </a:p>
          <a:p>
            <a:r>
              <a:rPr lang="ar-SA" dirty="0" smtClean="0">
                <a:sym typeface="Wingdings" pitchFamily="2" charset="2"/>
              </a:rPr>
              <a:t>ثانياً: ما التعجبية، وهي اسمٌ يتبعها فعل على وزن أفعلَ، يفاد منهما إنشاء التعجب مما بعدهما، نحو: ما أكرمَ زيداً! ولهذه الجملة وأمثالها إعراب ثابت، كما يلي: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انواع</a:t>
            </a:r>
            <a:r>
              <a:rPr lang="ar-SA" dirty="0" smtClean="0"/>
              <a:t> ما</a:t>
            </a:r>
            <a:endParaRPr lang="ar-SA" dirty="0"/>
          </a:p>
        </p:txBody>
      </p:sp>
      <p:sp>
        <p:nvSpPr>
          <p:cNvPr id="3" name="عنصر نائب للمحتوى 2"/>
          <p:cNvSpPr>
            <a:spLocks noGrp="1"/>
          </p:cNvSpPr>
          <p:nvPr>
            <p:ph idx="1"/>
          </p:nvPr>
        </p:nvSpPr>
        <p:spPr/>
        <p:txBody>
          <a:bodyPr/>
          <a:lstStyle/>
          <a:p>
            <a:r>
              <a:rPr lang="ar-SA" dirty="0" smtClean="0">
                <a:sym typeface="Wingdings" pitchFamily="2" charset="2"/>
              </a:rPr>
              <a:t>ما: اسم تعجب مبني على السكون في محل رفع مبتدأ.</a:t>
            </a:r>
          </a:p>
          <a:p>
            <a:r>
              <a:rPr lang="ar-SA" dirty="0" smtClean="0">
                <a:sym typeface="Wingdings" pitchFamily="2" charset="2"/>
              </a:rPr>
              <a:t>أكرمَ فعل ماض مبني على الفتح، والفاعل ضمير مستتر تقديره هو يعود على ما.</a:t>
            </a:r>
          </a:p>
          <a:p>
            <a:r>
              <a:rPr lang="ar-SA" dirty="0" smtClean="0">
                <a:sym typeface="Wingdings" pitchFamily="2" charset="2"/>
              </a:rPr>
              <a:t>وزيداً: مفعول </a:t>
            </a:r>
            <a:r>
              <a:rPr lang="ar-SA" dirty="0" err="1" smtClean="0">
                <a:sym typeface="Wingdings" pitchFamily="2" charset="2"/>
              </a:rPr>
              <a:t>به</a:t>
            </a:r>
            <a:r>
              <a:rPr lang="ar-SA" dirty="0" smtClean="0">
                <a:sym typeface="Wingdings" pitchFamily="2" charset="2"/>
              </a:rPr>
              <a:t> منصوب وعلامة نصبه الفتحة، والجملة الفعلية(أكرم زيداً) في محل </a:t>
            </a:r>
            <a:r>
              <a:rPr lang="ar-SA" smtClean="0">
                <a:sym typeface="Wingdings" pitchFamily="2" charset="2"/>
              </a:rPr>
              <a:t>رفع خبر.</a:t>
            </a:r>
            <a:endParaRPr lang="ar-SA" dirty="0" smtClean="0">
              <a:sym typeface="Wingdings" pitchFamily="2" charset="2"/>
            </a:endParaRPr>
          </a:p>
          <a:p>
            <a:r>
              <a:rPr lang="ar-SA" dirty="0" smtClean="0">
                <a:sym typeface="Wingdings" pitchFamily="2" charset="2"/>
              </a:rPr>
              <a:t>ومنه قوله تعالى((فما أصبرهم على النار))</a:t>
            </a:r>
          </a:p>
          <a:p>
            <a:r>
              <a:rPr lang="ar-SA" dirty="0" smtClean="0">
                <a:sym typeface="Wingdings" pitchFamily="2" charset="2"/>
              </a:rPr>
              <a:t>ثالثاً: ما الشرطية، وهي اسم يقتضي شرطاً وجواباً، فإذا كان الشرط والجواب فعلين مضارعين </a:t>
            </a:r>
            <a:r>
              <a:rPr lang="ar-SA" dirty="0" err="1" smtClean="0">
                <a:sym typeface="Wingdings" pitchFamily="2" charset="2"/>
              </a:rPr>
              <a:t>جزمتهما</a:t>
            </a:r>
            <a:r>
              <a:rPr lang="ar-SA" dirty="0" smtClean="0">
                <a:sym typeface="Wingdings" pitchFamily="2" charset="2"/>
              </a:rPr>
              <a:t>، نحو قوله تعالى:</a:t>
            </a:r>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ما</a:t>
            </a:r>
            <a:endParaRPr lang="ar-SA" dirty="0"/>
          </a:p>
        </p:txBody>
      </p:sp>
      <p:sp>
        <p:nvSpPr>
          <p:cNvPr id="3" name="عنصر نائب للمحتوى 2"/>
          <p:cNvSpPr>
            <a:spLocks noGrp="1"/>
          </p:cNvSpPr>
          <p:nvPr>
            <p:ph idx="1"/>
          </p:nvPr>
        </p:nvSpPr>
        <p:spPr/>
        <p:txBody>
          <a:bodyPr/>
          <a:lstStyle/>
          <a:p>
            <a:r>
              <a:rPr lang="ar-SA" dirty="0" smtClean="0"/>
              <a:t>((وما تقدموا لأنفسكم من خير تجدوه))</a:t>
            </a:r>
          </a:p>
          <a:p>
            <a:r>
              <a:rPr lang="ar-SA" dirty="0" smtClean="0"/>
              <a:t>ما: اسم شرط مبني في محل رفع مبتدأ.</a:t>
            </a:r>
          </a:p>
          <a:p>
            <a:r>
              <a:rPr lang="ar-SA" dirty="0" smtClean="0"/>
              <a:t>تقدموا: فعل الشرط مجزوم وعلامة جزمه حذف النون، لأنه من الأفعال الخمسة، والواو فاعلُهُ، والجملة الفعلية في محل رفع خبر المبتدأ.</a:t>
            </a:r>
          </a:p>
          <a:p>
            <a:r>
              <a:rPr lang="ar-SA" dirty="0" smtClean="0"/>
              <a:t>تجدوه: جواب الشرط مجزوم وعلامة جزمه حذف النون لأنه من الأفعال الخمسة والواو فاعلُهُ.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ما</a:t>
            </a:r>
            <a:endParaRPr lang="ar-SA" dirty="0"/>
          </a:p>
        </p:txBody>
      </p:sp>
      <p:sp>
        <p:nvSpPr>
          <p:cNvPr id="3" name="عنصر نائب للمحتوى 2"/>
          <p:cNvSpPr>
            <a:spLocks noGrp="1"/>
          </p:cNvSpPr>
          <p:nvPr>
            <p:ph idx="1"/>
          </p:nvPr>
        </p:nvSpPr>
        <p:spPr/>
        <p:txBody>
          <a:bodyPr/>
          <a:lstStyle/>
          <a:p>
            <a:r>
              <a:rPr lang="ar-SA" dirty="0" smtClean="0"/>
              <a:t>رابعاً: ما الموصولة، وهي اسم موصول بمعنى الذي تستعمل لغير العاقل، نحو قوله تعالى((ما عندكم ينفد وما عند الله باق))أي الذي عندكم.</a:t>
            </a:r>
          </a:p>
          <a:p>
            <a:r>
              <a:rPr lang="ar-SA" dirty="0" smtClean="0"/>
              <a:t>خامساً: ما الكافة، وهي حرف يدخل على إن وأخواتها فيبطل عملها، وذلك نحو قوله تعالى</a:t>
            </a:r>
            <a:r>
              <a:rPr lang="ar-SA" dirty="0" smtClean="0">
                <a:sym typeface="Wingdings" pitchFamily="2" charset="2"/>
              </a:rPr>
              <a:t>((إنما المؤمنون أخوة))</a:t>
            </a:r>
          </a:p>
          <a:p>
            <a:r>
              <a:rPr lang="ar-SA" dirty="0" smtClean="0">
                <a:sym typeface="Wingdings" pitchFamily="2" charset="2"/>
              </a:rPr>
              <a:t>سادساً:ما الزائدة، وهي حرف، وإذا وقعت ما بعد (إذا) فهي دائماً زائدة، نحو قول الشاعر:</a:t>
            </a:r>
          </a:p>
          <a:p>
            <a:r>
              <a:rPr lang="ar-SA" b="1" dirty="0" smtClean="0"/>
              <a:t>إذا ما خلوتَ الدهر يوما فلا تقل ... خلوتُ ولكن قل علي رقيب</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ما</a:t>
            </a:r>
            <a:endParaRPr lang="ar-SA" dirty="0"/>
          </a:p>
        </p:txBody>
      </p:sp>
      <p:sp>
        <p:nvSpPr>
          <p:cNvPr id="3" name="عنصر نائب للمحتوى 2"/>
          <p:cNvSpPr>
            <a:spLocks noGrp="1"/>
          </p:cNvSpPr>
          <p:nvPr>
            <p:ph idx="1"/>
          </p:nvPr>
        </p:nvSpPr>
        <p:spPr/>
        <p:txBody>
          <a:bodyPr/>
          <a:lstStyle/>
          <a:p>
            <a:r>
              <a:rPr lang="ar-SA" dirty="0" smtClean="0"/>
              <a:t>وتزاد أحياناً بعد الفاء كقوله تعالى:((فبما نقضِهم ميثاقهم)) و((فبما رحمةٍ من الله لنتَ لهم)).</a:t>
            </a:r>
          </a:p>
          <a:p>
            <a:r>
              <a:rPr lang="ar-SA" dirty="0" smtClean="0"/>
              <a:t>سابعاً: ما النكرة التامة، وهي اسم وتعرب في محل صفة، كقولك: رأيتُ شيئاً ما. فهي في محل نصب صفة </a:t>
            </a:r>
            <a:r>
              <a:rPr lang="ar-SA" dirty="0" err="1" smtClean="0"/>
              <a:t>ل</a:t>
            </a:r>
            <a:r>
              <a:rPr lang="ar-SA" dirty="0" smtClean="0"/>
              <a:t>(شيئاً)وفي المثل:لأمر ما جدعَ قصيرٌ أنفه.وهنا في محل جر صفة لأمر.</a:t>
            </a:r>
          </a:p>
          <a:p>
            <a:r>
              <a:rPr lang="ar-SA" dirty="0" smtClean="0"/>
              <a:t>ثامناً: ما النافية، وهي حرف ينفي ما بعده، وتدخل على الأفعال والأسماء، نحو: ما جاءنا أحدٌ، وما محمد قادمٌ، وإذا دخلت على الجملة </a:t>
            </a:r>
            <a:r>
              <a:rPr lang="ar-SA" dirty="0" err="1" smtClean="0"/>
              <a:t>الإسمية</a:t>
            </a:r>
            <a:r>
              <a:rPr lang="ar-SA" dirty="0" smtClean="0"/>
              <a:t> فقد تعمل عمل ليس فترفع المبتدأ ويسمى اسمها وتنصب الخبر ويسمى خبرها، كقوله تعالى:((ما هذا بشرا))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أحرف الشرط غير الجازمة</a:t>
            </a:r>
            <a:endParaRPr lang="ar-SA" dirty="0"/>
          </a:p>
        </p:txBody>
      </p:sp>
      <p:sp>
        <p:nvSpPr>
          <p:cNvPr id="3" name="عنصر نائب للمحتوى 2"/>
          <p:cNvSpPr>
            <a:spLocks noGrp="1"/>
          </p:cNvSpPr>
          <p:nvPr>
            <p:ph idx="1"/>
          </p:nvPr>
        </p:nvSpPr>
        <p:spPr/>
        <p:txBody>
          <a:bodyPr/>
          <a:lstStyle/>
          <a:p>
            <a:pPr rtl="1"/>
            <a:r>
              <a:rPr lang="ar-SA" sz="3100" dirty="0" smtClean="0"/>
              <a:t>أحرُفُ الشَّرْطِ غير الجازمة هي:</a:t>
            </a:r>
          </a:p>
          <a:p>
            <a:pPr rtl="1"/>
            <a:r>
              <a:rPr lang="ar-SA" sz="3100" dirty="0" smtClean="0"/>
              <a:t>(لَوْ) و(لولا) و(لوما) و(أمّا) و(لمَّا).</a:t>
            </a:r>
          </a:p>
          <a:p>
            <a:pPr rtl="1"/>
            <a:r>
              <a:rPr lang="ar-SA" sz="3100" dirty="0" smtClean="0"/>
              <a:t> أما (لَو) فتكون على نوعين:</a:t>
            </a:r>
          </a:p>
          <a:p>
            <a:pPr rtl="1"/>
            <a:r>
              <a:rPr lang="ar-SA" sz="3100" dirty="0" smtClean="0"/>
              <a:t>1- أن تكونَ حرفَ شرطٍ لِمَا مضى، فتُفيدُ امتناعَ شيءٍ لامتناعِ غيرهِ، وتُسمّى حرفَ امتناع لامتناع، أو حرفاً لِما كانَ سيقعُ لوقوعِ غيره. فإن قلتَ: لو جئتَ لأكرمتُكَ، فالمعنى قد امتنعَ إكرامي إياكَ لامتناع مجيئك، لأنَّ الإكرامَ مشروطٌ بالمجيءِ ومُعلَّقٌ عليه. ولا يَليها إلا الفعلُ الماضي صيغةً وزماناً، كقوله تعالى ((ولو شاءَ رَبُّكَ لجعلَ الناس أُمةً واحدةً)).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أحرف الشرط</a:t>
            </a:r>
            <a:endParaRPr lang="ar-SA" dirty="0"/>
          </a:p>
        </p:txBody>
      </p:sp>
      <p:sp>
        <p:nvSpPr>
          <p:cNvPr id="3" name="عنصر نائب للمحتوى 2"/>
          <p:cNvSpPr>
            <a:spLocks noGrp="1"/>
          </p:cNvSpPr>
          <p:nvPr>
            <p:ph idx="1"/>
          </p:nvPr>
        </p:nvSpPr>
        <p:spPr/>
        <p:txBody>
          <a:bodyPr/>
          <a:lstStyle/>
          <a:p>
            <a:pPr rtl="1"/>
            <a:r>
              <a:rPr lang="ar-SA" sz="3000" dirty="0" smtClean="0"/>
              <a:t>2- أن تكونَ حرفَ شرطٍ للمستقبل، بمعنى (إنْ). وهي حينئذٍ لا تُفيدُ الامتناع، وإنما تكون لمجرَّد ربطِ الجوابِ بالشرط، </a:t>
            </a:r>
            <a:r>
              <a:rPr lang="ar-SA" sz="3000" dirty="0" err="1" smtClean="0"/>
              <a:t>كإنْ</a:t>
            </a:r>
            <a:r>
              <a:rPr lang="ar-SA" sz="3000" dirty="0" smtClean="0"/>
              <a:t>، إلاّ أنها غيرُ جازمةٍ مثلَها، فلا عملَ لها، والأكثرُ أن يَليها فعلٌ مُستقبلٌ معنًى لا صيغةً، كقوله تعالى ((وليَخشَ الذينَ لو تركوا من خلفهم ذُرِّيَّةً ضعافاً خافوا عليهم))، أي: إنْ يَتركوا، وقد يَليها فعلٌ مستقبلٌ معنًى وصيغةً، نحو:لو تزورُنا لسُرِرنا بِلقائكَ، أي:إن تَزُرْنا.</a:t>
            </a:r>
          </a:p>
          <a:p>
            <a:pPr rtl="1"/>
            <a:r>
              <a:rPr lang="ar-SA" sz="3000" dirty="0" smtClean="0"/>
              <a:t>أما (لولا) و(لوما)، فحرفا شرطٍ يدلانِ على امتناعِ شيءٍ لوُجودِ غيرهِ. فإن قلتَ: لولا رحمةُ اللهِ لَهلَكَ الناسُ. و لَوما الكتابةُ لَضاعَ أكثرُ العلمِ، فالمعنى أنهُ امتنعَ هَلاكُ الناسِ لوجودِ رحمةِ اللهِ تعالى، وامتنعَ ضياعُ أكثرِ العلم لوجود الكتابةِ.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أحرف الشرط</a:t>
            </a:r>
            <a:endParaRPr lang="ar-SA" dirty="0"/>
          </a:p>
        </p:txBody>
      </p:sp>
      <p:sp>
        <p:nvSpPr>
          <p:cNvPr id="3" name="عنصر نائب للمحتوى 2"/>
          <p:cNvSpPr>
            <a:spLocks noGrp="1"/>
          </p:cNvSpPr>
          <p:nvPr>
            <p:ph idx="1"/>
          </p:nvPr>
        </p:nvSpPr>
        <p:spPr/>
        <p:txBody>
          <a:bodyPr/>
          <a:lstStyle/>
          <a:p>
            <a:pPr rtl="1"/>
            <a:r>
              <a:rPr lang="ar-SA" dirty="0" smtClean="0"/>
              <a:t>وهما تَلزَمانِ الدخولَ على المبتدأ والخبر، كما رأيتَ. غيرَ أَنَّ الخبرَ بعدهما يُحذَفُ وجوباً في أكثرِ التراكيبِ. والتقديرُ: لولا رحمةُ اللهِ حاصلةٌ أو موجودةٌ، </a:t>
            </a:r>
            <a:r>
              <a:rPr lang="ar-SA" dirty="0" err="1" smtClean="0"/>
              <a:t>و</a:t>
            </a:r>
            <a:r>
              <a:rPr lang="ar-SA" dirty="0" smtClean="0"/>
              <a:t> لولا الكتابة حاصلة أو موجودة.</a:t>
            </a:r>
          </a:p>
          <a:p>
            <a:pPr rtl="1"/>
            <a:r>
              <a:rPr lang="ar-SA" dirty="0" smtClean="0"/>
              <a:t>أمّا (أمّا) بالفتح والتشديدَ، فهي حرفُ شرطٍ يكونُ للتّفصيل أو التوكيد. وهي قائمةٌ مَقامَ أَداةِ الشرط وفعلِ الشرط. والمذكورُ بعدَها جوابُ الشرط، فلذلك تَلزَمُه فاءُ الجواب للرَّبط. فإن قلتَ: أمّا أنا فلا أقولُ غيرَ الحقِّ.  فالمعنى مهما يكنْ من شيءٍ فلا أقولُ غيرَ الحقِّ.</a:t>
            </a:r>
          </a:p>
          <a:p>
            <a:pPr rtl="1"/>
            <a:r>
              <a:rPr lang="ar-SA" dirty="0" smtClean="0"/>
              <a:t>أمّا كونُها للتفصيلِ فهو الأصلُ فيها، كقوله تعالى {فأمّا اليتيم فلا تقهَرْ، وأمّا السائل فَلا تَنهَرْ، وأمّا بنعمةِ رَبِّكَ فحدِّثْ}.</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أحرف الشرط</a:t>
            </a:r>
            <a:endParaRPr lang="ar-SA" dirty="0"/>
          </a:p>
        </p:txBody>
      </p:sp>
      <p:sp>
        <p:nvSpPr>
          <p:cNvPr id="3" name="عنصر نائب للمحتوى 2"/>
          <p:cNvSpPr>
            <a:spLocks noGrp="1"/>
          </p:cNvSpPr>
          <p:nvPr>
            <p:ph idx="1"/>
          </p:nvPr>
        </p:nvSpPr>
        <p:spPr/>
        <p:txBody>
          <a:bodyPr/>
          <a:lstStyle/>
          <a:p>
            <a:pPr rtl="1"/>
            <a:r>
              <a:rPr lang="ar-SA" dirty="0" smtClean="0"/>
              <a:t>وأمّا كونُها للتأكيد، فنحوُ أن تقولَ: خالدٌ شجاعٌ، فإن أردتَ توكيدَ ذلكَ، وأنهُ لا محالةَ واقعٌ، قلتَ: أمّا خالدٌ فشجاعٌ. والأصلُ: مهما يكن من شيءٍ فخالدٌ شجاع.</a:t>
            </a:r>
          </a:p>
          <a:p>
            <a:pPr rtl="1"/>
            <a:r>
              <a:rPr lang="ar-SA" dirty="0" smtClean="0"/>
              <a:t>و "لمّا" حرفُ شرطٍ، موضوعٌ للدلالةِ على وجودِ شيءٍ لوجودِ غيرهِ. ولذلك تُسمّى حرفَ وُجودٍ لوجودٍ. وهي تختصُّ بالدخول على الفعل الماضي. وتقتضي جُملتينِ، وُجِدَتْ أُخراهما عند وجود أولاهما. والأولى هي الشرطُ، والأخرى هي الجوابُ، نحو: لمَّا جاءَ أكرمتُهُ.</a:t>
            </a:r>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2987</TotalTime>
  <Words>964</Words>
  <Application>Microsoft Office PowerPoint</Application>
  <PresentationFormat>A4 Paper (210x297 mm)‎</PresentationFormat>
  <Paragraphs>64</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الحادية عشرة</vt:lpstr>
      <vt:lpstr>المقدمة</vt:lpstr>
      <vt:lpstr>أنواع ما</vt:lpstr>
      <vt:lpstr>انواع ما</vt:lpstr>
      <vt:lpstr>أنواع ما</vt:lpstr>
      <vt:lpstr>أنواع ما</vt:lpstr>
      <vt:lpstr>أنواع ما</vt:lpstr>
      <vt:lpstr>أحرف الشرط غير الجازمة</vt:lpstr>
      <vt:lpstr>أحرف الشرط</vt:lpstr>
      <vt:lpstr>أحرف الشرط</vt:lpstr>
      <vt:lpstr>أحرف الشرط</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263</cp:revision>
  <dcterms:created xsi:type="dcterms:W3CDTF">2009-10-14T19:14:34Z</dcterms:created>
  <dcterms:modified xsi:type="dcterms:W3CDTF">2010-12-14T09:26:06Z</dcterms:modified>
</cp:coreProperties>
</file>