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89" r:id="rId4"/>
    <p:sldId id="290" r:id="rId5"/>
    <p:sldId id="291" r:id="rId6"/>
    <p:sldId id="292" r:id="rId7"/>
    <p:sldId id="293" r:id="rId8"/>
    <p:sldId id="294" r:id="rId9"/>
    <p:sldId id="279" r:id="rId10"/>
    <p:sldId id="281" r:id="rId11"/>
    <p:sldId id="282" r:id="rId12"/>
    <p:sldId id="284" r:id="rId13"/>
    <p:sldId id="285" r:id="rId14"/>
    <p:sldId id="283" r:id="rId15"/>
    <p:sldId id="280" r:id="rId16"/>
    <p:sldId id="286" r:id="rId17"/>
    <p:sldId id="287" r:id="rId18"/>
    <p:sldId id="288"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624" autoAdjust="0"/>
  </p:normalViewPr>
  <p:slideViewPr>
    <p:cSldViewPr>
      <p:cViewPr>
        <p:scale>
          <a:sx n="75" d="100"/>
          <a:sy n="75" d="100"/>
        </p:scale>
        <p:origin x="-198" y="150"/>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حروف العطف وتطبيقات على معاني الحروف</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 عشرة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حروف العطف</a:t>
            </a:r>
            <a:endParaRPr lang="ar-SA" dirty="0"/>
          </a:p>
        </p:txBody>
      </p:sp>
      <p:sp>
        <p:nvSpPr>
          <p:cNvPr id="3" name="عنصر نائب للمحتوى 2"/>
          <p:cNvSpPr>
            <a:spLocks noGrp="1"/>
          </p:cNvSpPr>
          <p:nvPr>
            <p:ph idx="1"/>
          </p:nvPr>
        </p:nvSpPr>
        <p:spPr/>
        <p:txBody>
          <a:bodyPr/>
          <a:lstStyle/>
          <a:p>
            <a:pPr rtl="1"/>
            <a:r>
              <a:rPr lang="ar-SA" sz="3000" dirty="0" smtClean="0"/>
              <a:t>حروف العطف تسعة هي:</a:t>
            </a:r>
            <a:endParaRPr lang="en-US" sz="3000" dirty="0" smtClean="0"/>
          </a:p>
          <a:p>
            <a:pPr rtl="1"/>
            <a:r>
              <a:rPr lang="ar-SA" sz="3000" dirty="0" smtClean="0"/>
              <a:t>     الواو ، والفاء ، وثم ، وحتى ، وأمْ ، وأوْ ، ولا ، وبلْ ، ولكنْ. وسندرس أشهرها: </a:t>
            </a:r>
            <a:endParaRPr lang="en-US" sz="3000" dirty="0" smtClean="0"/>
          </a:p>
          <a:p>
            <a:pPr rtl="1"/>
            <a:r>
              <a:rPr lang="ar-SA" sz="3000" dirty="0" smtClean="0"/>
              <a:t>1 </a:t>
            </a:r>
            <a:r>
              <a:rPr lang="ar-SA" sz="3000" dirty="0" err="1" smtClean="0"/>
              <a:t>ـ</a:t>
            </a:r>
            <a:r>
              <a:rPr lang="ar-SA" sz="3000" dirty="0" smtClean="0"/>
              <a:t> </a:t>
            </a:r>
            <a:r>
              <a:rPr lang="ar-SA" sz="3000" dirty="0" smtClean="0">
                <a:solidFill>
                  <a:srgbClr val="00B050"/>
                </a:solidFill>
              </a:rPr>
              <a:t>الواو</a:t>
            </a:r>
            <a:r>
              <a:rPr lang="ar-SA" sz="3000" dirty="0" smtClean="0"/>
              <a:t> : تفيد مطلق الجمع والمشاركة بين المتعاطفين دون التقيد بترتيب، فنقول: </a:t>
            </a:r>
            <a:r>
              <a:rPr lang="ar-SA" sz="3000" dirty="0" smtClean="0">
                <a:solidFill>
                  <a:srgbClr val="FF0000"/>
                </a:solidFill>
              </a:rPr>
              <a:t>خلق الله آدم والناس أجمعين</a:t>
            </a:r>
            <a:r>
              <a:rPr lang="ar-SA" sz="3000" dirty="0" smtClean="0"/>
              <a:t>، ولنا أن نقول: </a:t>
            </a:r>
            <a:r>
              <a:rPr lang="ar-SA" sz="3000" dirty="0" smtClean="0">
                <a:solidFill>
                  <a:srgbClr val="FF0000"/>
                </a:solidFill>
              </a:rPr>
              <a:t>خلق الله الناسَ وآدمَ</a:t>
            </a:r>
            <a:r>
              <a:rPr lang="ar-SA" sz="3000" dirty="0" smtClean="0"/>
              <a:t>، مما يدل على أنه لا يشترط فيها الترتيب، وعندما تقول: وصل عليٌّ ومحمدٌ، فقد يكون علي وصل أولاً وقد يكون محمد وصل أولاً وقد يكونان قد وصلا معاً. وقد تحتمل الترتيب كما في قوله تعالى((إذا زلزلت الأرض زلزالها وأخرجت الأرض أثقالها وقال الإنسان ما لها))فهذه أحداث مرتبة على التوالي.</a:t>
            </a:r>
            <a:endParaRPr lang="en-US" sz="3000" dirty="0" smtClean="0"/>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حروف العطف</a:t>
            </a:r>
            <a:endParaRPr lang="ar-SA" dirty="0"/>
          </a:p>
        </p:txBody>
      </p:sp>
      <p:sp>
        <p:nvSpPr>
          <p:cNvPr id="3" name="عنصر نائب للمحتوى 2"/>
          <p:cNvSpPr>
            <a:spLocks noGrp="1"/>
          </p:cNvSpPr>
          <p:nvPr>
            <p:ph idx="1"/>
          </p:nvPr>
        </p:nvSpPr>
        <p:spPr/>
        <p:txBody>
          <a:bodyPr/>
          <a:lstStyle/>
          <a:p>
            <a:pPr rtl="1"/>
            <a:r>
              <a:rPr lang="ar-SA" dirty="0" smtClean="0"/>
              <a:t>2ـ </a:t>
            </a:r>
            <a:r>
              <a:rPr lang="ar-SA" dirty="0" smtClean="0">
                <a:solidFill>
                  <a:srgbClr val="00B050"/>
                </a:solidFill>
              </a:rPr>
              <a:t>الفاء</a:t>
            </a:r>
            <a:r>
              <a:rPr lang="ar-SA" dirty="0" smtClean="0"/>
              <a:t> : تفيد العطف مع الترتيب والتعقيب . أي العطف بلا مهلة أو تراخ . </a:t>
            </a:r>
            <a:endParaRPr lang="en-US" dirty="0" smtClean="0"/>
          </a:p>
          <a:p>
            <a:pPr rtl="1"/>
            <a:r>
              <a:rPr lang="ar-SA" dirty="0" smtClean="0"/>
              <a:t>نحو : </a:t>
            </a:r>
            <a:r>
              <a:rPr lang="ar-SA" dirty="0" smtClean="0">
                <a:solidFill>
                  <a:srgbClr val="FF0000"/>
                </a:solidFill>
              </a:rPr>
              <a:t>دخل المعلم فالطالب</a:t>
            </a:r>
            <a:r>
              <a:rPr lang="ar-SA" dirty="0" smtClean="0"/>
              <a:t>. </a:t>
            </a:r>
            <a:endParaRPr lang="en-US" dirty="0" smtClean="0"/>
          </a:p>
          <a:p>
            <a:pPr rtl="1"/>
            <a:r>
              <a:rPr lang="ar-SA" dirty="0" smtClean="0"/>
              <a:t>أفادت الفاء أن دخول الطالب جاء بعد دخول المعلم(وهذا الترتيب) مباشرة وبلا مهلة (وهذا التعقيب) والمهلة تكون بحسب المقام، فإذا قلت: </a:t>
            </a:r>
            <a:r>
              <a:rPr lang="ar-SA" dirty="0" smtClean="0">
                <a:solidFill>
                  <a:srgbClr val="FF0000"/>
                </a:solidFill>
              </a:rPr>
              <a:t>نزل المطر فنبت الزرع</a:t>
            </a:r>
            <a:r>
              <a:rPr lang="ar-SA" dirty="0" smtClean="0"/>
              <a:t>، صحّ ذلك على الرغم من وجود مهلة بين الحدثين، لكنهما متعاقبان في الواقع وليس بينهما حدث فاصل، لكن لا يصحّ أن تقول: </a:t>
            </a:r>
            <a:r>
              <a:rPr lang="ar-SA" dirty="0" smtClean="0">
                <a:solidFill>
                  <a:srgbClr val="FF0000"/>
                </a:solidFill>
              </a:rPr>
              <a:t>نزل المطر فأحصد الزرعُ</a:t>
            </a:r>
            <a:r>
              <a:rPr lang="ar-SA" dirty="0" smtClean="0"/>
              <a:t>، لوجود أحداث بين الحدثين. </a:t>
            </a:r>
            <a:endParaRPr lang="en-US" dirty="0" smtClean="0"/>
          </a:p>
          <a:p>
            <a:pPr rtl="1"/>
            <a:endParaRPr lang="en-US"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حروف العطف</a:t>
            </a:r>
            <a:endParaRPr lang="ar-SA" dirty="0"/>
          </a:p>
        </p:txBody>
      </p:sp>
      <p:sp>
        <p:nvSpPr>
          <p:cNvPr id="3" name="عنصر نائب للمحتوى 2"/>
          <p:cNvSpPr>
            <a:spLocks noGrp="1"/>
          </p:cNvSpPr>
          <p:nvPr>
            <p:ph idx="1"/>
          </p:nvPr>
        </p:nvSpPr>
        <p:spPr/>
        <p:txBody>
          <a:bodyPr/>
          <a:lstStyle/>
          <a:p>
            <a:pPr rtl="1"/>
            <a:r>
              <a:rPr lang="ar-SA" dirty="0" smtClean="0"/>
              <a:t>3 </a:t>
            </a:r>
            <a:r>
              <a:rPr lang="ar-SA" dirty="0" err="1" smtClean="0"/>
              <a:t>ـ</a:t>
            </a:r>
            <a:r>
              <a:rPr lang="ar-SA" dirty="0" smtClean="0"/>
              <a:t> </a:t>
            </a:r>
            <a:r>
              <a:rPr lang="ar-SA" dirty="0" smtClean="0">
                <a:solidFill>
                  <a:srgbClr val="00B050"/>
                </a:solidFill>
              </a:rPr>
              <a:t>ثم</a:t>
            </a:r>
            <a:r>
              <a:rPr lang="ar-SA" dirty="0" smtClean="0"/>
              <a:t> : تفيد العطف مع الترتيب والتراخي ، أي بمهلة .</a:t>
            </a:r>
            <a:endParaRPr lang="en-US" dirty="0" smtClean="0"/>
          </a:p>
          <a:p>
            <a:pPr rtl="1"/>
            <a:r>
              <a:rPr lang="ar-SA" dirty="0" smtClean="0"/>
              <a:t>نحو : </a:t>
            </a:r>
            <a:r>
              <a:rPr lang="ar-SA" dirty="0" smtClean="0">
                <a:solidFill>
                  <a:srgbClr val="FF0000"/>
                </a:solidFill>
              </a:rPr>
              <a:t>درست النحوَ ثم الأدبَ</a:t>
            </a:r>
            <a:r>
              <a:rPr lang="ar-SA" dirty="0" smtClean="0"/>
              <a:t>، نلاحظ أن المعطوف وهو(الأدب) وقع بعد المعطوف عليه بترتيب وتراخ ، أو مهلة ، بمعنى أن الدراسة للنحو والأدب تمت في آن واحد ، ولكن أحدهما وهو المعطوف عليه قد تمت دراسته أولا ، ثم تلاه بعد فترة دراسة المعطوف . </a:t>
            </a:r>
            <a:endParaRPr lang="en-US" dirty="0" smtClean="0"/>
          </a:p>
          <a:p>
            <a:pPr rtl="1"/>
            <a:r>
              <a:rPr lang="ar-SA" dirty="0" smtClean="0"/>
              <a:t>ومنه قوله تعالى: { والله خلقكم من تراب ثم من نطفة } . </a:t>
            </a:r>
            <a:endParaRPr lang="en-US" dirty="0" smtClean="0"/>
          </a:p>
          <a:p>
            <a:pPr rtl="1"/>
            <a:r>
              <a:rPr lang="ar-SA" dirty="0" smtClean="0"/>
              <a:t>أي كان الخلق أولا لآدم من التراب ، وهو المعطوف عليه ، ثم لبني آدم من النطفة ، وهو المعطوف، وقد تأخر خلق بني آدم عن أبيهم.</a:t>
            </a:r>
            <a:endParaRPr lang="en-US" dirty="0" smtClean="0"/>
          </a:p>
          <a:p>
            <a:pPr rtl="1"/>
            <a:endParaRPr lang="en-US"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حروف العطف</a:t>
            </a:r>
            <a:endParaRPr lang="ar-SA" dirty="0"/>
          </a:p>
        </p:txBody>
      </p:sp>
      <p:sp>
        <p:nvSpPr>
          <p:cNvPr id="3" name="عنصر نائب للمحتوى 2"/>
          <p:cNvSpPr>
            <a:spLocks noGrp="1"/>
          </p:cNvSpPr>
          <p:nvPr>
            <p:ph idx="1"/>
          </p:nvPr>
        </p:nvSpPr>
        <p:spPr/>
        <p:txBody>
          <a:bodyPr/>
          <a:lstStyle/>
          <a:p>
            <a:pPr rtl="1"/>
            <a:r>
              <a:rPr lang="ar-SA" dirty="0" smtClean="0"/>
              <a:t>4- </a:t>
            </a:r>
            <a:r>
              <a:rPr lang="ar-SA" dirty="0" smtClean="0">
                <a:solidFill>
                  <a:srgbClr val="00B050"/>
                </a:solidFill>
              </a:rPr>
              <a:t>حتى</a:t>
            </a:r>
            <a:r>
              <a:rPr lang="ar-SA" dirty="0" smtClean="0"/>
              <a:t> : تفيد الغاية والتدريج، فإذا قلتَ: أكلتُ السمكةَ حتى رأسَها،  فإنك تدرجت في أكلها حتى وصلت إلى رأسها وهو أقل الأشياء منزلة فيها فأكلته.</a:t>
            </a:r>
          </a:p>
          <a:p>
            <a:pPr rtl="1"/>
            <a:r>
              <a:rPr lang="ar-SA" dirty="0" smtClean="0"/>
              <a:t>وتقول:مات الناسُ حتى الأنبياءُ، أي إن الموت طال الناس جميعاً حتى وصل الأنبياء وهم أعلى الناس رتبةً.</a:t>
            </a:r>
          </a:p>
          <a:p>
            <a:pPr rtl="1"/>
            <a:r>
              <a:rPr lang="ar-SA" dirty="0" smtClean="0"/>
              <a:t>فلكي تكون (حتى) حرف عطف لا بد أن يكون ما بعدها غاية في الزيادة أو النقصان بالنسبة لما قبلها، مثل: </a:t>
            </a:r>
            <a:r>
              <a:rPr lang="ar-SA" dirty="0" smtClean="0">
                <a:solidFill>
                  <a:srgbClr val="FF0000"/>
                </a:solidFill>
              </a:rPr>
              <a:t>وصل الحجاجُ حتى المشاةُ</a:t>
            </a:r>
            <a:r>
              <a:rPr lang="ar-SA" dirty="0" smtClean="0"/>
              <a:t>، ولا يجوز أن تقول: يموت الناسُ حتى الرجال، لأن الرجال ليسوا أحط من الناس ولا أعلى منهم.</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حروف العطف</a:t>
            </a:r>
            <a:endParaRPr lang="ar-SA" dirty="0"/>
          </a:p>
        </p:txBody>
      </p:sp>
      <p:sp>
        <p:nvSpPr>
          <p:cNvPr id="3" name="عنصر نائب للمحتوى 2"/>
          <p:cNvSpPr>
            <a:spLocks noGrp="1"/>
          </p:cNvSpPr>
          <p:nvPr>
            <p:ph idx="1"/>
          </p:nvPr>
        </p:nvSpPr>
        <p:spPr/>
        <p:txBody>
          <a:bodyPr/>
          <a:lstStyle/>
          <a:p>
            <a:pPr rtl="1"/>
            <a:r>
              <a:rPr lang="ar-SA" dirty="0" smtClean="0"/>
              <a:t>لذلك يجب أن يكون </a:t>
            </a:r>
            <a:r>
              <a:rPr lang="ar-SA" dirty="0" err="1" smtClean="0"/>
              <a:t>المعطوف</a:t>
            </a:r>
            <a:r>
              <a:rPr lang="ar-SA" dirty="0" smtClean="0"/>
              <a:t> جزاء من </a:t>
            </a:r>
            <a:r>
              <a:rPr lang="ar-SA" dirty="0" err="1" smtClean="0"/>
              <a:t>المعطوف</a:t>
            </a:r>
            <a:r>
              <a:rPr lang="ar-SA" dirty="0" smtClean="0"/>
              <a:t> عليه . </a:t>
            </a:r>
            <a:endParaRPr lang="en-US" dirty="0" smtClean="0"/>
          </a:p>
          <a:p>
            <a:pPr rtl="1"/>
            <a:r>
              <a:rPr lang="ar-SA" dirty="0" smtClean="0"/>
              <a:t>      أما إذا كان ليس جزءا منه أو لم يشمله الحكم فهي عندئذ حرف جر ليس غير . نحو : قرأت الصحيفةَ حتى الصفحةِ الأخيرة(إذا لم تقرأ الصفحة الأخيرة)أي : قرأت الصحيفة إلى الصفحة الأخيرة . </a:t>
            </a:r>
            <a:endParaRPr lang="en-US" dirty="0" smtClean="0"/>
          </a:p>
          <a:p>
            <a:pPr rtl="1"/>
            <a:r>
              <a:rPr lang="ar-SA" dirty="0" smtClean="0"/>
              <a:t>     وقد تأتي(حتى) حرف ابتداء، وما بعدها جملة مستأنفة . </a:t>
            </a:r>
            <a:endParaRPr lang="en-US" dirty="0" smtClean="0"/>
          </a:p>
          <a:p>
            <a:pPr rtl="1"/>
            <a:r>
              <a:rPr lang="ar-SA" dirty="0" smtClean="0"/>
              <a:t> كقول الشاعر : </a:t>
            </a:r>
            <a:endParaRPr lang="en-US" dirty="0" smtClean="0"/>
          </a:p>
          <a:p>
            <a:pPr rtl="1"/>
            <a:r>
              <a:rPr lang="ar-SA" dirty="0" smtClean="0"/>
              <a:t>      فما زالت القتلى تمجُّ دماؤها      بدجلةَ حتى ماءُ دجلة أشكلُ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حروف العطف</a:t>
            </a:r>
            <a:endParaRPr lang="ar-SA" dirty="0"/>
          </a:p>
        </p:txBody>
      </p:sp>
      <p:sp>
        <p:nvSpPr>
          <p:cNvPr id="3" name="عنصر نائب للمحتوى 2"/>
          <p:cNvSpPr>
            <a:spLocks noGrp="1"/>
          </p:cNvSpPr>
          <p:nvPr>
            <p:ph idx="1"/>
          </p:nvPr>
        </p:nvSpPr>
        <p:spPr/>
        <p:txBody>
          <a:bodyPr/>
          <a:lstStyle/>
          <a:p>
            <a:pPr rtl="1"/>
            <a:r>
              <a:rPr lang="ar-SA" dirty="0" smtClean="0"/>
              <a:t>5 </a:t>
            </a:r>
            <a:r>
              <a:rPr lang="ar-SA" dirty="0" err="1" smtClean="0"/>
              <a:t>ـ</a:t>
            </a:r>
            <a:r>
              <a:rPr lang="ar-SA" dirty="0" smtClean="0"/>
              <a:t> </a:t>
            </a:r>
            <a:r>
              <a:rPr lang="ar-SA" dirty="0" smtClean="0">
                <a:solidFill>
                  <a:srgbClr val="00B050"/>
                </a:solidFill>
              </a:rPr>
              <a:t>أو</a:t>
            </a:r>
            <a:r>
              <a:rPr lang="ar-SA" dirty="0" smtClean="0"/>
              <a:t> : وتفيد مع العطف عدة معاني، فإذا جاءت بعد طلب أفادت التخيير أو الإباحة والفرق بينهما أنه في التخيير لا يجوز لك الجمع بين المتعاطفين، فإذا قيل لك: </a:t>
            </a:r>
            <a:r>
              <a:rPr lang="ar-SA" dirty="0" smtClean="0">
                <a:solidFill>
                  <a:srgbClr val="FF3300"/>
                </a:solidFill>
              </a:rPr>
              <a:t>تزوّج فاطمة أو أختها</a:t>
            </a:r>
            <a:r>
              <a:rPr lang="ar-SA" dirty="0" smtClean="0"/>
              <a:t>، كانت للتخيير فقط، لأنه لا يجوز أن تتزوج الأختين معاً، وإذا قيل لك: خذ قلما أو مسطرة، فقد يكون المقصود التخيير أو الإباحة.  </a:t>
            </a:r>
            <a:endParaRPr lang="en-US" dirty="0" smtClean="0"/>
          </a:p>
          <a:p>
            <a:pPr rtl="1"/>
            <a:r>
              <a:rPr lang="ar-SA" dirty="0" smtClean="0"/>
              <a:t>أما إذا جاءت بعد جملة خبرية فإنها تفيد الشك، نحو: </a:t>
            </a:r>
            <a:r>
              <a:rPr lang="ar-SA" dirty="0" smtClean="0">
                <a:solidFill>
                  <a:srgbClr val="FF3300"/>
                </a:solidFill>
              </a:rPr>
              <a:t>علامتك سبعون أو ثمانون.</a:t>
            </a:r>
            <a:r>
              <a:rPr lang="ar-SA" dirty="0" smtClean="0"/>
              <a:t> </a:t>
            </a:r>
            <a:endParaRPr lang="en-US" dirty="0" smtClean="0"/>
          </a:p>
          <a:p>
            <a:pPr rtl="1"/>
            <a:r>
              <a:rPr lang="ar-SA" dirty="0" smtClean="0"/>
              <a:t>ومنه قوله تعالى : </a:t>
            </a:r>
            <a:r>
              <a:rPr lang="ar-SA" dirty="0" smtClean="0">
                <a:solidFill>
                  <a:srgbClr val="FF3300"/>
                </a:solidFill>
              </a:rPr>
              <a:t>{ لبثنا يوما أو بعض يوم }</a:t>
            </a:r>
            <a:r>
              <a:rPr lang="ar-SA" dirty="0" smtClean="0"/>
              <a:t>.</a:t>
            </a:r>
          </a:p>
          <a:p>
            <a:pPr rtl="1"/>
            <a:r>
              <a:rPr lang="ar-SA" dirty="0" smtClean="0"/>
              <a:t>ومن معانيها كذلك التقسيم . نحو : </a:t>
            </a:r>
            <a:r>
              <a:rPr lang="ar-SA" dirty="0" smtClean="0">
                <a:solidFill>
                  <a:srgbClr val="FF3300"/>
                </a:solidFill>
              </a:rPr>
              <a:t>الكلمة اسم أو فعل أو حرف</a:t>
            </a:r>
            <a:r>
              <a:rPr lang="ar-SA" dirty="0" smtClean="0"/>
              <a:t> .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أمثلة تطبيقية على الحروف عامة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371600"/>
            <a:ext cx="8915400" cy="4418939"/>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a:t>
            </a:r>
            <a:endParaRPr lang="ar-SA" dirty="0"/>
          </a:p>
        </p:txBody>
      </p:sp>
      <p:sp>
        <p:nvSpPr>
          <p:cNvPr id="3" name="عنصر نائب للمحتوى 2"/>
          <p:cNvSpPr>
            <a:spLocks noGrp="1"/>
          </p:cNvSpPr>
          <p:nvPr>
            <p:ph idx="1"/>
          </p:nvPr>
        </p:nvSpPr>
        <p:spPr/>
        <p:txBody>
          <a:bodyPr/>
          <a:lstStyle/>
          <a:p>
            <a:r>
              <a:rPr lang="ar-SA" dirty="0" smtClean="0"/>
              <a:t>2. لو قال رجل لوكيله: بع ما شئت من أموالي.</a:t>
            </a:r>
          </a:p>
          <a:p>
            <a:r>
              <a:rPr lang="ar-SA" dirty="0" smtClean="0"/>
              <a:t>أ. قال بعض العلماء: له أن يبيع الجميع لأن (من) تفيد التبيين فالمعنى حرية البيع ثم بين جنس المبيع وهو الأموال، فله أن يبيع كل شيء، كإن يكون أمامك </a:t>
            </a:r>
            <a:r>
              <a:rPr lang="ar-SA" dirty="0" smtClean="0"/>
              <a:t>أصناف </a:t>
            </a:r>
            <a:r>
              <a:rPr lang="ar-SA" dirty="0" smtClean="0"/>
              <a:t>كثيرة من المأكولات فيقال لك: كل ماشئت من الخبز. فلك حرية التصرف الكامل في هذا النوع من المأكولات.</a:t>
            </a:r>
          </a:p>
          <a:p>
            <a:r>
              <a:rPr lang="ar-SA" dirty="0" smtClean="0"/>
              <a:t>ب. قال آخرون: ليس له ذلك لأن من للتبعيض، فيتصرّف في بعض المال، لا كله.</a:t>
            </a:r>
          </a:p>
          <a:p>
            <a:r>
              <a:rPr lang="ar-SA"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إلى</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546490" y="1600200"/>
            <a:ext cx="8813019" cy="45259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إلى</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
        <p:nvSpPr>
          <p:cNvPr id="6" name="مستطيل 5"/>
          <p:cNvSpPr/>
          <p:nvPr/>
        </p:nvSpPr>
        <p:spPr>
          <a:xfrm>
            <a:off x="457200" y="1676400"/>
            <a:ext cx="8991600" cy="1676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عنصر نائب للمحتوى 6"/>
          <p:cNvSpPr>
            <a:spLocks noGrp="1"/>
          </p:cNvSpPr>
          <p:nvPr>
            <p:ph idx="1"/>
          </p:nvPr>
        </p:nvSpPr>
        <p:spPr/>
        <p:txBody>
          <a:bodyPr/>
          <a:lstStyle/>
          <a:p>
            <a:r>
              <a:rPr lang="ar-SA" dirty="0" smtClean="0"/>
              <a:t>ب. ذهب الجمهور إلى إدخال المرافق في الغسل واحتج بعضهم بأن إلى بمعنى مع.</a:t>
            </a:r>
          </a:p>
          <a:p>
            <a:r>
              <a:rPr lang="ar-SA" dirty="0" smtClean="0"/>
              <a:t>المثال الثاني: روي عن الرسول صلى الله عليه وسلم قوله: </a:t>
            </a:r>
            <a:r>
              <a:rPr lang="ar-SA" smtClean="0"/>
              <a:t>”</a:t>
            </a:r>
            <a:r>
              <a:rPr lang="ar-SA" smtClean="0"/>
              <a:t>ما بين </a:t>
            </a:r>
            <a:r>
              <a:rPr lang="ar-SA" dirty="0" smtClean="0"/>
              <a:t>السرّة إلى الركبة عورة“</a:t>
            </a:r>
          </a:p>
          <a:p>
            <a:r>
              <a:rPr lang="ar-SA" dirty="0" smtClean="0"/>
              <a:t>أ. ذهب الحنفية إلى أن الركبة من العورة، لأن صدر الكلام يتناول الغاية، فالغاية هنا إسقاط لما وراء الكبة.</a:t>
            </a:r>
          </a:p>
          <a:p>
            <a:r>
              <a:rPr lang="ar-SA" dirty="0" smtClean="0"/>
              <a:t>ب. وذهب الجمهور إلى أنها ليست من العورة، لأن إلى لانتهاء الغاية.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على</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602122"/>
            <a:ext cx="8915400" cy="4522118"/>
          </a:xfrm>
          <a:prstGeom prst="rect">
            <a:avLst/>
          </a:prstGeom>
          <a:noFill/>
          <a:ln w="9525">
            <a:noFill/>
            <a:miter lim="800000"/>
            <a:headEnd/>
            <a:tailEnd/>
          </a:ln>
        </p:spPr>
      </p:pic>
      <p:sp>
        <p:nvSpPr>
          <p:cNvPr id="6" name="مستطيل 5"/>
          <p:cNvSpPr/>
          <p:nvPr/>
        </p:nvSpPr>
        <p:spPr>
          <a:xfrm>
            <a:off x="762000" y="5486400"/>
            <a:ext cx="381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dirty="0" smtClean="0">
                <a:solidFill>
                  <a:schemeClr val="tx1"/>
                </a:solidFill>
              </a:rPr>
              <a:t>.</a:t>
            </a:r>
            <a:endParaRPr lang="ar-SA"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الواو</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pic>
        <p:nvPicPr>
          <p:cNvPr id="2051" name="Picture 3"/>
          <p:cNvPicPr>
            <a:picLocks noGrp="1" noChangeAspect="1" noChangeArrowheads="1"/>
          </p:cNvPicPr>
          <p:nvPr>
            <p:ph idx="1"/>
          </p:nvPr>
        </p:nvPicPr>
        <p:blipFill>
          <a:blip r:embed="rId2" cstate="print"/>
          <a:srcRect/>
          <a:stretch>
            <a:fillRect/>
          </a:stretch>
        </p:blipFill>
        <p:spPr bwMode="auto">
          <a:xfrm>
            <a:off x="495300" y="1725283"/>
            <a:ext cx="8915400" cy="4065917"/>
          </a:xfrm>
          <a:prstGeom prst="rect">
            <a:avLst/>
          </a:prstGeom>
          <a:noFill/>
          <a:ln w="9525">
            <a:noFill/>
            <a:miter lim="800000"/>
            <a:headEnd/>
            <a:tailEnd/>
          </a:ln>
        </p:spPr>
      </p:pic>
      <p:sp>
        <p:nvSpPr>
          <p:cNvPr id="8" name="مستطيل 7"/>
          <p:cNvSpPr/>
          <p:nvPr/>
        </p:nvSpPr>
        <p:spPr>
          <a:xfrm>
            <a:off x="8001000" y="1676400"/>
            <a:ext cx="838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الأول</a:t>
            </a:r>
            <a:endParaRPr lang="ar-SA" dirty="0">
              <a:solidFill>
                <a:schemeClr val="tx1"/>
              </a:solidFill>
            </a:endParaRPr>
          </a:p>
        </p:txBody>
      </p:sp>
      <p:sp>
        <p:nvSpPr>
          <p:cNvPr id="9" name="مستطيل 8"/>
          <p:cNvSpPr/>
          <p:nvPr/>
        </p:nvSpPr>
        <p:spPr>
          <a:xfrm>
            <a:off x="8001000" y="3810000"/>
            <a:ext cx="838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الثاني</a:t>
            </a:r>
            <a:endParaRPr lang="ar-SA" dirty="0">
              <a:solidFill>
                <a:schemeClr val="tx1"/>
              </a:solidFill>
            </a:endParaRPr>
          </a:p>
        </p:txBody>
      </p:sp>
      <p:sp>
        <p:nvSpPr>
          <p:cNvPr id="10" name="مستطيل 9"/>
          <p:cNvSpPr/>
          <p:nvPr/>
        </p:nvSpPr>
        <p:spPr>
          <a:xfrm>
            <a:off x="1295400" y="3200400"/>
            <a:ext cx="838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dirty="0" smtClean="0">
                <a:solidFill>
                  <a:schemeClr val="tx1"/>
                </a:solidFill>
              </a:rPr>
              <a:t>.</a:t>
            </a:r>
            <a:endParaRPr lang="ar-SA" dirty="0">
              <a:solidFill>
                <a:schemeClr val="tx1"/>
              </a:solidFill>
            </a:endParaRPr>
          </a:p>
        </p:txBody>
      </p:sp>
      <p:sp>
        <p:nvSpPr>
          <p:cNvPr id="11" name="مستطيل 10"/>
          <p:cNvSpPr/>
          <p:nvPr/>
        </p:nvSpPr>
        <p:spPr>
          <a:xfrm>
            <a:off x="5715000" y="5334000"/>
            <a:ext cx="838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dirty="0" smtClean="0">
                <a:solidFill>
                  <a:schemeClr val="tx1"/>
                </a:solidFill>
              </a:rPr>
              <a:t>.</a:t>
            </a:r>
            <a:endParaRPr lang="ar-SA" dirty="0">
              <a:solidFill>
                <a:schemeClr val="tx1"/>
              </a:solidFill>
            </a:endParaRPr>
          </a:p>
        </p:txBody>
      </p:sp>
      <p:sp>
        <p:nvSpPr>
          <p:cNvPr id="12" name="مستطيل 11"/>
          <p:cNvSpPr/>
          <p:nvPr/>
        </p:nvSpPr>
        <p:spPr>
          <a:xfrm>
            <a:off x="4267200" y="5562600"/>
            <a:ext cx="4572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SA" dirty="0">
              <a:solidFill>
                <a:schemeClr val="tx1"/>
              </a:solidFill>
            </a:endParaRPr>
          </a:p>
        </p:txBody>
      </p:sp>
      <p:sp>
        <p:nvSpPr>
          <p:cNvPr id="13" name="مستطيل 12"/>
          <p:cNvSpPr/>
          <p:nvPr/>
        </p:nvSpPr>
        <p:spPr>
          <a:xfrm>
            <a:off x="5715000" y="5181600"/>
            <a:ext cx="838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الفاء</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533401" y="1600200"/>
            <a:ext cx="8839200" cy="45259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904160" y="1600200"/>
            <a:ext cx="9001840" cy="4525963"/>
          </a:xfrm>
          <a:prstGeom prst="rect">
            <a:avLst/>
          </a:prstGeom>
          <a:noFill/>
          <a:ln w="9525">
            <a:noFill/>
            <a:miter lim="800000"/>
            <a:headEnd/>
            <a:tailEnd/>
          </a:ln>
        </p:spPr>
      </p:pic>
      <p:sp>
        <p:nvSpPr>
          <p:cNvPr id="7" name="مستطيل 6"/>
          <p:cNvSpPr/>
          <p:nvPr/>
        </p:nvSpPr>
        <p:spPr>
          <a:xfrm>
            <a:off x="8229600" y="1676400"/>
            <a:ext cx="1219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الأول</a:t>
            </a:r>
            <a:endParaRPr lang="ar-SA" dirty="0">
              <a:solidFill>
                <a:schemeClr val="tx1"/>
              </a:solidFill>
            </a:endParaRPr>
          </a:p>
        </p:txBody>
      </p:sp>
      <p:sp>
        <p:nvSpPr>
          <p:cNvPr id="8" name="مستطيل 7"/>
          <p:cNvSpPr/>
          <p:nvPr/>
        </p:nvSpPr>
        <p:spPr>
          <a:xfrm>
            <a:off x="8153400" y="2971800"/>
            <a:ext cx="1219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الثاني</a:t>
            </a:r>
            <a:endParaRPr lang="ar-SA" dirty="0">
              <a:solidFill>
                <a:schemeClr val="tx1"/>
              </a:solidFill>
            </a:endParaRPr>
          </a:p>
        </p:txBody>
      </p:sp>
      <p:sp>
        <p:nvSpPr>
          <p:cNvPr id="9" name="مستطيل 8"/>
          <p:cNvSpPr/>
          <p:nvPr/>
        </p:nvSpPr>
        <p:spPr>
          <a:xfrm>
            <a:off x="8153400" y="4343400"/>
            <a:ext cx="1219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الثالث</a:t>
            </a:r>
            <a:endParaRPr lang="ar-SA" dirty="0">
              <a:solidFill>
                <a:schemeClr val="tx1"/>
              </a:solidFill>
            </a:endParaRPr>
          </a:p>
        </p:txBody>
      </p:sp>
      <p:sp>
        <p:nvSpPr>
          <p:cNvPr id="10" name="مستطيل 9"/>
          <p:cNvSpPr/>
          <p:nvPr/>
        </p:nvSpPr>
        <p:spPr>
          <a:xfrm>
            <a:off x="5486400" y="5562600"/>
            <a:ext cx="1219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dirty="0" smtClean="0">
                <a:solidFill>
                  <a:schemeClr val="tx1"/>
                </a:solidFill>
              </a:rPr>
              <a:t>.</a:t>
            </a:r>
            <a:endParaRPr lang="ar-SA"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معنى (من) في جملة:أعطاني شيئاً من كرمه.:</a:t>
            </a:r>
          </a:p>
          <a:p>
            <a:r>
              <a:rPr lang="ar-SA" dirty="0" smtClean="0"/>
              <a:t>أ. التعليل.</a:t>
            </a:r>
          </a:p>
          <a:p>
            <a:r>
              <a:rPr lang="ar-SA" dirty="0" smtClean="0"/>
              <a:t>ب. التبعيض.</a:t>
            </a:r>
          </a:p>
          <a:p>
            <a:r>
              <a:rPr lang="ar-SA" dirty="0" smtClean="0"/>
              <a:t>ج. ابتداء الغاية.</a:t>
            </a:r>
          </a:p>
          <a:p>
            <a:r>
              <a:rPr lang="ar-SA" dirty="0" smtClean="0"/>
              <a:t>د. أ+ب.</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
        <p:nvSpPr>
          <p:cNvPr id="5" name="مستطيل 4"/>
          <p:cNvSpPr/>
          <p:nvPr/>
        </p:nvSpPr>
        <p:spPr>
          <a:xfrm>
            <a:off x="7620000" y="4038600"/>
            <a:ext cx="20574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معنى أو في قولنا: تزوج فاطمة أو أختها. هو:</a:t>
            </a:r>
          </a:p>
          <a:p>
            <a:r>
              <a:rPr lang="ar-SA" dirty="0" smtClean="0"/>
              <a:t>أ. التشكيك.</a:t>
            </a:r>
          </a:p>
          <a:p>
            <a:r>
              <a:rPr lang="ar-SA" dirty="0" smtClean="0"/>
              <a:t>ب.الإباحة.</a:t>
            </a:r>
          </a:p>
          <a:p>
            <a:r>
              <a:rPr lang="ar-SA" dirty="0" smtClean="0"/>
              <a:t>ج. التخيير.</a:t>
            </a:r>
          </a:p>
          <a:p>
            <a:r>
              <a:rPr lang="ar-SA" dirty="0" smtClean="0"/>
              <a:t>د. التقسيم</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
        <p:nvSpPr>
          <p:cNvPr id="5" name="مستطيل 4"/>
          <p:cNvSpPr/>
          <p:nvPr/>
        </p:nvSpPr>
        <p:spPr>
          <a:xfrm>
            <a:off x="7696200" y="3505200"/>
            <a:ext cx="1752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3057</TotalTime>
  <Words>710</Words>
  <Application>Microsoft Office PowerPoint</Application>
  <PresentationFormat>A4 Paper (210x297 mm)‎</PresentationFormat>
  <Paragraphs>96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الثانية عشرة</vt:lpstr>
      <vt:lpstr>حروف العطف</vt:lpstr>
      <vt:lpstr>حروف العطف</vt:lpstr>
      <vt:lpstr>حروف العطف</vt:lpstr>
      <vt:lpstr>حروف العطف</vt:lpstr>
      <vt:lpstr>حروف العطف</vt:lpstr>
      <vt:lpstr>حروف العطف</vt:lpstr>
      <vt:lpstr>أمثلة تطبيقية على الحروف عامة</vt:lpstr>
      <vt:lpstr>من</vt:lpstr>
      <vt:lpstr>إلى</vt:lpstr>
      <vt:lpstr>إلى</vt:lpstr>
      <vt:lpstr>على</vt:lpstr>
      <vt:lpstr>الواو</vt:lpstr>
      <vt:lpstr>الفاء</vt:lpstr>
      <vt:lpstr>أو</vt:lpstr>
      <vt:lpstr>تدريب</vt:lpstr>
      <vt:lpstr>تدريب</vt:lpstr>
      <vt:lpstr>الشريحة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274</cp:revision>
  <dcterms:created xsi:type="dcterms:W3CDTF">2009-10-14T19:14:34Z</dcterms:created>
  <dcterms:modified xsi:type="dcterms:W3CDTF">2010-12-16T08:31:18Z</dcterms:modified>
</cp:coreProperties>
</file>