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7" r:id="rId4"/>
    <p:sldId id="300" r:id="rId5"/>
    <p:sldId id="301" r:id="rId6"/>
    <p:sldId id="309" r:id="rId7"/>
    <p:sldId id="302" r:id="rId8"/>
    <p:sldId id="310" r:id="rId9"/>
    <p:sldId id="303" r:id="rId10"/>
    <p:sldId id="311" r:id="rId11"/>
    <p:sldId id="312" r:id="rId12"/>
    <p:sldId id="313" r:id="rId13"/>
    <p:sldId id="314" r:id="rId14"/>
    <p:sldId id="315" r:id="rId15"/>
    <p:sldId id="316" r:id="rId16"/>
    <p:sldId id="305" r:id="rId17"/>
    <p:sldId id="317" r:id="rId18"/>
    <p:sldId id="306" r:id="rId19"/>
    <p:sldId id="319" r:id="rId20"/>
    <p:sldId id="321" r:id="rId21"/>
    <p:sldId id="304" r:id="rId22"/>
    <p:sldId id="308" r:id="rId23"/>
    <p:sldId id="320" r:id="rId24"/>
    <p:sldId id="322" r:id="rId25"/>
    <p:sldId id="323" r:id="rId26"/>
    <p:sldId id="324"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9900"/>
    <a:srgbClr val="66FF66"/>
    <a:srgbClr val="FF3300"/>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smtClean="0">
                <a:solidFill>
                  <a:srgbClr val="376092"/>
                </a:solidFill>
                <a:latin typeface="AYM Wadiy S_U normal."/>
                <a:cs typeface="Times New Roman" pitchFamily="18" charset="0"/>
              </a:rPr>
              <a:t>النحو </a:t>
            </a:r>
            <a:r>
              <a:rPr lang="ar-SA" sz="3700" b="1" smtClean="0">
                <a:solidFill>
                  <a:srgbClr val="376092"/>
                </a:solidFill>
                <a:latin typeface="AYM Wadiy S_U normal."/>
                <a:cs typeface="Times New Roman" pitchFamily="18" charset="0"/>
              </a:rPr>
              <a:t>التطبيقي(3)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الثالثة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قواعد عامة في الإملاء</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3000" b="1" dirty="0" smtClean="0">
                <a:cs typeface="Arial" pitchFamily="34" charset="0"/>
              </a:rPr>
              <a:t>مقدمة.</a:t>
            </a:r>
          </a:p>
          <a:p>
            <a:pPr rtl="1" eaLnBrk="1" hangingPunct="1">
              <a:buFont typeface="Arial" pitchFamily="34" charset="0"/>
              <a:buChar char="•"/>
            </a:pPr>
            <a:r>
              <a:rPr lang="ar-SA" sz="3000" b="1" dirty="0" smtClean="0">
                <a:cs typeface="Arial" pitchFamily="34" charset="0"/>
              </a:rPr>
              <a:t>التاء المربوطة والتاء المفتوحة.</a:t>
            </a:r>
          </a:p>
          <a:p>
            <a:pPr rtl="1" eaLnBrk="1" hangingPunct="1">
              <a:buFont typeface="Arial" pitchFamily="34" charset="0"/>
              <a:buChar char="•"/>
            </a:pPr>
            <a:r>
              <a:rPr lang="ar-SA" sz="3000" b="1" dirty="0" smtClean="0">
                <a:cs typeface="Arial" pitchFamily="34" charset="0"/>
              </a:rPr>
              <a:t>كتابة الهمزة.</a:t>
            </a:r>
          </a:p>
          <a:p>
            <a:pPr rtl="1" eaLnBrk="1" hangingPunct="1">
              <a:buFont typeface="Arial" pitchFamily="34" charset="0"/>
              <a:buChar char="•"/>
            </a:pPr>
            <a:r>
              <a:rPr lang="ar-SA" sz="3000" b="1" dirty="0" smtClean="0">
                <a:cs typeface="Arial" pitchFamily="34" charset="0"/>
              </a:rPr>
              <a:t>همزة الوصل وهمزة القطع.</a:t>
            </a:r>
          </a:p>
          <a:p>
            <a:pPr rtl="1" eaLnBrk="1" hangingPunct="1">
              <a:buFont typeface="Arial" pitchFamily="34" charset="0"/>
              <a:buChar char="•"/>
            </a:pPr>
            <a:r>
              <a:rPr lang="ar-SA" sz="3000" b="1" dirty="0" smtClean="0">
                <a:cs typeface="Arial" pitchFamily="34" charset="0"/>
              </a:rPr>
              <a:t>الوصل.</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rtl="1" eaLnBrk="1" hangingPunct="1"/>
            <a:r>
              <a:rPr lang="ar-SA" sz="3000" dirty="0" smtClean="0">
                <a:cs typeface="Arial" pitchFamily="34" charset="0"/>
              </a:rPr>
              <a:t>يعاني كثير من طلبة العلم والمثقفين من عدم القدرة على الكتابة السليمة الخالية من الأخطاء الإملائية، ويلقي بعضهم باللوم على طبيعة إملاء العربية، متعللين بأنها لا تكتب كما تلفظ، والحقيقة أن هذه الظاهرة ليست مقصورة على العربية، بل هي في معظم لغات العالم، ففي الإنجليزية حروف تلفظ مجتمعة على غير ما تلفظ </a:t>
            </a:r>
            <a:r>
              <a:rPr lang="ar-SA" sz="3000" dirty="0" err="1" smtClean="0">
                <a:cs typeface="Arial" pitchFamily="34" charset="0"/>
              </a:rPr>
              <a:t>به</a:t>
            </a:r>
            <a:r>
              <a:rPr lang="ar-SA" sz="3000" dirty="0" smtClean="0">
                <a:cs typeface="Arial" pitchFamily="34" charset="0"/>
              </a:rPr>
              <a:t> منفردة مثل: </a:t>
            </a:r>
            <a:r>
              <a:rPr lang="en-US" sz="3000" dirty="0" err="1" smtClean="0">
                <a:cs typeface="Arial" pitchFamily="34" charset="0"/>
              </a:rPr>
              <a:t>sh</a:t>
            </a:r>
            <a:r>
              <a:rPr lang="en-US" sz="3000" dirty="0" smtClean="0">
                <a:cs typeface="Arial" pitchFamily="34" charset="0"/>
              </a:rPr>
              <a:t> , </a:t>
            </a:r>
            <a:r>
              <a:rPr lang="en-US" sz="3000" dirty="0" err="1" smtClean="0">
                <a:cs typeface="Arial" pitchFamily="34" charset="0"/>
              </a:rPr>
              <a:t>ch</a:t>
            </a:r>
            <a:r>
              <a:rPr lang="en-US" sz="3000" dirty="0" smtClean="0">
                <a:cs typeface="Arial" pitchFamily="34" charset="0"/>
              </a:rPr>
              <a:t> , </a:t>
            </a:r>
            <a:r>
              <a:rPr lang="en-US" sz="3000" dirty="0" err="1" smtClean="0">
                <a:cs typeface="Arial" pitchFamily="34" charset="0"/>
              </a:rPr>
              <a:t>th</a:t>
            </a:r>
            <a:r>
              <a:rPr lang="ar-SA" sz="3000" dirty="0" smtClean="0">
                <a:cs typeface="Arial" pitchFamily="34" charset="0"/>
              </a:rPr>
              <a:t> وغيرها، كما إن فيها حروفاً تكتب ولا تلفظ مثل: </a:t>
            </a:r>
            <a:r>
              <a:rPr lang="en-US" sz="3000" dirty="0" smtClean="0">
                <a:cs typeface="Arial" pitchFamily="34" charset="0"/>
              </a:rPr>
              <a:t>Knife</a:t>
            </a:r>
            <a:r>
              <a:rPr lang="ar-SA" sz="3000" dirty="0" smtClean="0">
                <a:cs typeface="Arial" pitchFamily="34" charset="0"/>
              </a:rPr>
              <a:t>و  </a:t>
            </a:r>
            <a:r>
              <a:rPr lang="en-US" sz="3000" dirty="0" smtClean="0">
                <a:cs typeface="Arial" pitchFamily="34" charset="0"/>
              </a:rPr>
              <a:t>Knee</a:t>
            </a:r>
            <a:r>
              <a:rPr lang="ar-SA" sz="3000" dirty="0" smtClean="0">
                <a:cs typeface="Arial" pitchFamily="34" charset="0"/>
              </a:rPr>
              <a:t>  فصوت (</a:t>
            </a:r>
            <a:r>
              <a:rPr lang="en-US" sz="3000" dirty="0" smtClean="0">
                <a:cs typeface="Arial" pitchFamily="34" charset="0"/>
              </a:rPr>
              <a:t>k </a:t>
            </a:r>
            <a:r>
              <a:rPr lang="ar-SA" sz="3000" dirty="0" smtClean="0">
                <a:cs typeface="Arial" pitchFamily="34" charset="0"/>
              </a:rPr>
              <a:t>) لا يلفظ، وأحياناً تنطق فيها أصوات ولا تكتب مثل:</a:t>
            </a:r>
            <a:r>
              <a:rPr lang="en-US" sz="3000" dirty="0" smtClean="0">
                <a:cs typeface="Arial" pitchFamily="34" charset="0"/>
              </a:rPr>
              <a:t>Enough</a:t>
            </a:r>
            <a:r>
              <a:rPr lang="ar-SA" sz="3000" dirty="0" smtClean="0">
                <a:cs typeface="Arial" pitchFamily="34" charset="0"/>
              </a:rPr>
              <a:t> التي تعني يكفي فهي تنطق هكذا: </a:t>
            </a:r>
            <a:r>
              <a:rPr lang="en-US" sz="3000" dirty="0" err="1" smtClean="0">
                <a:cs typeface="Arial" pitchFamily="34" charset="0"/>
              </a:rPr>
              <a:t>Enouf</a:t>
            </a:r>
            <a:r>
              <a:rPr lang="ar-SA" sz="3000" dirty="0" smtClean="0">
                <a:cs typeface="Arial" pitchFamily="34" charset="0"/>
              </a:rPr>
              <a:t> وهكذا.</a:t>
            </a:r>
          </a:p>
          <a:p>
            <a:pPr rtl="1" eaLnBrk="1" hangingPunct="1"/>
            <a:r>
              <a:rPr lang="ar-SA" sz="3000" dirty="0" smtClean="0">
                <a:cs typeface="Arial" pitchFamily="34" charset="0"/>
              </a:rPr>
              <a:t>لذا يجب علينا الاعتزاز بلغتنا ومحاولة إتقان قواعدها صعبةً كانت أم سهلة، وهنا نودّ أن نذكركم ببعض القواعد الهامة في الإملاء.</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التاء المربوطة والتاء المفتوحة</a:t>
            </a:r>
            <a:endParaRPr lang="ar-SA" dirty="0"/>
          </a:p>
        </p:txBody>
      </p:sp>
      <p:sp>
        <p:nvSpPr>
          <p:cNvPr id="3" name="عنصر نائب للمحتوى 2"/>
          <p:cNvSpPr>
            <a:spLocks noGrp="1"/>
          </p:cNvSpPr>
          <p:nvPr>
            <p:ph idx="1"/>
          </p:nvPr>
        </p:nvSpPr>
        <p:spPr/>
        <p:txBody>
          <a:bodyPr/>
          <a:lstStyle/>
          <a:p>
            <a:pPr rtl="1"/>
            <a:r>
              <a:rPr lang="ar-SA" dirty="0" smtClean="0"/>
              <a:t>أولاً: التاء المربوطة، هي التاء التي تلفظ (هاء) ساكنة عند الوقف عليها بالسكون، أما إذا حركتها بإحدى الحركات الثلاث: الفتحة، أوالضمة، أوالكسرة، فإنها تنطق تاء. وتكتب التاء المربوطة هكذا (ة) إن كان قبلها حرف لا يتصل بها، وهكذا(ـة) إن كان ما قبها يتصل بها.</a:t>
            </a:r>
          </a:p>
          <a:p>
            <a:pPr rtl="1"/>
            <a:r>
              <a:rPr lang="ar-SA" dirty="0" smtClean="0"/>
              <a:t>فالعبرة في كتابتها مربوطة أن تنطقها ساكنة دون حركة فإذا صارت هاء فهي تاء مربوطة، مثل: أدخلك اللهُ </a:t>
            </a:r>
            <a:r>
              <a:rPr lang="ar-SA" dirty="0" smtClean="0">
                <a:solidFill>
                  <a:srgbClr val="FF0000"/>
                </a:solidFill>
              </a:rPr>
              <a:t>الجنةَ</a:t>
            </a:r>
            <a:r>
              <a:rPr lang="ar-SA" dirty="0" smtClean="0"/>
              <a:t>، فإذا حركت تاء الجنة بالفتحة لفظت تاء وإذا سكنتها لفظت هاء، فهذه هي التاء المربوطة.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304800"/>
            <a:ext cx="8915400" cy="1143000"/>
          </a:xfrm>
        </p:spPr>
        <p:txBody>
          <a:bodyPr/>
          <a:lstStyle/>
          <a:p>
            <a:r>
              <a:rPr lang="ar-SA" dirty="0" smtClean="0"/>
              <a:t>مواضع التاء المربوطة</a:t>
            </a:r>
            <a:endParaRPr lang="ar-SA" dirty="0"/>
          </a:p>
        </p:txBody>
      </p:sp>
      <p:sp>
        <p:nvSpPr>
          <p:cNvPr id="3" name="عنصر نائب للمحتوى 2"/>
          <p:cNvSpPr>
            <a:spLocks noGrp="1"/>
          </p:cNvSpPr>
          <p:nvPr>
            <p:ph idx="1"/>
          </p:nvPr>
        </p:nvSpPr>
        <p:spPr/>
        <p:txBody>
          <a:bodyPr/>
          <a:lstStyle/>
          <a:p>
            <a:pPr rtl="1"/>
            <a:r>
              <a:rPr lang="ar-SA" sz="3000" b="1" dirty="0" smtClean="0"/>
              <a:t> </a:t>
            </a:r>
            <a:r>
              <a:rPr lang="ar-SA" sz="3000" dirty="0" smtClean="0"/>
              <a:t>1 </a:t>
            </a:r>
            <a:r>
              <a:rPr lang="ar-SA" sz="3000" dirty="0" err="1" smtClean="0"/>
              <a:t>ـ</a:t>
            </a:r>
            <a:r>
              <a:rPr lang="ar-SA" sz="3000" dirty="0" smtClean="0"/>
              <a:t> تكتب التاء مربوطة في آخر الاسم المفرد المؤنث. مثل :فاطمة، ومكة، وكتابة. </a:t>
            </a:r>
          </a:p>
          <a:p>
            <a:pPr rtl="1"/>
            <a:r>
              <a:rPr lang="ar-SA" sz="3000" dirty="0" smtClean="0"/>
              <a:t>2 </a:t>
            </a:r>
            <a:r>
              <a:rPr lang="ar-SA" sz="3000" dirty="0" err="1" smtClean="0"/>
              <a:t>ـ</a:t>
            </a:r>
            <a:r>
              <a:rPr lang="ar-SA" sz="3000" dirty="0" smtClean="0"/>
              <a:t> في </a:t>
            </a:r>
            <a:r>
              <a:rPr lang="ar-SA" sz="3000" b="1" dirty="0" smtClean="0">
                <a:solidFill>
                  <a:srgbClr val="FF0000"/>
                </a:solidFill>
              </a:rPr>
              <a:t>جمع</a:t>
            </a:r>
            <a:r>
              <a:rPr lang="ar-SA" sz="3000" dirty="0" smtClean="0"/>
              <a:t> الأسماء التي تكون على وزن فاعل وتنتهي بالياء مثل قاضي وساعي وراعي، فجمعها على الترتيب: قُضاة، وسُعاة، ورُعاة. </a:t>
            </a:r>
          </a:p>
          <a:p>
            <a:pPr rtl="1"/>
            <a:r>
              <a:rPr lang="ar-SA" sz="3000" dirty="0" smtClean="0"/>
              <a:t>3 </a:t>
            </a:r>
            <a:r>
              <a:rPr lang="ar-SA" sz="3000" dirty="0" err="1" smtClean="0"/>
              <a:t>ـ</a:t>
            </a:r>
            <a:r>
              <a:rPr lang="ar-SA" sz="3000" dirty="0" smtClean="0"/>
              <a:t> آخر بعض الأعلام المذكرة. مثل: معاوية، وعبيدة، وحمزة.</a:t>
            </a:r>
          </a:p>
          <a:p>
            <a:pPr rtl="1"/>
            <a:r>
              <a:rPr lang="ar-SA" sz="3000" dirty="0" smtClean="0"/>
              <a:t>4- في ظرف المكان (ثَمّ) </a:t>
            </a:r>
            <a:r>
              <a:rPr lang="ar-SA" sz="3000" b="1" dirty="0" smtClean="0">
                <a:solidFill>
                  <a:srgbClr val="FF0000"/>
                </a:solidFill>
              </a:rPr>
              <a:t>بفتح الثاء</a:t>
            </a:r>
            <a:r>
              <a:rPr lang="ar-SA" sz="3000" dirty="0" smtClean="0"/>
              <a:t>، إذ يجوز أن تلحقه تاء التأنيث فيكتب (ثَمّة) يقول: ليس ثَمّةَ مشكلةٌ. وهنا يجب أن نفرق بينها وبين حرف العطف(ثُم) </a:t>
            </a:r>
            <a:r>
              <a:rPr lang="ar-SA" sz="3000" b="1" dirty="0" smtClean="0">
                <a:solidFill>
                  <a:srgbClr val="FF0000"/>
                </a:solidFill>
              </a:rPr>
              <a:t>بضم الثاء</a:t>
            </a:r>
            <a:r>
              <a:rPr lang="ar-SA" sz="3000" dirty="0" smtClean="0"/>
              <a:t>، فهذه قد تلحقها التاء لكنها تكتب مفتوحة(</a:t>
            </a:r>
            <a:r>
              <a:rPr lang="ar-SA" sz="3000" dirty="0" err="1" smtClean="0"/>
              <a:t>ثُمّتَ</a:t>
            </a:r>
            <a:r>
              <a:rPr lang="ar-SA" sz="3000" dirty="0" smtClean="0"/>
              <a:t>) تقول: جاء عليٌّ </a:t>
            </a:r>
            <a:r>
              <a:rPr lang="ar-SA" sz="3000" dirty="0" err="1" smtClean="0"/>
              <a:t>ثُمّتَ</a:t>
            </a:r>
            <a:r>
              <a:rPr lang="ar-SA" sz="3000" dirty="0" smtClean="0"/>
              <a:t> محمدٌ.</a:t>
            </a:r>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التاء المفتوحة</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3000" dirty="0" smtClean="0"/>
              <a:t>التاء المفتوحة وتسمّى كذلك التاء المبسوطة، وهي التي تُلفظ تاءً سواء أحركتها أم سكّنتها، مثل كلمة(أمواتٌ) فسواء لفظتها محركة أم قلت (أمواتْ) تبقى التاء تاءً.</a:t>
            </a:r>
            <a:r>
              <a:rPr lang="ar-SA" sz="3000" b="1" dirty="0" smtClean="0"/>
              <a:t> </a:t>
            </a:r>
            <a:endParaRPr lang="ar-SA" sz="3000" dirty="0" smtClean="0"/>
          </a:p>
          <a:p>
            <a:pPr rtl="1"/>
            <a:r>
              <a:rPr lang="ar-SA" sz="3000" b="1" dirty="0" smtClean="0"/>
              <a:t>مواضع التاء المفتوحة. </a:t>
            </a:r>
            <a:endParaRPr lang="ar-SA" sz="3000" dirty="0" smtClean="0"/>
          </a:p>
          <a:p>
            <a:pPr rtl="1"/>
            <a:r>
              <a:rPr lang="ar-SA" sz="3000" dirty="0" smtClean="0"/>
              <a:t>1 </a:t>
            </a:r>
            <a:r>
              <a:rPr lang="ar-SA" sz="3000" dirty="0" err="1" smtClean="0"/>
              <a:t>ـ</a:t>
            </a:r>
            <a:r>
              <a:rPr lang="ar-SA" sz="3000" dirty="0" smtClean="0"/>
              <a:t> إذا جاءت في آخر الفعل سواء أكانت من أصل الفعل، مثل: بات، مات، أم كانت تاء التأنيث الساكنة، مثل: قرأتْ فاطمة، وجلستْ هند، أم تاء الفاعل، مثل: سافرتُ أنا، وجلستَ أنتَ، وكتبتِ يا هند. </a:t>
            </a:r>
          </a:p>
          <a:p>
            <a:pPr rtl="1"/>
            <a:r>
              <a:rPr lang="ar-SA" sz="3000" dirty="0" smtClean="0"/>
              <a:t>2 </a:t>
            </a:r>
            <a:r>
              <a:rPr lang="ar-SA" sz="3000" dirty="0" err="1" smtClean="0"/>
              <a:t>ـ</a:t>
            </a:r>
            <a:r>
              <a:rPr lang="ar-SA" sz="3000" dirty="0" smtClean="0"/>
              <a:t> في آخر جمع المؤنث السالم، مثل: المعلمات، والطالبات. </a:t>
            </a:r>
          </a:p>
          <a:p>
            <a:pPr rtl="1"/>
            <a:r>
              <a:rPr lang="ar-SA" sz="3000" dirty="0" smtClean="0"/>
              <a:t>3 </a:t>
            </a:r>
            <a:r>
              <a:rPr lang="ar-SA" sz="3000" dirty="0" err="1" smtClean="0"/>
              <a:t>ـ</a:t>
            </a:r>
            <a:r>
              <a:rPr lang="ar-SA" sz="3000" dirty="0" smtClean="0"/>
              <a:t> في آخر الاسم الثلاثي الساكن الوسط وجمعه. مثل : بيت- أبيات، وقوت ـ أقوات، وبنت-بنات.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التاء المفتوحة</a:t>
            </a:r>
            <a:endParaRPr lang="ar-SA" dirty="0"/>
          </a:p>
        </p:txBody>
      </p:sp>
      <p:sp>
        <p:nvSpPr>
          <p:cNvPr id="3" name="عنصر نائب للمحتوى 2"/>
          <p:cNvSpPr>
            <a:spLocks noGrp="1"/>
          </p:cNvSpPr>
          <p:nvPr>
            <p:ph idx="1"/>
          </p:nvPr>
        </p:nvSpPr>
        <p:spPr/>
        <p:txBody>
          <a:bodyPr/>
          <a:lstStyle/>
          <a:p>
            <a:pPr rtl="1"/>
            <a:r>
              <a:rPr lang="ar-SA" dirty="0" smtClean="0"/>
              <a:t>  4 </a:t>
            </a:r>
            <a:r>
              <a:rPr lang="ar-SA" dirty="0" err="1" smtClean="0"/>
              <a:t>ـ</a:t>
            </a:r>
            <a:r>
              <a:rPr lang="ar-SA" dirty="0" smtClean="0"/>
              <a:t> في آخر الاسم المفرد المذكر،مثل: عِصْمت، جودت. أما إذا كانت هذه الأسماء ليست أعلاماً على أشخاص، فتكتب بالتاء المربوطة، مثل: العصمة بيد الرجل، وهذا منتج عالي الجودة. </a:t>
            </a:r>
          </a:p>
          <a:p>
            <a:pPr rtl="1"/>
            <a:r>
              <a:rPr lang="ar-SA" dirty="0" smtClean="0"/>
              <a:t>5 </a:t>
            </a:r>
            <a:r>
              <a:rPr lang="ar-SA" dirty="0" err="1" smtClean="0"/>
              <a:t>ـ</a:t>
            </a:r>
            <a:r>
              <a:rPr lang="ar-SA" dirty="0" smtClean="0"/>
              <a:t> في آخر بعض الحروف . مثل : ليت ـ لات ـ ثُمّت(حرف عطف) رُبّت(رُبّ+التاء)</a:t>
            </a:r>
          </a:p>
          <a:p>
            <a:pPr rtl="1"/>
            <a:r>
              <a:rPr lang="ar-SA" dirty="0" smtClean="0"/>
              <a:t>ملاحظة: يجب وضع النقطتين على التاء المربوطة سواء أنطقناها هاء أم تاء؛ وذلك للتفريق بينها وبين الهاء خاصة في الضمائر: وازن بين كل لفظين متتاليين: </a:t>
            </a:r>
            <a:r>
              <a:rPr lang="ar-SA" dirty="0" smtClean="0">
                <a:solidFill>
                  <a:srgbClr val="FF0000"/>
                </a:solidFill>
              </a:rPr>
              <a:t>إلهٌ</a:t>
            </a:r>
            <a:r>
              <a:rPr lang="ar-SA" dirty="0" smtClean="0"/>
              <a:t>, </a:t>
            </a:r>
            <a:r>
              <a:rPr lang="ar-SA" dirty="0" smtClean="0">
                <a:solidFill>
                  <a:srgbClr val="00B0F0"/>
                </a:solidFill>
              </a:rPr>
              <a:t>آلةٌ</a:t>
            </a:r>
            <a:r>
              <a:rPr lang="ar-SA" dirty="0" smtClean="0"/>
              <a:t> - </a:t>
            </a:r>
            <a:r>
              <a:rPr lang="ar-SA" dirty="0" smtClean="0">
                <a:solidFill>
                  <a:srgbClr val="FF0000"/>
                </a:solidFill>
              </a:rPr>
              <a:t>كتابهُ</a:t>
            </a:r>
            <a:r>
              <a:rPr lang="ar-SA" dirty="0" smtClean="0"/>
              <a:t> </a:t>
            </a:r>
            <a:r>
              <a:rPr lang="ar-SA" dirty="0" smtClean="0">
                <a:solidFill>
                  <a:srgbClr val="00B0F0"/>
                </a:solidFill>
              </a:rPr>
              <a:t>وكتابةٌ</a:t>
            </a:r>
            <a:r>
              <a:rPr lang="ar-SA" dirty="0" smtClean="0"/>
              <a:t>، </a:t>
            </a:r>
            <a:r>
              <a:rPr lang="ar-SA" dirty="0" smtClean="0">
                <a:solidFill>
                  <a:srgbClr val="FF0000"/>
                </a:solidFill>
              </a:rPr>
              <a:t>ضرَبَهُ- </a:t>
            </a:r>
            <a:r>
              <a:rPr lang="ar-SA" dirty="0" smtClean="0">
                <a:solidFill>
                  <a:srgbClr val="00B0F0"/>
                </a:solidFill>
              </a:rPr>
              <a:t>ضَرْبةٌ</a:t>
            </a:r>
            <a:r>
              <a:rPr lang="ar-SA" dirty="0" smtClean="0"/>
              <a:t>.</a:t>
            </a:r>
          </a:p>
          <a:p>
            <a:pPr rtl="1"/>
            <a:r>
              <a:rPr lang="ar-SA" dirty="0" smtClean="0"/>
              <a:t> </a:t>
            </a:r>
          </a:p>
          <a:p>
            <a:pPr rtl="1"/>
            <a:r>
              <a:rPr lang="ar-SA" b="1" dirty="0" smtClean="0"/>
              <a:t>تنبيه</a:t>
            </a:r>
            <a:r>
              <a:rPr lang="ar-SA" dirty="0" smtClean="0"/>
              <a:t> : على المعلم أن يفرق بين التاء المربوطة ، وضمير هاء الغيبة عند الكتابة ، وذلك بوضع نقطتي التاء . </a:t>
            </a:r>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المقصود بالألف اللينة الألف التي لا تليها همزة في آخر الأسماء والأفعال، كالألف في دعا ومرعى، ولها صورتان في الكتابة إما أن تكتب </a:t>
            </a:r>
            <a:r>
              <a:rPr lang="ar-SA" b="1" dirty="0" smtClean="0">
                <a:solidFill>
                  <a:srgbClr val="FF0000"/>
                </a:solidFill>
              </a:rPr>
              <a:t>قائمة</a:t>
            </a:r>
            <a:r>
              <a:rPr lang="ar-SA" dirty="0" smtClean="0"/>
              <a:t> كما في: شكا وعلا، وإما أن تكتب على </a:t>
            </a:r>
            <a:r>
              <a:rPr lang="ar-SA" b="1" dirty="0" smtClean="0">
                <a:solidFill>
                  <a:srgbClr val="FF0000"/>
                </a:solidFill>
              </a:rPr>
              <a:t>صورة ياء</a:t>
            </a:r>
            <a:r>
              <a:rPr lang="ar-SA" dirty="0" smtClean="0"/>
              <a:t>، كما في: استعلى، ورمى، وذلك وفقاً للقواعد التالية:</a:t>
            </a:r>
          </a:p>
          <a:p>
            <a:pPr rtl="1"/>
            <a:r>
              <a:rPr lang="ar-SA" dirty="0" smtClean="0"/>
              <a:t>أولاً: تكتب الألف على صورة ياء في الحالات التالية:</a:t>
            </a:r>
          </a:p>
          <a:p>
            <a:pPr rtl="1"/>
            <a:r>
              <a:rPr lang="ar-SA" dirty="0" smtClean="0"/>
              <a:t>أ. إذا جاءت الألف اللينة رابعة فأكثر في آخر الفعل أو الاسم، مثل: كُمّثرى، وذكرى، وليلى، واعتلى واستقوى وأغنى. أي أن يكون قبلها ثلاثة أحرف أو أكثر بغض النظر عن أصلها.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ب- في آخر الأسماء والأفعال الثلاثية إذا كان أصل الألف ياء، مثل رمى، فأصل الألف ياء بدليل مضارعها: يرمي، وسعى، أصل ألفها ياء بدليل مصدرها(السعي) وفتى: أصل ألفها ياء بدليل مثناها: فَتَيان وجمعها فِتْيان وفِتْية.</a:t>
            </a:r>
          </a:p>
          <a:p>
            <a:pPr rtl="1"/>
            <a:r>
              <a:rPr lang="ar-SA" dirty="0" smtClean="0"/>
              <a:t>ثانياً: تكتب الألف قائمة في الحالات التالية:</a:t>
            </a:r>
          </a:p>
          <a:p>
            <a:pPr rtl="1"/>
            <a:r>
              <a:rPr lang="ar-SA" dirty="0" smtClean="0"/>
              <a:t>أـ في الأسماء والأفعال الثلاثية إن كانت منقلبة عن واو، مثل: دعا، فأصل ألفها واو بدليل مضارعها يدعو، وذُرا جمع ذروة، وعصا بدليل مثناها عصوان.</a:t>
            </a:r>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ب- في آخر الأسماء المبنية مثل: مهما، وماذا، وهذا، وقد شذ عن هذه القاعدة أسماء هي:متى، ولدى، أنّى، </a:t>
            </a:r>
            <a:r>
              <a:rPr lang="ar-SA" dirty="0" err="1" smtClean="0"/>
              <a:t>والأُلى</a:t>
            </a:r>
            <a:r>
              <a:rPr lang="ar-SA" dirty="0" smtClean="0"/>
              <a:t>. </a:t>
            </a:r>
          </a:p>
          <a:p>
            <a:pPr rtl="1"/>
            <a:r>
              <a:rPr lang="ar-SA" dirty="0" smtClean="0"/>
              <a:t>ج- في آخر الحروف. مثل : كلاّ ـ هلاّ ـ لولا ـ لوما. يستثنى من ذلك: إلى ـ بلى ـ على ـ حتى .</a:t>
            </a:r>
          </a:p>
          <a:p>
            <a:pPr rtl="1"/>
            <a:r>
              <a:rPr lang="ar-SA" dirty="0" smtClean="0"/>
              <a:t>د </a:t>
            </a:r>
            <a:r>
              <a:rPr lang="ar-SA" dirty="0" err="1" smtClean="0"/>
              <a:t>ـ</a:t>
            </a:r>
            <a:r>
              <a:rPr lang="ar-SA" dirty="0" smtClean="0"/>
              <a:t> في آخر الأسماء الأعجمية (الأجنبية)مثل: يافا، فرنسا، موسيقا. </a:t>
            </a:r>
          </a:p>
          <a:p>
            <a:pPr rtl="1"/>
            <a:r>
              <a:rPr lang="ar-SA" dirty="0" smtClean="0"/>
              <a:t>ويستثنى من ذلك: موسى، وعيسى، ومتّى، وحنّى، </a:t>
            </a:r>
            <a:r>
              <a:rPr lang="ar-SA" dirty="0" err="1" smtClean="0"/>
              <a:t>وبخارى</a:t>
            </a:r>
            <a:r>
              <a:rPr lang="ar-SA" dirty="0" smtClean="0"/>
              <a:t>، وكسرى . فإنها تكتب على صورة الياء.</a:t>
            </a:r>
          </a:p>
          <a:p>
            <a:pPr rtl="1"/>
            <a:r>
              <a:rPr lang="ar-SA" dirty="0" smtClean="0"/>
              <a:t> </a:t>
            </a:r>
          </a:p>
          <a:p>
            <a:pPr rtl="1"/>
            <a:r>
              <a:rPr lang="ar-SA" dirty="0" smtClean="0"/>
              <a:t> </a:t>
            </a:r>
          </a:p>
          <a:p>
            <a:pPr rtl="1"/>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الألف اللينة</a:t>
            </a:r>
            <a:endParaRPr lang="ar-SA" dirty="0"/>
          </a:p>
        </p:txBody>
      </p:sp>
      <p:sp>
        <p:nvSpPr>
          <p:cNvPr id="3" name="عنصر نائب للمحتوى 2"/>
          <p:cNvSpPr>
            <a:spLocks noGrp="1"/>
          </p:cNvSpPr>
          <p:nvPr>
            <p:ph idx="1"/>
          </p:nvPr>
        </p:nvSpPr>
        <p:spPr/>
        <p:txBody>
          <a:bodyPr/>
          <a:lstStyle/>
          <a:p>
            <a:pPr rtl="1"/>
            <a:r>
              <a:rPr lang="ar-SA" dirty="0" smtClean="0"/>
              <a:t>هـ </a:t>
            </a:r>
            <a:r>
              <a:rPr lang="ar-SA" dirty="0" err="1" smtClean="0"/>
              <a:t>ـ</a:t>
            </a:r>
            <a:r>
              <a:rPr lang="ar-SA" dirty="0" smtClean="0"/>
              <a:t> إذا سبقت الألف بياء، مثل: استحيا،وثريّا، وعليا، ويحيا(الفعل). </a:t>
            </a:r>
          </a:p>
          <a:p>
            <a:pPr rtl="1"/>
            <a:r>
              <a:rPr lang="ar-SA" dirty="0" smtClean="0"/>
              <a:t>أما الاسم (يحيى) فكتب بألف على صورة الياء على الرغم من أن الألف سبقت بياء وذلك للتفريق بين الفعل والاسم، قال الشاعر:</a:t>
            </a:r>
          </a:p>
          <a:p>
            <a:pPr algn="ctr" rtl="1"/>
            <a:r>
              <a:rPr lang="ar-SA" b="1" dirty="0" err="1" smtClean="0"/>
              <a:t>سَمَّيتُه</a:t>
            </a:r>
            <a:r>
              <a:rPr lang="ar-SA" b="1" dirty="0" smtClean="0"/>
              <a:t> يَحْي</a:t>
            </a:r>
            <a:r>
              <a:rPr lang="ar-SA" b="1" dirty="0" smtClean="0">
                <a:solidFill>
                  <a:srgbClr val="FF0000"/>
                </a:solidFill>
              </a:rPr>
              <a:t>ى</a:t>
            </a:r>
            <a:r>
              <a:rPr lang="ar-SA" b="1" dirty="0" smtClean="0"/>
              <a:t> لِيَحْ</a:t>
            </a:r>
            <a:r>
              <a:rPr lang="ar-SA" b="1" dirty="0" smtClean="0">
                <a:solidFill>
                  <a:srgbClr val="FF0000"/>
                </a:solidFill>
              </a:rPr>
              <a:t>يا</a:t>
            </a:r>
            <a:r>
              <a:rPr lang="ar-SA" b="1" dirty="0" smtClean="0"/>
              <a:t> فَلمْ   يكُنْ لِرد قضاء اللهِ فيه سَبِيلاً</a:t>
            </a:r>
            <a:endParaRPr lang="ar-SA" dirty="0" smtClean="0"/>
          </a:p>
          <a:p>
            <a:pPr rtl="1"/>
            <a:r>
              <a:rPr lang="ar-SA" dirty="0" smtClean="0"/>
              <a:t>ملاحظة: في كلا الحالتين سواء أكتبت الألف على صورة ياء أو كتبت قائمة فإنها تسمى ألفاً مقصورة. ومن الخطأ إطلاق بعض الناس اسم الألف الممدودة على الألف القائمة في مثل (دعا) لأن الألف الممدودة هي الألف التي تليها همزة مثل: سماء ودعاء.</a:t>
            </a:r>
          </a:p>
          <a:p>
            <a:pPr rtl="1"/>
            <a:r>
              <a:rPr lang="ar-SA" dirty="0" smtClean="0"/>
              <a:t> </a:t>
            </a:r>
          </a:p>
          <a:p>
            <a:endParaRPr lang="ar-SA"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همزة الوصل وهمزة القطع</a:t>
            </a:r>
            <a:endParaRPr lang="ar-SA" dirty="0"/>
          </a:p>
        </p:txBody>
      </p:sp>
      <p:sp>
        <p:nvSpPr>
          <p:cNvPr id="3" name="عنصر نائب للمحتوى 2"/>
          <p:cNvSpPr>
            <a:spLocks noGrp="1"/>
          </p:cNvSpPr>
          <p:nvPr>
            <p:ph idx="1"/>
          </p:nvPr>
        </p:nvSpPr>
        <p:spPr/>
        <p:txBody>
          <a:bodyPr/>
          <a:lstStyle/>
          <a:p>
            <a:r>
              <a:rPr lang="ar-SA" dirty="0" smtClean="0"/>
              <a:t>للهمزة في أول الكلمة نوعان: همزة </a:t>
            </a:r>
            <a:r>
              <a:rPr lang="ar-SA" dirty="0" smtClean="0">
                <a:solidFill>
                  <a:srgbClr val="FF0000"/>
                </a:solidFill>
              </a:rPr>
              <a:t>وصل</a:t>
            </a:r>
            <a:r>
              <a:rPr lang="ar-SA" dirty="0" smtClean="0"/>
              <a:t> وهمزة </a:t>
            </a:r>
            <a:r>
              <a:rPr lang="ar-SA" dirty="0" smtClean="0">
                <a:solidFill>
                  <a:srgbClr val="FF0000"/>
                </a:solidFill>
              </a:rPr>
              <a:t>قطع</a:t>
            </a:r>
            <a:r>
              <a:rPr lang="ar-SA" dirty="0" smtClean="0"/>
              <a:t>. أما همزة الوصل، فهي الهمزة التي تلفظ في أول الكلام ولا تلفظ في وسطه وتكتب ألفاً فوقها رأس خاء صغيرة وقد شاعت كتابتها ألفاً دون أن يوضع عليها شيء.</a:t>
            </a:r>
          </a:p>
          <a:p>
            <a:r>
              <a:rPr lang="ar-SA" dirty="0" smtClean="0"/>
              <a:t>فكلمة (استغفار) تبدأ بهمزة الوصل، فإذا بدأت بها نطقتها، أما إذا جاء قبلها كلام ونطقت بشكل متصل فإنها لا تلفظ، فإذا قلت: عليك باستغفار الله. فإنك لا تلفظها، لذا لمعرفة همزة الوصل ضع قبل الكلمة حرف واو أو فاء ثم انطقها.</a:t>
            </a:r>
          </a:p>
          <a:p>
            <a:r>
              <a:rPr lang="ar-SA" dirty="0" smtClean="0"/>
              <a:t>ولهمزة الوصل في العربية مواضع معينة هي:</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همزة الوصل</a:t>
            </a:r>
            <a:endParaRPr lang="ar-SA" dirty="0"/>
          </a:p>
        </p:txBody>
      </p:sp>
      <p:sp>
        <p:nvSpPr>
          <p:cNvPr id="3" name="عنصر نائب للمحتوى 2"/>
          <p:cNvSpPr>
            <a:spLocks noGrp="1"/>
          </p:cNvSpPr>
          <p:nvPr>
            <p:ph idx="1"/>
          </p:nvPr>
        </p:nvSpPr>
        <p:spPr/>
        <p:txBody>
          <a:bodyPr/>
          <a:lstStyle/>
          <a:p>
            <a:r>
              <a:rPr lang="ar-SA" dirty="0" smtClean="0"/>
              <a:t>أولاً: الأسماء العشرة، وهي: ابن وابنة </a:t>
            </a:r>
            <a:r>
              <a:rPr lang="ar-SA" dirty="0" err="1" smtClean="0"/>
              <a:t>وابنم</a:t>
            </a:r>
            <a:r>
              <a:rPr lang="ar-SA" dirty="0" smtClean="0"/>
              <a:t>(بمعنى ابن) وامرؤ وامرأة واسم واست(اسم للعورة) واثنان واثنتان وايمن(تستعمل للقسم).</a:t>
            </a:r>
          </a:p>
          <a:p>
            <a:r>
              <a:rPr lang="ar-SA" dirty="0" smtClean="0"/>
              <a:t>ثانياً: </a:t>
            </a:r>
            <a:r>
              <a:rPr lang="ar-SA" dirty="0" err="1" smtClean="0"/>
              <a:t>ال</a:t>
            </a:r>
            <a:r>
              <a:rPr lang="ar-SA" dirty="0" smtClean="0"/>
              <a:t> التعريف فهمزتها همزة وصل مثل: الجامعة، المقرر.</a:t>
            </a:r>
          </a:p>
          <a:p>
            <a:r>
              <a:rPr lang="ar-SA" dirty="0" smtClean="0"/>
              <a:t>ثالثاً: في أول كل فعل أمر ماضيه فعل ثلاثي، مثل: اكتبْ(من كتب) واقرأ من (قرأ) والعبْ من(لعب) وهكذا.</a:t>
            </a:r>
          </a:p>
          <a:p>
            <a:r>
              <a:rPr lang="ar-SA" dirty="0" smtClean="0"/>
              <a:t>ثالثاً: في أول الفعل الخماسي والسداسي وكذلك مصدرهما وأمرهما، مثل: اجتمع اجتماعاً واجتمِعْ يا رجل، واستغفر استغفاراً واستغفِرْ ربك.</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همزة القطع</a:t>
            </a:r>
            <a:endParaRPr lang="ar-SA" dirty="0"/>
          </a:p>
        </p:txBody>
      </p:sp>
      <p:sp>
        <p:nvSpPr>
          <p:cNvPr id="3" name="عنصر نائب للمحتوى 2"/>
          <p:cNvSpPr>
            <a:spLocks noGrp="1"/>
          </p:cNvSpPr>
          <p:nvPr>
            <p:ph idx="1"/>
          </p:nvPr>
        </p:nvSpPr>
        <p:spPr/>
        <p:txBody>
          <a:bodyPr/>
          <a:lstStyle/>
          <a:p>
            <a:r>
              <a:rPr lang="ar-SA" dirty="0" smtClean="0"/>
              <a:t>أما همزة القطع فتكتب ألفاً فوقها رأس عين (أ) وهي تلفظ سواء في أول الكلام أم في وسطه، وتقع في كل موضع لم يسبق ذكره في مواطن همزة الوصل مثل الأسماء(غير العشرة): أمام، أمن، أكرم، إبراهيم، والحروف مثل: إلى وأما، وفي أول الأفعال الثلاثية مثل: أمَرَ، أمِنَ، وأول الفعل الأمر من الرباعي: أعطِ  أخاك، وأكرِمْ ضيفَكَ، وأعلِن في صحيفتنا.</a:t>
            </a:r>
          </a:p>
          <a:p>
            <a:r>
              <a:rPr lang="ar-SA" dirty="0" smtClean="0"/>
              <a:t>انطق الجملتين التاليتين بشكل متصل ولاحظ الفرق:</a:t>
            </a:r>
          </a:p>
          <a:p>
            <a:r>
              <a:rPr lang="ar-SA" dirty="0" smtClean="0"/>
              <a:t>ف</a:t>
            </a:r>
            <a:r>
              <a:rPr lang="ar-SA" dirty="0" smtClean="0">
                <a:solidFill>
                  <a:srgbClr val="FF0000"/>
                </a:solidFill>
              </a:rPr>
              <a:t>ا</a:t>
            </a:r>
            <a:r>
              <a:rPr lang="ar-SA" dirty="0" smtClean="0"/>
              <a:t>ستجب لمن </a:t>
            </a:r>
            <a:r>
              <a:rPr lang="ar-SA" dirty="0" err="1" smtClean="0"/>
              <a:t>دعاك</a:t>
            </a:r>
            <a:r>
              <a:rPr lang="ar-SA" dirty="0" smtClean="0"/>
              <a:t>.           ف</a:t>
            </a:r>
            <a:r>
              <a:rPr lang="ar-SA" dirty="0" smtClean="0">
                <a:solidFill>
                  <a:srgbClr val="FF0000"/>
                </a:solidFill>
              </a:rPr>
              <a:t>أ</a:t>
            </a:r>
            <a:r>
              <a:rPr lang="ar-SA" dirty="0" smtClean="0"/>
              <a:t>مامك خطر.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dirty="0" smtClean="0"/>
              <a:t>الهمزة المتوسطة هي الهمزة التي تقع في وسط الكلمة.</a:t>
            </a:r>
          </a:p>
          <a:p>
            <a:pPr rtl="1"/>
            <a:r>
              <a:rPr lang="ar-SA" dirty="0" smtClean="0"/>
              <a:t>أولاً: تكتب الهمزة على الواو في الحالات التالية : </a:t>
            </a:r>
          </a:p>
          <a:p>
            <a:pPr rtl="1"/>
            <a:r>
              <a:rPr lang="ar-SA" dirty="0" smtClean="0"/>
              <a:t>1 </a:t>
            </a:r>
            <a:r>
              <a:rPr lang="ar-SA" dirty="0" err="1" smtClean="0"/>
              <a:t>ـ</a:t>
            </a:r>
            <a:r>
              <a:rPr lang="ar-SA" dirty="0" smtClean="0"/>
              <a:t> إذا كانت مضمومة وسبقها حرف مضموم، مثل: رؤوس، فؤوس، شؤون، ويجوز فئوس وشئون. </a:t>
            </a:r>
          </a:p>
          <a:p>
            <a:pPr rtl="1"/>
            <a:r>
              <a:rPr lang="ar-SA" dirty="0" smtClean="0"/>
              <a:t>2 </a:t>
            </a:r>
            <a:r>
              <a:rPr lang="ar-SA" dirty="0" err="1" smtClean="0"/>
              <a:t>ـ</a:t>
            </a:r>
            <a:r>
              <a:rPr lang="ar-SA" dirty="0" smtClean="0"/>
              <a:t> إذا كانت مضمومة وسبقها حرف مفتوح . </a:t>
            </a:r>
          </a:p>
          <a:p>
            <a:pPr rtl="1"/>
            <a:r>
              <a:rPr lang="ar-SA" dirty="0" smtClean="0"/>
              <a:t>مثل : لَؤُم الرجلُ، ومبدَؤُنا، هَؤُلاء. </a:t>
            </a:r>
          </a:p>
          <a:p>
            <a:pPr rtl="1"/>
            <a:r>
              <a:rPr lang="ar-SA" dirty="0" smtClean="0"/>
              <a:t>3 </a:t>
            </a:r>
            <a:r>
              <a:rPr lang="ar-SA" dirty="0" err="1" smtClean="0"/>
              <a:t>ـ</a:t>
            </a:r>
            <a:r>
              <a:rPr lang="ar-SA" dirty="0" smtClean="0"/>
              <a:t> إذا كانت مضمومة وسبقها حرف ساكن . </a:t>
            </a:r>
          </a:p>
          <a:p>
            <a:pPr rtl="1"/>
            <a:r>
              <a:rPr lang="ar-SA" dirty="0" smtClean="0"/>
              <a:t>مثل : هاؤُم ، مسؤُول ، تشاؤم.</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dirty="0" smtClean="0"/>
              <a:t>4 </a:t>
            </a:r>
            <a:r>
              <a:rPr lang="ar-SA" dirty="0" err="1" smtClean="0"/>
              <a:t>ـ</a:t>
            </a:r>
            <a:r>
              <a:rPr lang="ar-SA" dirty="0" smtClean="0"/>
              <a:t> إذا كانت الهمزة مفتوحة وسبقها حرف مضموم . </a:t>
            </a:r>
          </a:p>
          <a:p>
            <a:pPr rtl="1"/>
            <a:r>
              <a:rPr lang="ar-SA" dirty="0" smtClean="0"/>
              <a:t>مثل : سُؤَال، مُؤَذن، يُؤَجل، مُؤَلف، مُؤَن، مُؤَامرة، مُؤَازرة، ذُؤَابة . </a:t>
            </a:r>
          </a:p>
          <a:p>
            <a:pPr rtl="1"/>
            <a:r>
              <a:rPr lang="ar-SA" dirty="0" smtClean="0"/>
              <a:t>5 </a:t>
            </a:r>
            <a:r>
              <a:rPr lang="ar-SA" dirty="0" err="1" smtClean="0"/>
              <a:t>ـ</a:t>
            </a:r>
            <a:r>
              <a:rPr lang="ar-SA" dirty="0" smtClean="0"/>
              <a:t> إذا كانت ساكنة وسبقها حرف مضموم . </a:t>
            </a:r>
          </a:p>
          <a:p>
            <a:pPr rtl="1"/>
            <a:r>
              <a:rPr lang="ar-SA" dirty="0" smtClean="0"/>
              <a:t>مثل: رُؤية، مُؤمن، يُؤذي، مُؤتة، مُؤلم، سُؤل، بُؤس، مُؤنس، اُؤتمن . </a:t>
            </a:r>
          </a:p>
          <a:p>
            <a:pPr rtl="1"/>
            <a:r>
              <a:rPr lang="ar-SA" dirty="0" smtClean="0"/>
              <a:t>6. هناك قواعد كثيرة فرعية لهذا النوع من الهمزات يمكنك العودة إلى كتب الإملاء للاستزادة.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sz="2800" dirty="0" smtClean="0"/>
              <a:t>ثانياً: تكتب الهمزة على نبرة في وسط الكلمة، إذا كانت مكسورة أو قبلها حرف مكسور، مثل: متكئين، سُئل، يئس، حائط، ضوئية، فئة، ظمئتُ، مهنئون، يستمرئون، </a:t>
            </a:r>
            <a:r>
              <a:rPr lang="ar-SA" sz="2800" dirty="0" err="1" smtClean="0"/>
              <a:t>بئس</a:t>
            </a:r>
            <a:r>
              <a:rPr lang="ar-SA" sz="2800" dirty="0" smtClean="0"/>
              <a:t>، جئت.</a:t>
            </a:r>
          </a:p>
          <a:p>
            <a:pPr rtl="1"/>
            <a:r>
              <a:rPr lang="ar-SA" sz="2800" dirty="0" smtClean="0"/>
              <a:t>انتبه لحركة الهمزة وحركة </a:t>
            </a:r>
            <a:r>
              <a:rPr lang="ar-SA" sz="2800" dirty="0" err="1" smtClean="0"/>
              <a:t>ماقبلها</a:t>
            </a:r>
            <a:r>
              <a:rPr lang="ar-SA" sz="2800" dirty="0" smtClean="0"/>
              <a:t> في كل ما سبق.</a:t>
            </a:r>
          </a:p>
          <a:p>
            <a:pPr rtl="1"/>
            <a:r>
              <a:rPr lang="ar-SA" sz="2800" dirty="0" smtClean="0"/>
              <a:t>ثالثاً: تكتب الهمزة المتوسطة على الألف في الحالات التالية : </a:t>
            </a:r>
          </a:p>
          <a:p>
            <a:pPr rtl="1"/>
            <a:r>
              <a:rPr lang="ar-SA" sz="2800" dirty="0" smtClean="0"/>
              <a:t>1 </a:t>
            </a:r>
            <a:r>
              <a:rPr lang="ar-SA" sz="2800" dirty="0" err="1" smtClean="0"/>
              <a:t>ـ</a:t>
            </a:r>
            <a:r>
              <a:rPr lang="ar-SA" sz="2800" dirty="0" smtClean="0"/>
              <a:t> إذا كانت الهمزة مفتوحة وسبقها حرف مفتوح، مثل: رأى، رأَس.  </a:t>
            </a:r>
          </a:p>
          <a:p>
            <a:pPr rtl="1"/>
            <a:r>
              <a:rPr lang="ar-SA" sz="2800" dirty="0" smtClean="0"/>
              <a:t>2 </a:t>
            </a:r>
            <a:r>
              <a:rPr lang="ar-SA" sz="2800" dirty="0" err="1" smtClean="0"/>
              <a:t>ـ</a:t>
            </a:r>
            <a:r>
              <a:rPr lang="ar-SA" sz="2800" dirty="0" smtClean="0"/>
              <a:t> إذا كانت الهمزة مفتوحة وسبقها حرف ساكن. مثل: فجأة، مسألة. </a:t>
            </a:r>
          </a:p>
          <a:p>
            <a:pPr rtl="1"/>
            <a:r>
              <a:rPr lang="ar-SA" sz="2800" dirty="0" smtClean="0"/>
              <a:t>3 </a:t>
            </a:r>
            <a:r>
              <a:rPr lang="ar-SA" sz="2800" dirty="0" err="1" smtClean="0"/>
              <a:t>ـ</a:t>
            </a:r>
            <a:r>
              <a:rPr lang="ar-SA" sz="2800" dirty="0" smtClean="0"/>
              <a:t> إذا كانت الهمزة ساكنة وسبقها حرف مفتوح.مثل:مأرب، رأْس.</a:t>
            </a:r>
          </a:p>
          <a:p>
            <a:pPr rtl="1"/>
            <a:r>
              <a:rPr lang="ar-SA" sz="2800" b="1" i="1" dirty="0" smtClean="0"/>
              <a:t>تنبيه :</a:t>
            </a:r>
            <a:r>
              <a:rPr lang="ar-SA" sz="2800" dirty="0" smtClean="0"/>
              <a:t> إذا تلا الهمزة المتوسطة المرسومة على الألف، ألف مد حذفت الألف وعوض عنها بمدة ، تكتب فوق ألف الهمزة. مثل:السآمة </a:t>
            </a:r>
            <a:r>
              <a:rPr lang="ar-SA" sz="2800" dirty="0" err="1" smtClean="0"/>
              <a:t>ـ</a:t>
            </a:r>
            <a:r>
              <a:rPr lang="ar-SA" sz="2800" dirty="0" smtClean="0"/>
              <a:t> </a:t>
            </a:r>
            <a:r>
              <a:rPr lang="ar-SA" sz="2800" dirty="0" err="1" smtClean="0"/>
              <a:t>الشآم</a:t>
            </a:r>
            <a:r>
              <a:rPr lang="ar-SA" sz="2800" dirty="0" smtClean="0"/>
              <a:t>.</a:t>
            </a:r>
            <a:r>
              <a:rPr lang="ar-SA" dirty="0" smtClean="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r>
              <a:rPr lang="ar-SA" dirty="0" smtClean="0"/>
              <a:t>رابعاً: تكتب الهمزة المتوسطة منفردة على السطر وذلك إذا كانت مفتوحة وسبقها ألف، مثل: عباءة ودناءة.</a:t>
            </a:r>
          </a:p>
          <a:p>
            <a:r>
              <a:rPr lang="ar-SA" dirty="0" smtClean="0"/>
              <a:t>ملاحظة: أحياناً تصبح الهمزة الموجودة في آخر الكلمة متوسطة وذلك إذا تلا الكلمة ضمير مثلاً، مثل: أبناء+هاء الضمير، تصبحان أبناؤه، وهنا تتأثر حركة الهمزة بالإعراب فإذا كانت مرفوعة كتبت على واو(أبناؤه) وإذا كانت منصوبة كتبت على السطر(أبناءه) وإذا كانت مجرورة كتبت على ياء(أبنائه) وتشبهها في تأثرها بالحركات كلمة (امرؤ) رفعاً و(امرأ) نصباً و(امرئ) جراً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المتوسطة</a:t>
            </a:r>
            <a:endParaRPr lang="ar-SA" dirty="0"/>
          </a:p>
        </p:txBody>
      </p:sp>
      <p:sp>
        <p:nvSpPr>
          <p:cNvPr id="3" name="عنصر نائب للمحتوى 2"/>
          <p:cNvSpPr>
            <a:spLocks noGrp="1"/>
          </p:cNvSpPr>
          <p:nvPr>
            <p:ph idx="1"/>
          </p:nvPr>
        </p:nvSpPr>
        <p:spPr/>
        <p:txBody>
          <a:bodyPr/>
          <a:lstStyle/>
          <a:p>
            <a:pPr rtl="1"/>
            <a:r>
              <a:rPr lang="ar-SA" b="1" i="1" dirty="0" smtClean="0"/>
              <a:t>ملاحظة هامة:</a:t>
            </a:r>
            <a:r>
              <a:rPr lang="ar-SA" dirty="0" smtClean="0"/>
              <a:t>عند كتابة الهمزة المتوسطة، ننظر إلى حركتها وحركة الحرف الذي سبقها ونكتبها على ما يناسب أقوى الحركتين، وقوة الحركات كما يلي من الأقوى إلى الأضعف:</a:t>
            </a:r>
          </a:p>
          <a:p>
            <a:pPr rtl="1"/>
            <a:r>
              <a:rPr lang="ar-SA" dirty="0" smtClean="0"/>
              <a:t>أولاً: الكسرة ويناسبها الياء . </a:t>
            </a:r>
          </a:p>
          <a:p>
            <a:pPr rtl="1"/>
            <a:r>
              <a:rPr lang="ar-SA" dirty="0" smtClean="0"/>
              <a:t>ثانياً: الضمة ويناسبها الواو . </a:t>
            </a:r>
          </a:p>
          <a:p>
            <a:pPr rtl="1"/>
            <a:r>
              <a:rPr lang="ar-SA" dirty="0" smtClean="0"/>
              <a:t>ثالثاً: الفتحة ويناسبها الألف . </a:t>
            </a:r>
          </a:p>
          <a:p>
            <a:pPr rtl="1"/>
            <a:r>
              <a:rPr lang="ar-SA" dirty="0" smtClean="0"/>
              <a:t>رابعاً: السكون أضعف الحركات.</a:t>
            </a:r>
          </a:p>
          <a:p>
            <a:pPr rtl="1"/>
            <a:r>
              <a:rPr lang="ar-SA" dirty="0" smtClean="0"/>
              <a:t>مثل: سُئِل: حركة الهمزة كسر وحركة ما قبلها ضمة، والكسرة أقوى لذلك تكتب على ياء.</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المتطرّفة</a:t>
            </a:r>
            <a:endParaRPr lang="ar-SA" dirty="0"/>
          </a:p>
        </p:txBody>
      </p:sp>
      <p:sp>
        <p:nvSpPr>
          <p:cNvPr id="3" name="عنصر نائب للمحتوى 2"/>
          <p:cNvSpPr>
            <a:spLocks noGrp="1"/>
          </p:cNvSpPr>
          <p:nvPr>
            <p:ph idx="1"/>
          </p:nvPr>
        </p:nvSpPr>
        <p:spPr/>
        <p:txBody>
          <a:bodyPr/>
          <a:lstStyle/>
          <a:p>
            <a:pPr rtl="1"/>
            <a:r>
              <a:rPr lang="ar-SA" dirty="0" smtClean="0"/>
              <a:t>الهمزة المتطرفة هي التي تكون في آخر الكلمة، وتكتب حسب حركة الحرف الموجود قبلها . </a:t>
            </a:r>
          </a:p>
          <a:p>
            <a:pPr rtl="1"/>
            <a:r>
              <a:rPr lang="ar-SA" dirty="0" smtClean="0"/>
              <a:t>1 </a:t>
            </a:r>
            <a:r>
              <a:rPr lang="ar-SA" dirty="0" err="1" smtClean="0"/>
              <a:t>ـ</a:t>
            </a:r>
            <a:r>
              <a:rPr lang="ar-SA" dirty="0" smtClean="0"/>
              <a:t> إن كانت حركة الحرف التي قبلها فتحة كتبت على الألف، مثل: ينشأ وقرأ.</a:t>
            </a:r>
          </a:p>
          <a:p>
            <a:pPr rtl="1"/>
            <a:r>
              <a:rPr lang="ar-SA" dirty="0" smtClean="0"/>
              <a:t>2 </a:t>
            </a:r>
            <a:r>
              <a:rPr lang="ar-SA" dirty="0" err="1" smtClean="0"/>
              <a:t>ـ</a:t>
            </a:r>
            <a:r>
              <a:rPr lang="ar-SA" dirty="0" smtClean="0"/>
              <a:t> وإن كان ما قبلها مضموما كتبت على الواو، مثل لؤلؤ، ولم يسؤ.</a:t>
            </a:r>
          </a:p>
          <a:p>
            <a:pPr rtl="1"/>
            <a:r>
              <a:rPr lang="ar-SA" dirty="0" smtClean="0"/>
              <a:t>3 </a:t>
            </a:r>
            <a:r>
              <a:rPr lang="ar-SA" dirty="0" err="1" smtClean="0"/>
              <a:t>ـ</a:t>
            </a:r>
            <a:r>
              <a:rPr lang="ar-SA" dirty="0" smtClean="0"/>
              <a:t> وإن كانت حركة الحرف الذي قبلها كسرة كتبت على الياء، مثل: فتِئ ويُنشِئُ. </a:t>
            </a:r>
          </a:p>
          <a:p>
            <a:pPr rtl="1"/>
            <a:r>
              <a:rPr lang="ar-SA" dirty="0" smtClean="0"/>
              <a:t>4 </a:t>
            </a:r>
            <a:r>
              <a:rPr lang="ar-SA" dirty="0" err="1" smtClean="0"/>
              <a:t>ـ</a:t>
            </a:r>
            <a:r>
              <a:rPr lang="ar-SA" dirty="0" smtClean="0"/>
              <a:t> وإن كان ما قبلها ساكنا كتبت على السطر، مثل: جاء وشيء وعبء. ومن الخطأ أن تكتب (شئ) هكذا.</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الهمزة المتطرّفة</a:t>
            </a:r>
            <a:endParaRPr lang="ar-SA" dirty="0"/>
          </a:p>
        </p:txBody>
      </p:sp>
      <p:sp>
        <p:nvSpPr>
          <p:cNvPr id="3" name="عنصر نائب للمحتوى 2"/>
          <p:cNvSpPr>
            <a:spLocks noGrp="1"/>
          </p:cNvSpPr>
          <p:nvPr>
            <p:ph idx="1"/>
          </p:nvPr>
        </p:nvSpPr>
        <p:spPr/>
        <p:txBody>
          <a:bodyPr/>
          <a:lstStyle/>
          <a:p>
            <a:r>
              <a:rPr lang="ar-SA" dirty="0" smtClean="0"/>
              <a:t>إذا انتهى الاسم بهمزة متطرفة واحتجنا أن ننونه تنوين نصب، فينون وفق القواعد التالية:</a:t>
            </a:r>
          </a:p>
          <a:p>
            <a:pPr marL="514350" indent="-514350"/>
            <a:r>
              <a:rPr lang="ar-SA" dirty="0" smtClean="0"/>
              <a:t>1.إذا كان قبل الهمزة ألف نوناه مباشرة ووضعنا التنوين على الهمزة، مثل: جزاءً وسماءً وضياءً.</a:t>
            </a:r>
          </a:p>
          <a:p>
            <a:pPr marL="514350" indent="-514350"/>
            <a:r>
              <a:rPr lang="ar-SA" dirty="0" smtClean="0"/>
              <a:t>2. إن لم يكن قبل الهمزة ألف زدنا له ألفاً لنضع التنوين عليها، مثل: عبء-عبئاً، وجزء-جزءاً</a:t>
            </a:r>
          </a:p>
          <a:p>
            <a:pPr marL="514350" indent="-514350"/>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الوصل</a:t>
            </a:r>
            <a:endParaRPr lang="ar-SA" dirty="0"/>
          </a:p>
        </p:txBody>
      </p:sp>
      <p:sp>
        <p:nvSpPr>
          <p:cNvPr id="3" name="عنصر نائب للمحتوى 2"/>
          <p:cNvSpPr>
            <a:spLocks noGrp="1"/>
          </p:cNvSpPr>
          <p:nvPr>
            <p:ph idx="1"/>
          </p:nvPr>
        </p:nvSpPr>
        <p:spPr/>
        <p:txBody>
          <a:bodyPr/>
          <a:lstStyle/>
          <a:p>
            <a:pPr marL="514350" indent="-514350"/>
            <a:r>
              <a:rPr lang="ar-SA" dirty="0" smtClean="0"/>
              <a:t>1.عند دخول حرف الجر على ما </a:t>
            </a:r>
            <a:r>
              <a:rPr lang="ar-SA" dirty="0" smtClean="0">
                <a:solidFill>
                  <a:srgbClr val="FF0000"/>
                </a:solidFill>
              </a:rPr>
              <a:t>الاستفهامية</a:t>
            </a:r>
            <a:r>
              <a:rPr lang="ar-SA" dirty="0" smtClean="0"/>
              <a:t> تحذف ألفها: في+ما=فيمَ؟ </a:t>
            </a:r>
            <a:r>
              <a:rPr lang="ar-SA" dirty="0" err="1" smtClean="0"/>
              <a:t>وبـ</a:t>
            </a:r>
            <a:r>
              <a:rPr lang="ar-SA" dirty="0" smtClean="0"/>
              <a:t> +ما=بمَ وكذلك على وإلى: علامَ وإلامَ </a:t>
            </a:r>
            <a:r>
              <a:rPr lang="ar-SA" dirty="0" err="1" smtClean="0"/>
              <a:t>وحتامَ</a:t>
            </a:r>
            <a:r>
              <a:rPr lang="ar-SA" smtClean="0"/>
              <a:t>؟ وكيمَ؟. </a:t>
            </a:r>
            <a:r>
              <a:rPr lang="ar-SA" dirty="0" smtClean="0"/>
              <a:t>أما إذا دخلت على (ما) </a:t>
            </a:r>
            <a:r>
              <a:rPr lang="ar-SA" dirty="0" smtClean="0">
                <a:solidFill>
                  <a:srgbClr val="FF0000"/>
                </a:solidFill>
              </a:rPr>
              <a:t>الموصولة</a:t>
            </a:r>
            <a:r>
              <a:rPr lang="ar-SA" dirty="0" smtClean="0"/>
              <a:t> فلا توصل بها ولا يحذف منها شيء: لا تعبث في ما أحبه. أي في الذي أحبه.</a:t>
            </a:r>
          </a:p>
          <a:p>
            <a:pPr marL="514350" indent="-514350"/>
            <a:r>
              <a:rPr lang="ar-SA" dirty="0" smtClean="0"/>
              <a:t>2. عند دخول همزة الاستفهام على اسم مبدوء بهمزة وصل تحذف همزة الوصل، مثل: </a:t>
            </a:r>
            <a:r>
              <a:rPr lang="ar-SA" dirty="0" err="1" smtClean="0"/>
              <a:t>أ</a:t>
            </a:r>
            <a:r>
              <a:rPr lang="ar-SA" dirty="0" smtClean="0"/>
              <a:t>+ اسمك محمد = أسمك محمد؟</a:t>
            </a:r>
          </a:p>
          <a:p>
            <a:pPr marL="514350" indent="-514350"/>
            <a:r>
              <a:rPr lang="ar-SA" dirty="0" smtClean="0"/>
              <a:t>3. عند دخول همزة الاستفهام على </a:t>
            </a:r>
            <a:r>
              <a:rPr lang="ar-SA" dirty="0" err="1" smtClean="0"/>
              <a:t>ال</a:t>
            </a:r>
            <a:r>
              <a:rPr lang="ar-SA" dirty="0" smtClean="0"/>
              <a:t> التعريف يصبحان ألفاً ممدودة، مثل: </a:t>
            </a:r>
            <a:r>
              <a:rPr lang="ar-SA" dirty="0" err="1" smtClean="0"/>
              <a:t>أ</a:t>
            </a:r>
            <a:r>
              <a:rPr lang="ar-SA" dirty="0" smtClean="0"/>
              <a:t> + الجامعة أحب إليك أم البيت = آلجامعة أحب إليك...؟ ومنه: ((</a:t>
            </a:r>
            <a:r>
              <a:rPr lang="ar-SA" b="1" dirty="0" smtClean="0"/>
              <a:t>قُلْ آلذَّكَرَيْنِ حَرَّمَ أَمِ الْأُنْثَيَيْنِ))</a:t>
            </a:r>
            <a:r>
              <a:rPr lang="ar-SA"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الكتابة الصحيحة لمضارع الفعل كافأ هي:</a:t>
            </a:r>
          </a:p>
          <a:p>
            <a:r>
              <a:rPr lang="ar-SA" dirty="0" smtClean="0"/>
              <a:t>أ. يكافأُ.</a:t>
            </a:r>
          </a:p>
          <a:p>
            <a:r>
              <a:rPr lang="ar-SA" dirty="0" smtClean="0"/>
              <a:t>ب. </a:t>
            </a:r>
            <a:r>
              <a:rPr lang="ar-SA" dirty="0" err="1" smtClean="0"/>
              <a:t>يكافؤُ</a:t>
            </a:r>
            <a:r>
              <a:rPr lang="ar-SA" dirty="0" smtClean="0"/>
              <a:t>.</a:t>
            </a:r>
          </a:p>
          <a:p>
            <a:r>
              <a:rPr lang="ar-SA" dirty="0" smtClean="0"/>
              <a:t>ج. يكافئُ</a:t>
            </a:r>
          </a:p>
          <a:p>
            <a:r>
              <a:rPr lang="ar-SA" dirty="0" smtClean="0"/>
              <a:t>د. </a:t>
            </a:r>
            <a:r>
              <a:rPr lang="ar-SA" dirty="0" err="1" smtClean="0"/>
              <a:t>يكافيءُ</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
        <p:nvSpPr>
          <p:cNvPr id="5" name="مستطيل 4"/>
          <p:cNvSpPr/>
          <p:nvPr/>
        </p:nvSpPr>
        <p:spPr>
          <a:xfrm>
            <a:off x="7924800" y="3429000"/>
            <a:ext cx="1447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pPr algn="r"/>
            <a:r>
              <a:rPr lang="ar-SA" dirty="0" smtClean="0"/>
              <a:t>تكتب الألف قائمة أو ممدودة دائماً في واحدة مما يلي:</a:t>
            </a:r>
          </a:p>
          <a:p>
            <a:pPr algn="r"/>
            <a:r>
              <a:rPr lang="ar-SA" dirty="0" smtClean="0"/>
              <a:t>أ. إذا كانت رابعة فأكثر.</a:t>
            </a:r>
          </a:p>
          <a:p>
            <a:pPr algn="r"/>
            <a:r>
              <a:rPr lang="ar-SA" dirty="0" smtClean="0"/>
              <a:t>ب. في الحروف.</a:t>
            </a:r>
          </a:p>
          <a:p>
            <a:pPr algn="r"/>
            <a:r>
              <a:rPr lang="ar-SA" dirty="0" smtClean="0"/>
              <a:t>ج. إذا لم تسبق بياء.</a:t>
            </a:r>
          </a:p>
          <a:p>
            <a:pPr algn="r"/>
            <a:r>
              <a:rPr lang="ar-SA" dirty="0" smtClean="0"/>
              <a:t>د. في الأسماء الأعجمية.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a:p>
        </p:txBody>
      </p:sp>
      <p:sp>
        <p:nvSpPr>
          <p:cNvPr id="5" name="مستطيل 4"/>
          <p:cNvSpPr/>
          <p:nvPr/>
        </p:nvSpPr>
        <p:spPr>
          <a:xfrm>
            <a:off x="6096000" y="4038600"/>
            <a:ext cx="3276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عند دخول حرف الجر حتى على ما الاستفهامية فإنهما تكتبان:</a:t>
            </a:r>
          </a:p>
          <a:p>
            <a:r>
              <a:rPr lang="ar-SA" dirty="0" smtClean="0"/>
              <a:t>أ. </a:t>
            </a:r>
            <a:r>
              <a:rPr lang="ar-SA" dirty="0" err="1" smtClean="0"/>
              <a:t>حتامَ</a:t>
            </a:r>
            <a:r>
              <a:rPr lang="ar-SA" dirty="0" smtClean="0"/>
              <a:t>؟</a:t>
            </a:r>
          </a:p>
          <a:p>
            <a:r>
              <a:rPr lang="ar-SA" dirty="0" smtClean="0"/>
              <a:t>ب. حتى ما؟</a:t>
            </a:r>
          </a:p>
          <a:p>
            <a:r>
              <a:rPr lang="ar-SA" dirty="0" smtClean="0"/>
              <a:t>ج. حتى </a:t>
            </a:r>
            <a:r>
              <a:rPr lang="ar-SA" dirty="0" err="1" smtClean="0"/>
              <a:t>مَ</a:t>
            </a:r>
            <a:r>
              <a:rPr lang="ar-SA" dirty="0" smtClean="0"/>
              <a:t>؟</a:t>
            </a:r>
          </a:p>
          <a:p>
            <a:r>
              <a:rPr lang="ar-SA" dirty="0" smtClean="0"/>
              <a:t>د. </a:t>
            </a:r>
            <a:r>
              <a:rPr lang="ar-SA" dirty="0" err="1" smtClean="0"/>
              <a:t>حتاما</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26</a:t>
            </a:fld>
            <a:endParaRPr lang="en-US"/>
          </a:p>
        </p:txBody>
      </p:sp>
      <p:sp>
        <p:nvSpPr>
          <p:cNvPr id="5" name="مستطيل 4"/>
          <p:cNvSpPr/>
          <p:nvPr/>
        </p:nvSpPr>
        <p:spPr>
          <a:xfrm>
            <a:off x="7924800" y="2286000"/>
            <a:ext cx="1447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3361</TotalTime>
  <Words>1816</Words>
  <Application>Microsoft Office PowerPoint</Application>
  <PresentationFormat>A4 Paper (210x297 mm)</PresentationFormat>
  <Paragraphs>165</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المحاضرة الثالثة عشرة</vt:lpstr>
      <vt:lpstr>عناصر المحاضرة</vt:lpstr>
      <vt:lpstr>مقدمة:</vt:lpstr>
      <vt:lpstr>التاء المربوطة والتاء المفتوحة</vt:lpstr>
      <vt:lpstr>مواضع التاء المربوطة</vt:lpstr>
      <vt:lpstr>التاء المفتوحة</vt:lpstr>
      <vt:lpstr>التاء المفتوحة</vt:lpstr>
      <vt:lpstr>الألف اللينة</vt:lpstr>
      <vt:lpstr>الألف اللينة</vt:lpstr>
      <vt:lpstr>الألف اللينة</vt:lpstr>
      <vt:lpstr>الألف اللينة</vt:lpstr>
      <vt:lpstr>همزة الوصل وهمزة القطع</vt:lpstr>
      <vt:lpstr>مواضع همزة الوصل</vt:lpstr>
      <vt:lpstr>همزة القطع</vt:lpstr>
      <vt:lpstr>الهمزة المتوسّطة</vt:lpstr>
      <vt:lpstr>الهمزة المتوسّطة</vt:lpstr>
      <vt:lpstr>الهمزة المتوسّطة</vt:lpstr>
      <vt:lpstr>الهمزة المتوسطة</vt:lpstr>
      <vt:lpstr>الهمزة المتوسطة</vt:lpstr>
      <vt:lpstr>الهمزة المتطرّفة</vt:lpstr>
      <vt:lpstr>الهمزة المتطرّفة</vt:lpstr>
      <vt:lpstr>الوصل</vt:lpstr>
      <vt:lpstr>تدريب</vt:lpstr>
      <vt:lpstr>تدريب</vt:lpstr>
      <vt:lpstr>تدريب</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295</cp:revision>
  <dcterms:created xsi:type="dcterms:W3CDTF">2009-10-14T19:14:34Z</dcterms:created>
  <dcterms:modified xsi:type="dcterms:W3CDTF">2010-12-19T07:24:05Z</dcterms:modified>
</cp:coreProperties>
</file>