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83" r:id="rId3"/>
    <p:sldId id="267" r:id="rId4"/>
    <p:sldId id="259" r:id="rId5"/>
    <p:sldId id="271" r:id="rId6"/>
    <p:sldId id="269" r:id="rId7"/>
    <p:sldId id="272" r:id="rId8"/>
    <p:sldId id="270" r:id="rId9"/>
    <p:sldId id="273" r:id="rId10"/>
    <p:sldId id="274" r:id="rId11"/>
    <p:sldId id="276" r:id="rId12"/>
    <p:sldId id="277" r:id="rId13"/>
    <p:sldId id="278" r:id="rId14"/>
    <p:sldId id="279" r:id="rId15"/>
    <p:sldId id="280" r:id="rId16"/>
    <p:sldId id="281" r:id="rId17"/>
    <p:sldId id="282"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2B800"/>
    <a:srgbClr val="3B84AF"/>
    <a:srgbClr val="8D933F"/>
    <a:srgbClr val="009900"/>
    <a:srgbClr val="709256"/>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p:restoredLeft sz="34541" autoAdjust="0"/>
    <p:restoredTop sz="86420" autoAdjust="0"/>
  </p:normalViewPr>
  <p:slideViewPr>
    <p:cSldViewPr>
      <p:cViewPr>
        <p:scale>
          <a:sx n="80" d="100"/>
          <a:sy n="80" d="100"/>
        </p:scale>
        <p:origin x="1032" y="312"/>
      </p:cViewPr>
      <p:guideLst>
        <p:guide orient="horz" pos="2160"/>
        <p:guide pos="3120"/>
      </p:guideLst>
    </p:cSldViewPr>
  </p:slideViewPr>
  <p:outlineViewPr>
    <p:cViewPr>
      <p:scale>
        <a:sx n="33" d="100"/>
        <a:sy n="33" d="100"/>
      </p:scale>
      <p:origin x="0" y="769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13855" y="18803"/>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2B800"/>
                </a:solidFill>
                <a:latin typeface="Calibri" pitchFamily="34" charset="0"/>
                <a:cs typeface="Times New Roman" pitchFamily="18" charset="0"/>
              </a:rPr>
              <a:t>التفسيـــــر(1)</a:t>
            </a:r>
          </a:p>
          <a:p>
            <a:pPr algn="ctr"/>
            <a:r>
              <a:rPr lang="ar-SA" sz="2600" b="1" dirty="0" smtClean="0">
                <a:solidFill>
                  <a:srgbClr val="C00000"/>
                </a:solidFill>
                <a:latin typeface="Calibri" pitchFamily="34" charset="0"/>
                <a:cs typeface="Times New Roman" pitchFamily="18" charset="0"/>
              </a:rPr>
              <a:t>د</a:t>
            </a:r>
            <a:r>
              <a:rPr lang="en-US" sz="2600" b="1" dirty="0" smtClean="0">
                <a:solidFill>
                  <a:srgbClr val="C00000"/>
                </a:solidFill>
                <a:latin typeface="Calibri" pitchFamily="34" charset="0"/>
                <a:cs typeface="Times New Roman" pitchFamily="18" charset="0"/>
              </a:rPr>
              <a:t> </a:t>
            </a:r>
            <a:r>
              <a:rPr lang="ar-SA" sz="2600" b="1" dirty="0" err="1" smtClean="0">
                <a:solidFill>
                  <a:srgbClr val="C00000"/>
                </a:solidFill>
                <a:latin typeface="Calibri" pitchFamily="34" charset="0"/>
                <a:cs typeface="Times New Roman" pitchFamily="18" charset="0"/>
              </a:rPr>
              <a:t>سامى</a:t>
            </a:r>
            <a:r>
              <a:rPr lang="ar-SA" sz="2600" b="1" dirty="0" smtClean="0">
                <a:solidFill>
                  <a:srgbClr val="C00000"/>
                </a:solidFill>
                <a:latin typeface="Calibri" pitchFamily="34" charset="0"/>
                <a:cs typeface="Times New Roman" pitchFamily="18" charset="0"/>
              </a:rPr>
              <a:t> رفعت الأشقر</a:t>
            </a:r>
            <a:r>
              <a:rPr lang="en-US" sz="2600" b="1" dirty="0" smtClean="0">
                <a:solidFill>
                  <a:srgbClr val="C00000"/>
                </a:solidFill>
                <a:latin typeface="Calibri" pitchFamily="34" charset="0"/>
                <a:cs typeface="Times New Roman" pitchFamily="18" charset="0"/>
              </a:rPr>
              <a:t> .</a:t>
            </a:r>
            <a:endParaRPr lang="en-US" sz="2600" b="1" dirty="0">
              <a:solidFill>
                <a:srgbClr val="C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محتوى المحاضرة</a:t>
            </a:r>
            <a:endParaRPr lang="en-US" dirty="0">
              <a:solidFill>
                <a:srgbClr val="C00000"/>
              </a:solidFill>
            </a:endParaRPr>
          </a:p>
        </p:txBody>
      </p:sp>
      <p:sp>
        <p:nvSpPr>
          <p:cNvPr id="7171" name="Text Placeholder 5"/>
          <p:cNvSpPr>
            <a:spLocks noGrp="1"/>
          </p:cNvSpPr>
          <p:nvPr>
            <p:ph idx="1"/>
          </p:nvPr>
        </p:nvSpPr>
        <p:spPr>
          <a:xfrm>
            <a:off x="457200" y="1600200"/>
            <a:ext cx="8953500" cy="4114799"/>
          </a:xfrm>
        </p:spPr>
        <p:style>
          <a:lnRef idx="1">
            <a:schemeClr val="accent6"/>
          </a:lnRef>
          <a:fillRef idx="2">
            <a:schemeClr val="accent6"/>
          </a:fillRef>
          <a:effectRef idx="1">
            <a:schemeClr val="accent6"/>
          </a:effectRef>
          <a:fontRef idx="minor">
            <a:schemeClr val="dk1"/>
          </a:fontRef>
        </p:style>
        <p:txBody>
          <a:bodyPr/>
          <a:lstStyle/>
          <a:p>
            <a:pPr rtl="1">
              <a:lnSpc>
                <a:spcPct val="115000"/>
              </a:lnSpc>
              <a:spcAft>
                <a:spcPts val="0"/>
              </a:spcAft>
            </a:pPr>
            <a:r>
              <a:rPr lang="ar-SA" sz="3600" b="1" dirty="0" smtClean="0">
                <a:solidFill>
                  <a:srgbClr val="3B84AF"/>
                </a:solidFill>
                <a:cs typeface="Arial" pitchFamily="34" charset="0"/>
              </a:rPr>
              <a:t>قوله تعالى : </a:t>
            </a:r>
            <a:r>
              <a:rPr lang="ar-SA" sz="3600" b="1" dirty="0" smtClean="0">
                <a:solidFill>
                  <a:srgbClr val="FF0000"/>
                </a:solidFill>
                <a:ea typeface="Calibri"/>
                <a:cs typeface="Traditional Arabic"/>
              </a:rPr>
              <a:t>َيسْأَلُونَكَ </a:t>
            </a:r>
            <a:r>
              <a:rPr lang="ar-SA" sz="3600" b="1" dirty="0">
                <a:solidFill>
                  <a:srgbClr val="FF0000"/>
                </a:solidFill>
                <a:ea typeface="Calibri"/>
                <a:cs typeface="Traditional Arabic"/>
              </a:rPr>
              <a:t>عَنِ الْخَمْرِ وَالْمَيْسِرِ قُلْ فِيهِمَا إِثْمٌ كَبِيرٌ وَمَنَافِعُ لِلنَّاسِ وَإِثْمُهُمَا أَكْبَرُ مِنْ نَفْعِهِمَا وَيَسْأَلُونَكَ مَاذَا يُنْفِقُونَ قُلِ الْعَفْوَ كَذَلِكَ يُبَيِّنُ اللَّهُ لَكُمُ الْآيَاتِ لَعَلَّكُمْ تَتَفَكَّرُونَ (219) فِي الدُّنْيَا وَالْآخِرَةِ وَيَسْأَلُونَكَ عَنِ الْيَتَامَى قُلْ إِصْلَاحٌ لَهُمْ خَيْرٌ وَإِنْ تُخَالِطُوهُمْ فَإِخْوَانُكُمْ وَاللَّهُ يَعْلَمُ الْمُفْسِدَ مِنَ الْمُصْلِحِ وَلَوْ شَاءَ اللَّهُ لَأَعْنَتَكُمْ إِنَّ اللَّهَ عَزِيزٌ حَكِيمٌ (220) </a:t>
            </a:r>
            <a:endParaRPr lang="en-US" sz="3600" dirty="0">
              <a:ea typeface="Calibri"/>
              <a:cs typeface="Arial"/>
            </a:endParaRPr>
          </a:p>
          <a:p>
            <a:pPr marL="0" indent="0" rtl="1" eaLnBrk="1" hangingPunct="1"/>
            <a:endParaRPr lang="ar-SA" sz="3600" b="1" dirty="0" smtClean="0">
              <a:solidFill>
                <a:srgbClr val="3B84AF"/>
              </a:solidFill>
              <a:cs typeface="Arial" pitchFamily="34" charset="0"/>
            </a:endParaRPr>
          </a:p>
          <a:p>
            <a:pPr marL="0" indent="0" rtl="1" eaLnBrk="1" hangingPunct="1"/>
            <a:endParaRPr lang="ar-SA" sz="3600" b="1" dirty="0" smtClean="0">
              <a:solidFill>
                <a:srgbClr val="3B84AF"/>
              </a:solidFill>
              <a:cs typeface="Arial" pitchFamily="34" charset="0"/>
            </a:endParaRPr>
          </a:p>
          <a:p>
            <a:r>
              <a:rPr lang="en-US" sz="3600" b="1" dirty="0" smtClean="0">
                <a:cs typeface="Arial" pitchFamily="34" charset="0"/>
              </a:rPr>
              <a:t> </a:t>
            </a:r>
          </a:p>
          <a:p>
            <a:r>
              <a:rPr lang="en-GB" sz="3600" b="1" dirty="0" smtClean="0">
                <a:cs typeface="Arial" pitchFamily="34" charset="0"/>
              </a:rPr>
              <a:t>  </a:t>
            </a:r>
            <a:r>
              <a:rPr lang="en-US" sz="3600" b="1" dirty="0" smtClean="0">
                <a:cs typeface="Arial" pitchFamily="34" charset="0"/>
              </a:rPr>
              <a:t>     </a:t>
            </a:r>
            <a:r>
              <a:rPr lang="en-GB" sz="3600" b="1" dirty="0" smtClean="0">
                <a:cs typeface="Arial" pitchFamily="34" charset="0"/>
              </a:rPr>
              <a:t>     </a:t>
            </a:r>
            <a:endParaRPr lang="ar-EG" sz="3600"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9144000" cy="6248400"/>
          </a:xfrm>
        </p:spPr>
        <p:style>
          <a:lnRef idx="2">
            <a:schemeClr val="accent5">
              <a:shade val="50000"/>
            </a:schemeClr>
          </a:lnRef>
          <a:fillRef idx="1">
            <a:schemeClr val="accent5"/>
          </a:fillRef>
          <a:effectRef idx="0">
            <a:schemeClr val="accent5"/>
          </a:effectRef>
          <a:fontRef idx="minor">
            <a:schemeClr val="lt1"/>
          </a:fontRef>
        </p:style>
        <p:txBody>
          <a:bodyPr/>
          <a:lstStyle/>
          <a:p>
            <a:r>
              <a:rPr lang="ar-SA" sz="3600" dirty="0" smtClean="0">
                <a:solidFill>
                  <a:schemeClr val="bg2">
                    <a:lumMod val="25000"/>
                  </a:schemeClr>
                </a:solidFill>
                <a:cs typeface="DecoType Naskh Extensions" pitchFamily="2" charset="-78"/>
              </a:rPr>
              <a:t/>
            </a:r>
            <a:br>
              <a:rPr lang="ar-SA" sz="3600" dirty="0" smtClean="0">
                <a:solidFill>
                  <a:schemeClr val="bg2">
                    <a:lumMod val="25000"/>
                  </a:schemeClr>
                </a:solidFill>
                <a:cs typeface="DecoType Naskh Extensions" pitchFamily="2" charset="-78"/>
              </a:rPr>
            </a:br>
            <a:r>
              <a:rPr lang="ar-SA" sz="3600" b="1" u="sng" dirty="0" smtClean="0">
                <a:solidFill>
                  <a:srgbClr val="FF0000"/>
                </a:solidFill>
                <a:cs typeface="DecoType Naskh Extensions" pitchFamily="2" charset="-78"/>
              </a:rPr>
              <a:t>معانى الكلمات :</a:t>
            </a:r>
            <a:r>
              <a:rPr lang="ar-SA" sz="3600" dirty="0">
                <a:solidFill>
                  <a:schemeClr val="bg2">
                    <a:lumMod val="25000"/>
                  </a:schemeClr>
                </a:solidFill>
                <a:cs typeface="DecoType Naskh Extensions" pitchFamily="2" charset="-78"/>
              </a:rPr>
              <a:t/>
            </a:r>
            <a:br>
              <a:rPr lang="ar-SA" sz="3600" dirty="0">
                <a:solidFill>
                  <a:schemeClr val="bg2">
                    <a:lumMod val="25000"/>
                  </a:schemeClr>
                </a:solidFill>
                <a:cs typeface="DecoType Naskh Extensions" pitchFamily="2" charset="-78"/>
              </a:rPr>
            </a:br>
            <a:r>
              <a:rPr lang="ar-SA" sz="3600" dirty="0">
                <a:solidFill>
                  <a:schemeClr val="bg2">
                    <a:lumMod val="25000"/>
                  </a:schemeClr>
                </a:solidFill>
                <a:cs typeface="DecoType Naskh Extensions" pitchFamily="2" charset="-78"/>
              </a:rPr>
              <a:t/>
            </a:r>
            <a:br>
              <a:rPr lang="ar-SA" sz="3600" dirty="0">
                <a:solidFill>
                  <a:schemeClr val="bg2">
                    <a:lumMod val="25000"/>
                  </a:schemeClr>
                </a:solidFill>
                <a:cs typeface="DecoType Naskh Extensions" pitchFamily="2" charset="-78"/>
              </a:rPr>
            </a:br>
            <a:r>
              <a:rPr lang="ar-SA" sz="3600" u="sng" dirty="0" smtClean="0">
                <a:solidFill>
                  <a:schemeClr val="bg2">
                    <a:lumMod val="25000"/>
                  </a:schemeClr>
                </a:solidFill>
                <a:cs typeface="DecoType Naskh Extensions" pitchFamily="2" charset="-78"/>
              </a:rPr>
              <a:t> </a:t>
            </a:r>
            <a:r>
              <a:rPr lang="ar-SA" sz="3600" b="1" u="sng" dirty="0" smtClean="0">
                <a:solidFill>
                  <a:srgbClr val="FF0000"/>
                </a:solidFill>
                <a:cs typeface="DecoType Naskh Extensions" pitchFamily="2" charset="-78"/>
              </a:rPr>
              <a:t>الخمر : </a:t>
            </a:r>
            <a:r>
              <a:rPr lang="ar-SA" sz="3600" b="1" dirty="0" smtClean="0">
                <a:solidFill>
                  <a:schemeClr val="bg2">
                    <a:lumMod val="25000"/>
                  </a:schemeClr>
                </a:solidFill>
                <a:cs typeface="DecoType Naskh Extensions" pitchFamily="2" charset="-78"/>
              </a:rPr>
              <a:t>مأخوذة </a:t>
            </a:r>
            <a:r>
              <a:rPr lang="ar-SA" sz="3600" b="1" dirty="0">
                <a:solidFill>
                  <a:schemeClr val="bg2">
                    <a:lumMod val="25000"/>
                  </a:schemeClr>
                </a:solidFill>
                <a:cs typeface="DecoType Naskh Extensions" pitchFamily="2" charset="-78"/>
              </a:rPr>
              <a:t>من خمر إذا ستر ومنه خمار المرأة وكل شيء غطى شيئا فقد </a:t>
            </a:r>
            <a:r>
              <a:rPr lang="ar-SA" sz="3600" b="1" dirty="0" smtClean="0">
                <a:solidFill>
                  <a:schemeClr val="bg2">
                    <a:lumMod val="25000"/>
                  </a:schemeClr>
                </a:solidFill>
                <a:cs typeface="DecoType Naskh Extensions" pitchFamily="2" charset="-78"/>
              </a:rPr>
              <a:t>خمره ، ومنه </a:t>
            </a:r>
            <a:r>
              <a:rPr lang="ar-SA" sz="3600" b="1" dirty="0">
                <a:solidFill>
                  <a:schemeClr val="bg2">
                    <a:lumMod val="25000"/>
                  </a:schemeClr>
                </a:solidFill>
                <a:cs typeface="DecoType Naskh Extensions" pitchFamily="2" charset="-78"/>
              </a:rPr>
              <a:t>خمروا آنيتكم </a:t>
            </a:r>
            <a:r>
              <a:rPr lang="ar-SA" sz="3600" b="1" dirty="0" smtClean="0">
                <a:solidFill>
                  <a:schemeClr val="bg2">
                    <a:lumMod val="25000"/>
                  </a:schemeClr>
                </a:solidFill>
                <a:cs typeface="DecoType Naskh Extensions" pitchFamily="2" charset="-78"/>
              </a:rPr>
              <a:t>، وسمي خمر </a:t>
            </a:r>
            <a:r>
              <a:rPr lang="ar-SA" sz="3600" b="1" dirty="0">
                <a:solidFill>
                  <a:schemeClr val="bg2">
                    <a:lumMod val="25000"/>
                  </a:schemeClr>
                </a:solidFill>
                <a:cs typeface="DecoType Naskh Extensions" pitchFamily="2" charset="-78"/>
              </a:rPr>
              <a:t>لأنه يخمر العقل : أي يغطيه ويستره ومن ذلك الشجر الملتف يقال له : الخمر بفتح الميم لأنه يغطي ما تحته </a:t>
            </a:r>
            <a:r>
              <a:rPr lang="ar-SA" sz="3600" b="1" dirty="0" smtClean="0">
                <a:solidFill>
                  <a:schemeClr val="bg2">
                    <a:lumMod val="25000"/>
                  </a:schemeClr>
                </a:solidFill>
                <a:cs typeface="DecoType Naskh Extensions" pitchFamily="2" charset="-78"/>
              </a:rPr>
              <a:t>ويستره . </a:t>
            </a:r>
            <a:br>
              <a:rPr lang="ar-SA" sz="3600" b="1" dirty="0" smtClean="0">
                <a:solidFill>
                  <a:schemeClr val="bg2">
                    <a:lumMod val="25000"/>
                  </a:schemeClr>
                </a:solidFill>
                <a:cs typeface="DecoType Naskh Extensions" pitchFamily="2" charset="-78"/>
              </a:rPr>
            </a:br>
            <a:r>
              <a:rPr lang="ar-SA" sz="3600" b="1" dirty="0" smtClean="0">
                <a:solidFill>
                  <a:schemeClr val="bg2">
                    <a:lumMod val="25000"/>
                  </a:schemeClr>
                </a:solidFill>
                <a:cs typeface="DecoType Naskh Extensions" pitchFamily="2" charset="-78"/>
              </a:rPr>
              <a:t/>
            </a:r>
            <a:br>
              <a:rPr lang="ar-SA" sz="3600" b="1" dirty="0" smtClean="0">
                <a:solidFill>
                  <a:schemeClr val="bg2">
                    <a:lumMod val="25000"/>
                  </a:schemeClr>
                </a:solidFill>
                <a:cs typeface="DecoType Naskh Extensions" pitchFamily="2" charset="-78"/>
              </a:rPr>
            </a:br>
            <a:r>
              <a:rPr lang="ar-SA" sz="3600" b="1" dirty="0">
                <a:solidFill>
                  <a:schemeClr val="bg2">
                    <a:lumMod val="25000"/>
                  </a:schemeClr>
                </a:solidFill>
                <a:cs typeface="DecoType Naskh Extensions" pitchFamily="2" charset="-78"/>
              </a:rPr>
              <a:t>وقيل : إنما سميت الخمر خمرا لأنها تركت حتى أدركت كما يقال قد اختمر العجين : أي بلغ إدراكه وخمر الرأي : أي ترك حتى تبين فيه الوجه وقيل : إنما سميت الخمر </a:t>
            </a:r>
            <a:r>
              <a:rPr lang="ar-SA" sz="3600" b="1" dirty="0" smtClean="0">
                <a:solidFill>
                  <a:schemeClr val="bg2">
                    <a:lumMod val="25000"/>
                  </a:schemeClr>
                </a:solidFill>
                <a:cs typeface="DecoType Naskh Extensions" pitchFamily="2" charset="-78"/>
              </a:rPr>
              <a:t>خمرا</a:t>
            </a:r>
            <a:endParaRPr lang="ar-SA" sz="3600" dirty="0">
              <a:solidFill>
                <a:schemeClr val="bg2">
                  <a:lumMod val="25000"/>
                </a:schemeClr>
              </a:solidFill>
              <a:cs typeface="DecoType Naskh Extensions"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533400"/>
            <a:ext cx="9067800" cy="5078313"/>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r>
              <a:rPr lang="ar-SA" sz="3600" b="1" dirty="0">
                <a:solidFill>
                  <a:schemeClr val="bg2">
                    <a:lumMod val="25000"/>
                  </a:schemeClr>
                </a:solidFill>
                <a:latin typeface="+mj-lt"/>
                <a:ea typeface="+mj-ea"/>
                <a:cs typeface="DecoType Naskh Extensions" pitchFamily="2" charset="-78"/>
              </a:rPr>
              <a:t>لأنها تخالط العقل من المخامرة وهي المخالطة وهذه المعاني الثلاثة متقاربة موجودة في الخمر لأنها تركت حتى أدركت ثم خالطت العقل فخمرته : أي سترته </a:t>
            </a:r>
            <a:r>
              <a:rPr lang="ar-SA" sz="3600" b="1" dirty="0" smtClean="0">
                <a:solidFill>
                  <a:schemeClr val="bg2">
                    <a:lumMod val="25000"/>
                  </a:schemeClr>
                </a:solidFill>
                <a:latin typeface="+mj-lt"/>
                <a:ea typeface="+mj-ea"/>
                <a:cs typeface="DecoType Naskh Extensions" pitchFamily="2" charset="-78"/>
              </a:rPr>
              <a:t>.</a:t>
            </a:r>
          </a:p>
          <a:p>
            <a:endParaRPr lang="ar-SA" sz="3600" b="1" dirty="0">
              <a:solidFill>
                <a:schemeClr val="bg2">
                  <a:lumMod val="25000"/>
                </a:schemeClr>
              </a:solidFill>
              <a:latin typeface="+mj-lt"/>
              <a:ea typeface="+mj-ea"/>
              <a:cs typeface="DecoType Naskh Extensions" pitchFamily="2" charset="-78"/>
            </a:endParaRPr>
          </a:p>
          <a:p>
            <a:r>
              <a:rPr lang="ar-SA" sz="3600" b="1" u="sng" dirty="0">
                <a:solidFill>
                  <a:srgbClr val="FF0000"/>
                </a:solidFill>
                <a:latin typeface="+mj-lt"/>
                <a:ea typeface="+mj-ea"/>
                <a:cs typeface="DecoType Naskh Extensions" pitchFamily="2" charset="-78"/>
              </a:rPr>
              <a:t>والميسر</a:t>
            </a:r>
            <a:r>
              <a:rPr lang="ar-SA" sz="3600" b="1" u="sng" dirty="0">
                <a:solidFill>
                  <a:schemeClr val="bg2">
                    <a:lumMod val="25000"/>
                  </a:schemeClr>
                </a:solidFill>
                <a:latin typeface="+mj-lt"/>
                <a:ea typeface="+mj-ea"/>
                <a:cs typeface="DecoType Naskh Extensions" pitchFamily="2" charset="-78"/>
              </a:rPr>
              <a:t> </a:t>
            </a:r>
            <a:r>
              <a:rPr lang="ar-SA" sz="3600" b="1" u="sng" dirty="0">
                <a:solidFill>
                  <a:srgbClr val="FF0000"/>
                </a:solidFill>
                <a:latin typeface="+mj-lt"/>
                <a:ea typeface="+mj-ea"/>
                <a:cs typeface="DecoType Naskh Extensions" pitchFamily="2" charset="-78"/>
              </a:rPr>
              <a:t>:</a:t>
            </a:r>
            <a:r>
              <a:rPr lang="ar-SA" sz="3600" b="1" dirty="0" smtClean="0">
                <a:solidFill>
                  <a:schemeClr val="bg2">
                    <a:lumMod val="25000"/>
                  </a:schemeClr>
                </a:solidFill>
                <a:latin typeface="+mj-lt"/>
                <a:ea typeface="+mj-ea"/>
                <a:cs typeface="DecoType Naskh Extensions" pitchFamily="2" charset="-78"/>
              </a:rPr>
              <a:t> مأخوذ </a:t>
            </a:r>
            <a:r>
              <a:rPr lang="ar-SA" sz="3600" b="1" dirty="0">
                <a:solidFill>
                  <a:schemeClr val="bg2">
                    <a:lumMod val="25000"/>
                  </a:schemeClr>
                </a:solidFill>
                <a:latin typeface="+mj-lt"/>
                <a:ea typeface="+mj-ea"/>
                <a:cs typeface="DecoType Naskh Extensions" pitchFamily="2" charset="-78"/>
              </a:rPr>
              <a:t>من اليسر وهو وجوب الشيء لصاحبه يقال يسر لي كذا : إذا وجب فهو ييسر يسرا وميسرا والياسر اللاعب بالقداح .</a:t>
            </a:r>
          </a:p>
          <a:p>
            <a:r>
              <a:rPr lang="ar-SA" sz="3600" b="1" dirty="0">
                <a:solidFill>
                  <a:schemeClr val="bg2">
                    <a:lumMod val="25000"/>
                  </a:schemeClr>
                </a:solidFill>
                <a:latin typeface="+mj-lt"/>
                <a:ea typeface="+mj-ea"/>
                <a:cs typeface="DecoType Naskh Extensions" pitchFamily="2" charset="-78"/>
              </a:rPr>
              <a:t>وقيل : الميسر : الجزور التي كانوا يتقامرون عليه سمي ميسرا لأنه يجزأ أجزاء فكأنه موضع التجزئة وكل شيء جزأته فقد يسرته .</a:t>
            </a:r>
          </a:p>
          <a:p>
            <a:endParaRPr lang="ar-SA" sz="3600" dirty="0"/>
          </a:p>
        </p:txBody>
      </p:sp>
    </p:spTree>
    <p:extLst>
      <p:ext uri="{BB962C8B-B14F-4D97-AF65-F5344CB8AC3E}">
        <p14:creationId xmlns="" xmlns:p14="http://schemas.microsoft.com/office/powerpoint/2010/main" val="796124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685800"/>
            <a:ext cx="8661181" cy="3970318"/>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r>
              <a:rPr lang="ar-SA" sz="3600" b="1" dirty="0" smtClean="0"/>
              <a:t> </a:t>
            </a:r>
            <a:r>
              <a:rPr lang="ar-SA" sz="3600" b="1" dirty="0">
                <a:solidFill>
                  <a:schemeClr val="bg2">
                    <a:lumMod val="25000"/>
                  </a:schemeClr>
                </a:solidFill>
                <a:latin typeface="+mj-lt"/>
                <a:ea typeface="+mj-ea"/>
                <a:cs typeface="DecoType Naskh Extensions" pitchFamily="2" charset="-78"/>
              </a:rPr>
              <a:t>والمراد بالميسر في الآية قمار العرب بالأزلام </a:t>
            </a:r>
            <a:r>
              <a:rPr lang="ar-SA" sz="3600" b="1" dirty="0" smtClean="0">
                <a:solidFill>
                  <a:schemeClr val="bg2">
                    <a:lumMod val="25000"/>
                  </a:schemeClr>
                </a:solidFill>
                <a:latin typeface="+mj-lt"/>
                <a:ea typeface="+mj-ea"/>
                <a:cs typeface="DecoType Naskh Extensions" pitchFamily="2" charset="-78"/>
              </a:rPr>
              <a:t>.</a:t>
            </a:r>
          </a:p>
          <a:p>
            <a:endParaRPr lang="ar-SA" sz="3600" b="1" dirty="0">
              <a:solidFill>
                <a:schemeClr val="bg2">
                  <a:lumMod val="25000"/>
                </a:schemeClr>
              </a:solidFill>
              <a:latin typeface="+mj-lt"/>
              <a:ea typeface="+mj-ea"/>
              <a:cs typeface="DecoType Naskh Extensions" pitchFamily="2" charset="-78"/>
            </a:endParaRPr>
          </a:p>
          <a:p>
            <a:r>
              <a:rPr lang="ar-SA" sz="3600" b="1" dirty="0">
                <a:solidFill>
                  <a:schemeClr val="bg2">
                    <a:lumMod val="25000"/>
                  </a:schemeClr>
                </a:solidFill>
                <a:latin typeface="+mj-lt"/>
                <a:ea typeface="+mj-ea"/>
                <a:cs typeface="DecoType Naskh Extensions" pitchFamily="2" charset="-78"/>
              </a:rPr>
              <a:t> </a:t>
            </a:r>
            <a:r>
              <a:rPr lang="ar-SA" sz="3600" b="1" u="sng" dirty="0">
                <a:solidFill>
                  <a:srgbClr val="FF0000"/>
                </a:solidFill>
                <a:latin typeface="+mj-lt"/>
                <a:ea typeface="+mj-ea"/>
                <a:cs typeface="DecoType Naskh Extensions" pitchFamily="2" charset="-78"/>
              </a:rPr>
              <a:t>والعفو : </a:t>
            </a:r>
            <a:r>
              <a:rPr lang="ar-SA" sz="3600" b="1" dirty="0">
                <a:solidFill>
                  <a:schemeClr val="bg2">
                    <a:lumMod val="25000"/>
                  </a:schemeClr>
                </a:solidFill>
                <a:latin typeface="+mj-lt"/>
                <a:ea typeface="+mj-ea"/>
                <a:cs typeface="DecoType Naskh Extensions" pitchFamily="2" charset="-78"/>
              </a:rPr>
              <a:t>ما سهل وتيسر ولم يشق على </a:t>
            </a:r>
            <a:r>
              <a:rPr lang="ar-SA" sz="3600" b="1" dirty="0" smtClean="0">
                <a:solidFill>
                  <a:schemeClr val="bg2">
                    <a:lumMod val="25000"/>
                  </a:schemeClr>
                </a:solidFill>
                <a:latin typeface="+mj-lt"/>
                <a:ea typeface="+mj-ea"/>
                <a:cs typeface="DecoType Naskh Extensions" pitchFamily="2" charset="-78"/>
              </a:rPr>
              <a:t>القلب .</a:t>
            </a:r>
          </a:p>
          <a:p>
            <a:endParaRPr lang="ar-SA" sz="3600" b="1" dirty="0">
              <a:solidFill>
                <a:schemeClr val="bg2">
                  <a:lumMod val="25000"/>
                </a:schemeClr>
              </a:solidFill>
              <a:latin typeface="+mj-lt"/>
              <a:ea typeface="+mj-ea"/>
              <a:cs typeface="DecoType Naskh Extensions" pitchFamily="2" charset="-78"/>
            </a:endParaRPr>
          </a:p>
          <a:p>
            <a:r>
              <a:rPr lang="ar-SA" sz="3600" b="1" dirty="0">
                <a:solidFill>
                  <a:schemeClr val="bg2">
                    <a:lumMod val="25000"/>
                  </a:schemeClr>
                </a:solidFill>
                <a:latin typeface="+mj-lt"/>
                <a:ea typeface="+mj-ea"/>
                <a:cs typeface="DecoType Naskh Extensions" pitchFamily="2" charset="-78"/>
              </a:rPr>
              <a:t> </a:t>
            </a:r>
            <a:r>
              <a:rPr lang="ar-SA" sz="3600" b="1" u="sng" dirty="0">
                <a:solidFill>
                  <a:srgbClr val="FF0000"/>
                </a:solidFill>
                <a:latin typeface="+mj-lt"/>
                <a:ea typeface="+mj-ea"/>
                <a:cs typeface="DecoType Naskh Extensions" pitchFamily="2" charset="-78"/>
              </a:rPr>
              <a:t>لأعنتكم : </a:t>
            </a:r>
            <a:r>
              <a:rPr lang="ar-SA" sz="3600" b="1" dirty="0">
                <a:solidFill>
                  <a:schemeClr val="bg2">
                    <a:lumMod val="25000"/>
                  </a:schemeClr>
                </a:solidFill>
                <a:latin typeface="+mj-lt"/>
                <a:ea typeface="+mj-ea"/>
                <a:cs typeface="DecoType Naskh Extensions" pitchFamily="2" charset="-78"/>
              </a:rPr>
              <a:t>أصل العنت المشقة وقال ابن الأنباري : أصل العنت التشديد ثم نقل إلى معنى الهلاك .</a:t>
            </a:r>
          </a:p>
          <a:p>
            <a:endParaRPr lang="ar-SA" sz="3600" b="1" dirty="0">
              <a:solidFill>
                <a:schemeClr val="bg2">
                  <a:lumMod val="25000"/>
                </a:schemeClr>
              </a:solidFill>
              <a:latin typeface="+mj-lt"/>
              <a:ea typeface="+mj-ea"/>
              <a:cs typeface="DecoType Naskh Extensions" pitchFamily="2" charset="-78"/>
            </a:endParaRPr>
          </a:p>
        </p:txBody>
      </p:sp>
    </p:spTree>
    <p:extLst>
      <p:ext uri="{BB962C8B-B14F-4D97-AF65-F5344CB8AC3E}">
        <p14:creationId xmlns="" xmlns:p14="http://schemas.microsoft.com/office/powerpoint/2010/main" val="27041251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المعنى </a:t>
            </a:r>
            <a:r>
              <a:rPr lang="ar-SA" dirty="0" err="1" smtClean="0"/>
              <a:t>الإجمالى</a:t>
            </a:r>
            <a:r>
              <a:rPr lang="ar-SA" dirty="0" smtClean="0"/>
              <a:t> :</a:t>
            </a:r>
            <a:endParaRPr lang="ar-SA" dirty="0"/>
          </a:p>
        </p:txBody>
      </p:sp>
      <p:sp>
        <p:nvSpPr>
          <p:cNvPr id="3" name="عنصر نائب للمحتوى 2"/>
          <p:cNvSpPr>
            <a:spLocks noGrp="1"/>
          </p:cNvSpPr>
          <p:nvPr>
            <p:ph idx="1"/>
          </p:nvPr>
        </p:nvSpPr>
        <p:spPr>
          <a:ln/>
        </p:spPr>
        <p:style>
          <a:lnRef idx="3">
            <a:schemeClr val="lt1"/>
          </a:lnRef>
          <a:fillRef idx="1">
            <a:schemeClr val="accent4"/>
          </a:fillRef>
          <a:effectRef idx="1">
            <a:schemeClr val="accent4"/>
          </a:effectRef>
          <a:fontRef idx="minor">
            <a:schemeClr val="lt1"/>
          </a:fontRef>
        </p:style>
        <p:txBody>
          <a:bodyPr/>
          <a:lstStyle/>
          <a:p>
            <a:r>
              <a:rPr lang="ar-SA" b="1" dirty="0">
                <a:solidFill>
                  <a:srgbClr val="FF0000"/>
                </a:solidFill>
                <a:ea typeface="Calibri"/>
              </a:rPr>
              <a:t>{يَسْأَلُونَكَ عَنِ الْخَمْرِ وَالْمَيْسِرِ } </a:t>
            </a:r>
            <a:r>
              <a:rPr lang="ar-SA" b="1" dirty="0">
                <a:solidFill>
                  <a:srgbClr val="262626"/>
                </a:solidFill>
                <a:ea typeface="Calibri"/>
              </a:rPr>
              <a:t>السائلون هم المؤمنون </a:t>
            </a:r>
            <a:r>
              <a:rPr lang="ar-SA" b="1" dirty="0" smtClean="0">
                <a:solidFill>
                  <a:srgbClr val="262626"/>
                </a:solidFill>
                <a:ea typeface="Calibri"/>
              </a:rPr>
              <a:t>                         قوله </a:t>
            </a:r>
            <a:r>
              <a:rPr lang="ar-SA" b="1" dirty="0">
                <a:solidFill>
                  <a:srgbClr val="262626"/>
                </a:solidFill>
                <a:ea typeface="Calibri"/>
              </a:rPr>
              <a:t>: </a:t>
            </a:r>
            <a:r>
              <a:rPr lang="ar-SA" b="1" dirty="0">
                <a:solidFill>
                  <a:srgbClr val="FF0000"/>
                </a:solidFill>
                <a:ea typeface="Calibri"/>
              </a:rPr>
              <a:t>{ قل فيهما إثم كبير } </a:t>
            </a:r>
            <a:r>
              <a:rPr lang="ar-SA" b="1" dirty="0">
                <a:solidFill>
                  <a:srgbClr val="262626"/>
                </a:solidFill>
                <a:ea typeface="Calibri"/>
              </a:rPr>
              <a:t>يعني الخمر والميسر </a:t>
            </a:r>
            <a:r>
              <a:rPr lang="ar-SA" b="1" dirty="0" smtClean="0">
                <a:solidFill>
                  <a:srgbClr val="262626"/>
                </a:solidFill>
                <a:ea typeface="Calibri"/>
              </a:rPr>
              <a:t>، فإثم </a:t>
            </a:r>
            <a:r>
              <a:rPr lang="ar-SA" b="1" dirty="0">
                <a:solidFill>
                  <a:srgbClr val="262626"/>
                </a:solidFill>
                <a:ea typeface="Calibri"/>
              </a:rPr>
              <a:t>الخمر : أي إثم تعاطيها ينشأ من فساد عقل مستعملها فيصدر عنه ما يصدر عن فاسد العقل من المخاصمة والمشاتمة وقول الفحش والزور وتعطيل الصلوات وسائر ما يجب عليه وأما إثم الميسر : أي إثم تعاطيه فما ينشأ عن ذلك من فقر وذهاب المال في غير طائل والعداوة </a:t>
            </a:r>
            <a:r>
              <a:rPr lang="ar-SA" b="1" dirty="0" err="1">
                <a:solidFill>
                  <a:srgbClr val="262626"/>
                </a:solidFill>
                <a:ea typeface="Calibri"/>
              </a:rPr>
              <a:t>وإيجاش</a:t>
            </a:r>
            <a:r>
              <a:rPr lang="ar-SA" b="1" dirty="0">
                <a:solidFill>
                  <a:srgbClr val="262626"/>
                </a:solidFill>
                <a:ea typeface="Calibri"/>
              </a:rPr>
              <a:t> الصدور وأما منافع الخمر فربح التجارة فيها وقيل : ما يصدر عنها من الطرب والنشاط وقوة القلب وثبات الجنان </a:t>
            </a:r>
            <a:r>
              <a:rPr lang="ar-SA" b="1" dirty="0" smtClean="0">
                <a:solidFill>
                  <a:srgbClr val="262626"/>
                </a:solidFill>
                <a:ea typeface="Calibri"/>
              </a:rPr>
              <a:t>المعدة </a:t>
            </a:r>
            <a:r>
              <a:rPr lang="ar-SA" b="1" dirty="0">
                <a:solidFill>
                  <a:srgbClr val="262626"/>
                </a:solidFill>
                <a:ea typeface="Calibri"/>
              </a:rPr>
              <a:t>وقوة </a:t>
            </a:r>
            <a:r>
              <a:rPr lang="ar-SA" b="1" dirty="0" smtClean="0">
                <a:solidFill>
                  <a:srgbClr val="262626"/>
                </a:solidFill>
                <a:ea typeface="Calibri"/>
              </a:rPr>
              <a:t>الباءة .</a:t>
            </a:r>
            <a:endParaRPr lang="ar-SA" b="1" dirty="0"/>
          </a:p>
        </p:txBody>
      </p:sp>
    </p:spTree>
    <p:extLst>
      <p:ext uri="{BB962C8B-B14F-4D97-AF65-F5344CB8AC3E}">
        <p14:creationId xmlns="" xmlns:p14="http://schemas.microsoft.com/office/powerpoint/2010/main" val="30743338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6777"/>
            <a:ext cx="9302832" cy="5016758"/>
          </a:xfrm>
          <a:prstGeom prst="rect">
            <a:avLst/>
          </a:prstGeom>
        </p:spPr>
        <p:style>
          <a:lnRef idx="1">
            <a:schemeClr val="accent4"/>
          </a:lnRef>
          <a:fillRef idx="3">
            <a:schemeClr val="accent4"/>
          </a:fillRef>
          <a:effectRef idx="2">
            <a:schemeClr val="accent4"/>
          </a:effectRef>
          <a:fontRef idx="minor">
            <a:schemeClr val="lt1"/>
          </a:fontRef>
        </p:style>
        <p:txBody>
          <a:bodyPr wrap="square">
            <a:spAutoFit/>
          </a:bodyPr>
          <a:lstStyle/>
          <a:p>
            <a:r>
              <a:rPr lang="ar-SA" sz="3200" b="1" dirty="0">
                <a:solidFill>
                  <a:srgbClr val="262626"/>
                </a:solidFill>
                <a:latin typeface="Arial" pitchFamily="34" charset="0"/>
                <a:ea typeface="Calibri"/>
                <a:cs typeface="Arial" pitchFamily="34" charset="0"/>
              </a:rPr>
              <a:t>ومنافع الميسر : مصير الشيء إلى الإنسان بغير تعب ولا كد وما يحصل من السرور </a:t>
            </a:r>
            <a:r>
              <a:rPr lang="ar-SA" sz="3200" b="1" dirty="0" smtClean="0">
                <a:solidFill>
                  <a:srgbClr val="262626"/>
                </a:solidFill>
                <a:latin typeface="Arial" pitchFamily="34" charset="0"/>
                <a:ea typeface="Calibri"/>
                <a:cs typeface="Arial" pitchFamily="34" charset="0"/>
              </a:rPr>
              <a:t>والأريحية </a:t>
            </a:r>
            <a:r>
              <a:rPr lang="ar-SA" sz="3200" b="1" dirty="0">
                <a:solidFill>
                  <a:srgbClr val="262626"/>
                </a:solidFill>
                <a:latin typeface="Arial" pitchFamily="34" charset="0"/>
                <a:ea typeface="Calibri"/>
                <a:cs typeface="Arial" pitchFamily="34" charset="0"/>
              </a:rPr>
              <a:t>عند أن يصير له منها سهم صالح وسهام الميسر أحد عشر </a:t>
            </a:r>
            <a:r>
              <a:rPr lang="ar-SA" sz="3200" b="1" dirty="0" smtClean="0">
                <a:solidFill>
                  <a:srgbClr val="262626"/>
                </a:solidFill>
                <a:latin typeface="Arial" pitchFamily="34" charset="0"/>
                <a:ea typeface="Calibri"/>
                <a:cs typeface="Arial" pitchFamily="34" charset="0"/>
              </a:rPr>
              <a:t>جزءا </a:t>
            </a:r>
          </a:p>
          <a:p>
            <a:r>
              <a:rPr lang="ar-SA" sz="3200" b="1" dirty="0" smtClean="0">
                <a:solidFill>
                  <a:srgbClr val="262626"/>
                </a:solidFill>
                <a:latin typeface="+mn-lt"/>
                <a:ea typeface="Calibri"/>
                <a:cs typeface="Traditional Arabic"/>
              </a:rPr>
              <a:t> </a:t>
            </a:r>
          </a:p>
          <a:p>
            <a:r>
              <a:rPr lang="ar-SA" sz="3200" b="1" dirty="0" smtClean="0">
                <a:solidFill>
                  <a:srgbClr val="262626"/>
                </a:solidFill>
                <a:latin typeface="+mn-lt"/>
                <a:ea typeface="Calibri"/>
                <a:cs typeface="Traditional Arabic"/>
              </a:rPr>
              <a:t>     . </a:t>
            </a:r>
            <a:r>
              <a:rPr lang="ar-SA" sz="3200" b="1" dirty="0" smtClean="0">
                <a:solidFill>
                  <a:srgbClr val="262626"/>
                </a:solidFill>
                <a:latin typeface="Arial" pitchFamily="34" charset="0"/>
                <a:ea typeface="Calibri"/>
                <a:cs typeface="Arial" pitchFamily="34" charset="0"/>
              </a:rPr>
              <a:t>قوله </a:t>
            </a:r>
            <a:r>
              <a:rPr lang="ar-SA" sz="3200" b="1" dirty="0">
                <a:solidFill>
                  <a:srgbClr val="262626"/>
                </a:solidFill>
                <a:latin typeface="Arial" pitchFamily="34" charset="0"/>
                <a:ea typeface="Calibri"/>
                <a:cs typeface="Arial" pitchFamily="34" charset="0"/>
              </a:rPr>
              <a:t>تعالى : </a:t>
            </a:r>
            <a:r>
              <a:rPr lang="ar-SA" sz="3200" b="1" dirty="0">
                <a:solidFill>
                  <a:srgbClr val="FF0000"/>
                </a:solidFill>
                <a:latin typeface="Arial" pitchFamily="34" charset="0"/>
                <a:ea typeface="Calibri"/>
                <a:cs typeface="Arial" pitchFamily="34" charset="0"/>
              </a:rPr>
              <a:t>{ وإثمهما أكبر من نفعهما } </a:t>
            </a:r>
            <a:r>
              <a:rPr lang="ar-SA" sz="3200" b="1" dirty="0">
                <a:solidFill>
                  <a:srgbClr val="262626"/>
                </a:solidFill>
                <a:latin typeface="Arial" pitchFamily="34" charset="0"/>
                <a:ea typeface="Calibri"/>
                <a:cs typeface="Arial" pitchFamily="34" charset="0"/>
              </a:rPr>
              <a:t>أخبر سبحانه بأن الخمر والميسر وإن كان فيهما نفع فالإثم الذي يلحق متعاطيهما أكثر من هذا النفع لأنه لا خير يساوي فساد العقل الحاصل بالخمر فإنه ينشأ عنه من الشرور ما لا يأتي عليه الحصر وكذلك لا خير في الميسر يساوي ما فيها من المخاطرة بالمال والتعرض للفقر واستجلاب العداوات </a:t>
            </a:r>
            <a:r>
              <a:rPr lang="ar-SA" sz="3200" b="1" dirty="0" err="1">
                <a:solidFill>
                  <a:srgbClr val="262626"/>
                </a:solidFill>
                <a:latin typeface="Arial" pitchFamily="34" charset="0"/>
                <a:ea typeface="Calibri"/>
                <a:cs typeface="Arial" pitchFamily="34" charset="0"/>
              </a:rPr>
              <a:t>المفضية</a:t>
            </a:r>
            <a:r>
              <a:rPr lang="ar-SA" sz="3200" b="1" dirty="0">
                <a:solidFill>
                  <a:srgbClr val="262626"/>
                </a:solidFill>
                <a:latin typeface="Arial" pitchFamily="34" charset="0"/>
                <a:ea typeface="Calibri"/>
                <a:cs typeface="Arial" pitchFamily="34" charset="0"/>
              </a:rPr>
              <a:t> إلى سفك الدماء وهتك الحرم .</a:t>
            </a:r>
          </a:p>
        </p:txBody>
      </p:sp>
    </p:spTree>
    <p:extLst>
      <p:ext uri="{BB962C8B-B14F-4D97-AF65-F5344CB8AC3E}">
        <p14:creationId xmlns="" xmlns:p14="http://schemas.microsoft.com/office/powerpoint/2010/main" val="21576937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09601" y="336468"/>
            <a:ext cx="9067800" cy="5016758"/>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lang="ar-SA" sz="3200" b="1" dirty="0">
                <a:solidFill>
                  <a:schemeClr val="tx1">
                    <a:lumMod val="95000"/>
                    <a:lumOff val="5000"/>
                  </a:schemeClr>
                </a:solidFill>
              </a:rPr>
              <a:t>قوله :</a:t>
            </a:r>
            <a:r>
              <a:rPr lang="ar-SA" sz="3200" b="1" dirty="0"/>
              <a:t> </a:t>
            </a:r>
            <a:r>
              <a:rPr lang="ar-SA" sz="3200" b="1" dirty="0">
                <a:solidFill>
                  <a:srgbClr val="FF0000"/>
                </a:solidFill>
                <a:latin typeface="+mn-lt"/>
                <a:ea typeface="Calibri"/>
                <a:cs typeface="Traditional Arabic"/>
              </a:rPr>
              <a:t>{ قل العفو } </a:t>
            </a:r>
            <a:r>
              <a:rPr lang="ar-SA" sz="3200" b="1" dirty="0">
                <a:solidFill>
                  <a:schemeClr val="tx1">
                    <a:lumMod val="95000"/>
                    <a:lumOff val="5000"/>
                  </a:schemeClr>
                </a:solidFill>
              </a:rPr>
              <a:t>والمعنى : أنفقوا ما فضل عن حوائجكم ولم تجهدوا أنفسكم وقيل : هو ما فضل عن نفقة العيال وقال جمهور العلماء : هو نفقات </a:t>
            </a:r>
            <a:r>
              <a:rPr lang="ar-SA" sz="3200" b="1" dirty="0" smtClean="0">
                <a:solidFill>
                  <a:schemeClr val="tx1">
                    <a:lumMod val="95000"/>
                    <a:lumOff val="5000"/>
                  </a:schemeClr>
                </a:solidFill>
              </a:rPr>
              <a:t>التطوع .</a:t>
            </a:r>
          </a:p>
          <a:p>
            <a:r>
              <a:rPr lang="ar-SA" sz="3200" b="1" dirty="0">
                <a:solidFill>
                  <a:srgbClr val="FF0000"/>
                </a:solidFill>
                <a:latin typeface="+mn-lt"/>
                <a:ea typeface="Calibri"/>
                <a:cs typeface="Traditional Arabic"/>
              </a:rPr>
              <a:t>{ كذلك يبين الله لكم الآيات } </a:t>
            </a:r>
            <a:r>
              <a:rPr lang="ar-SA" sz="3200" b="1" dirty="0">
                <a:solidFill>
                  <a:schemeClr val="tx1">
                    <a:lumMod val="95000"/>
                    <a:lumOff val="5000"/>
                  </a:schemeClr>
                </a:solidFill>
              </a:rPr>
              <a:t>أي في أمر النفقة </a:t>
            </a:r>
            <a:endParaRPr lang="en-US" sz="3200" dirty="0">
              <a:solidFill>
                <a:schemeClr val="tx1">
                  <a:lumMod val="95000"/>
                  <a:lumOff val="5000"/>
                </a:schemeClr>
              </a:solidFill>
            </a:endParaRPr>
          </a:p>
          <a:p>
            <a:r>
              <a:rPr lang="ar-SA" sz="3200" b="1" dirty="0">
                <a:solidFill>
                  <a:schemeClr val="tx1">
                    <a:lumMod val="95000"/>
                    <a:lumOff val="5000"/>
                  </a:schemeClr>
                </a:solidFill>
              </a:rPr>
              <a:t>قوله : 220 - </a:t>
            </a:r>
            <a:r>
              <a:rPr lang="ar-SA" sz="3200" b="1" dirty="0">
                <a:solidFill>
                  <a:srgbClr val="FF0000"/>
                </a:solidFill>
                <a:latin typeface="+mn-lt"/>
                <a:ea typeface="Calibri"/>
                <a:cs typeface="Traditional Arabic"/>
              </a:rPr>
              <a:t>{ في الدنيا والآخرة } </a:t>
            </a:r>
            <a:r>
              <a:rPr lang="ar-SA" sz="3200" b="1" dirty="0">
                <a:solidFill>
                  <a:schemeClr val="tx1">
                    <a:lumMod val="95000"/>
                    <a:lumOff val="5000"/>
                  </a:schemeClr>
                </a:solidFill>
              </a:rPr>
              <a:t>متعلق بقوله : </a:t>
            </a:r>
            <a:r>
              <a:rPr lang="ar-SA" sz="3200" b="1" dirty="0">
                <a:solidFill>
                  <a:srgbClr val="FF0000"/>
                </a:solidFill>
                <a:latin typeface="+mn-lt"/>
                <a:ea typeface="Calibri"/>
                <a:cs typeface="Traditional Arabic"/>
              </a:rPr>
              <a:t>{ تتفكرون } </a:t>
            </a:r>
            <a:r>
              <a:rPr lang="ar-SA" sz="3200" b="1" dirty="0">
                <a:solidFill>
                  <a:schemeClr val="tx1">
                    <a:lumMod val="95000"/>
                    <a:lumOff val="5000"/>
                  </a:schemeClr>
                </a:solidFill>
              </a:rPr>
              <a:t>أي</a:t>
            </a:r>
            <a:r>
              <a:rPr lang="ar-SA" sz="3200" b="1" dirty="0"/>
              <a:t> </a:t>
            </a:r>
            <a:r>
              <a:rPr lang="ar-SA" sz="3200" b="1" dirty="0">
                <a:solidFill>
                  <a:schemeClr val="tx1">
                    <a:lumMod val="95000"/>
                    <a:lumOff val="5000"/>
                  </a:schemeClr>
                </a:solidFill>
              </a:rPr>
              <a:t>تتفكرون في أمرهما فتحبسون من أموالكم ما تصلحون به معايش دنياكم وتنفقون الباقي في الوجوه المقربة إلى الآخرة وقيل في الكلام تقديم وتأخير : أي كذلك يبين الله لكم الآيات في الدنيا والآخرة لعلكم تتفكرون في الدنيا وزوالها وفي الآخرة وبقائها فترغبون عن العاجلة </a:t>
            </a:r>
            <a:r>
              <a:rPr lang="ar-SA" sz="3200" b="1" dirty="0" smtClean="0">
                <a:solidFill>
                  <a:schemeClr val="tx1">
                    <a:lumMod val="95000"/>
                    <a:lumOff val="5000"/>
                  </a:schemeClr>
                </a:solidFill>
              </a:rPr>
              <a:t>إلى الآجلة . </a:t>
            </a:r>
            <a:endParaRPr lang="ar-SA" sz="3200" dirty="0">
              <a:solidFill>
                <a:schemeClr val="tx1">
                  <a:lumMod val="95000"/>
                  <a:lumOff val="5000"/>
                </a:schemeClr>
              </a:solidFill>
            </a:endParaRPr>
          </a:p>
        </p:txBody>
      </p:sp>
    </p:spTree>
    <p:extLst>
      <p:ext uri="{BB962C8B-B14F-4D97-AF65-F5344CB8AC3E}">
        <p14:creationId xmlns="" xmlns:p14="http://schemas.microsoft.com/office/powerpoint/2010/main" val="3091881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32460" y="533400"/>
            <a:ext cx="9372600" cy="5016758"/>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lang="ar-SA" sz="3200" b="1" dirty="0">
                <a:solidFill>
                  <a:schemeClr val="tx1">
                    <a:lumMod val="95000"/>
                    <a:lumOff val="5000"/>
                  </a:schemeClr>
                </a:solidFill>
              </a:rPr>
              <a:t>وقيل : يجوز أن يكون إشارة إلى قوله :</a:t>
            </a:r>
            <a:r>
              <a:rPr lang="ar-SA" sz="3200" b="1" dirty="0"/>
              <a:t> </a:t>
            </a:r>
            <a:r>
              <a:rPr lang="ar-SA" sz="3200" b="1" dirty="0">
                <a:solidFill>
                  <a:srgbClr val="FF0000"/>
                </a:solidFill>
                <a:latin typeface="+mn-lt"/>
                <a:ea typeface="Calibri"/>
                <a:cs typeface="Traditional Arabic"/>
              </a:rPr>
              <a:t>{ وإثمهما أكبر من نفعهما }</a:t>
            </a:r>
            <a:r>
              <a:rPr lang="ar-SA" sz="3200" b="1" dirty="0"/>
              <a:t> </a:t>
            </a:r>
            <a:r>
              <a:rPr lang="ar-SA" sz="3200" b="1" dirty="0">
                <a:solidFill>
                  <a:schemeClr val="tx1"/>
                </a:solidFill>
              </a:rPr>
              <a:t>أي</a:t>
            </a:r>
            <a:r>
              <a:rPr lang="ar-SA" sz="3200" b="1" dirty="0"/>
              <a:t> </a:t>
            </a:r>
            <a:r>
              <a:rPr lang="ar-SA" sz="3200" b="1" dirty="0">
                <a:solidFill>
                  <a:schemeClr val="tx1"/>
                </a:solidFill>
              </a:rPr>
              <a:t>لتتفكروا في أمر الدنيا والآخرة وليس هذا بجيد </a:t>
            </a:r>
            <a:r>
              <a:rPr lang="ar-SA" sz="3200" b="1" dirty="0" smtClean="0">
                <a:solidFill>
                  <a:schemeClr val="tx1"/>
                </a:solidFill>
              </a:rPr>
              <a:t>.</a:t>
            </a:r>
          </a:p>
          <a:p>
            <a:r>
              <a:rPr lang="ar-SA" sz="3200" b="1" dirty="0">
                <a:solidFill>
                  <a:schemeClr val="tx1"/>
                </a:solidFill>
              </a:rPr>
              <a:t>قوله : </a:t>
            </a:r>
            <a:r>
              <a:rPr lang="ar-SA" sz="3200" b="1" dirty="0">
                <a:solidFill>
                  <a:srgbClr val="FF0000"/>
                </a:solidFill>
                <a:latin typeface="+mn-lt"/>
                <a:ea typeface="Calibri"/>
                <a:cs typeface="Traditional Arabic"/>
              </a:rPr>
              <a:t>{ ويسألونك عن اليتامى قل إصلاح لهم خير } </a:t>
            </a:r>
            <a:r>
              <a:rPr lang="ar-SA" sz="3200" b="1" dirty="0">
                <a:solidFill>
                  <a:schemeClr val="tx1"/>
                </a:solidFill>
              </a:rPr>
              <a:t>والمراد بالإصلاح هنا </a:t>
            </a:r>
            <a:r>
              <a:rPr lang="ar-SA" sz="3200" b="1" dirty="0">
                <a:solidFill>
                  <a:schemeClr val="tx1">
                    <a:lumMod val="95000"/>
                    <a:lumOff val="5000"/>
                  </a:schemeClr>
                </a:solidFill>
              </a:rPr>
              <a:t>مخالطتهم على وجه الإصلاح لأموالهم فإن ذلك أصلح من مجانبتهم وفي ذلك دليل على جواز التصرف في أموال الأيتام من الأولياء والأوصياء بالبيع والمضاربة والإجارة ونحو </a:t>
            </a:r>
            <a:r>
              <a:rPr lang="ar-SA" sz="3200" b="1" dirty="0" smtClean="0">
                <a:solidFill>
                  <a:schemeClr val="tx1">
                    <a:lumMod val="95000"/>
                    <a:lumOff val="5000"/>
                  </a:schemeClr>
                </a:solidFill>
              </a:rPr>
              <a:t>ذلك .</a:t>
            </a:r>
          </a:p>
          <a:p>
            <a:r>
              <a:rPr lang="ar-SA" sz="3200" b="1" dirty="0">
                <a:solidFill>
                  <a:schemeClr val="tx1"/>
                </a:solidFill>
              </a:rPr>
              <a:t>قوله : </a:t>
            </a:r>
            <a:r>
              <a:rPr lang="ar-SA" sz="3200" b="1" dirty="0">
                <a:solidFill>
                  <a:srgbClr val="FF0000"/>
                </a:solidFill>
                <a:latin typeface="+mn-lt"/>
                <a:ea typeface="Calibri"/>
                <a:cs typeface="Traditional Arabic"/>
              </a:rPr>
              <a:t>{ وإن تخالطوهم فإخوانكم } </a:t>
            </a:r>
            <a:r>
              <a:rPr lang="ar-SA" sz="3200" b="1" dirty="0">
                <a:solidFill>
                  <a:schemeClr val="tx1"/>
                </a:solidFill>
              </a:rPr>
              <a:t>اختلف في تفسير المخالطة لهم فقال أبو عبيدة مخالطة اليتامى أن يكون لأحدهم المال ويشق على كافله أن يفرد طعامه عنه ولا يجد بدا من خلطه بعياله فيأخذ من مال اليتيم ما يرى أنه كافيه فيجعله مع نفقة أهله وهذا قد تقع فيه الزيادة والنقصان </a:t>
            </a:r>
            <a:endParaRPr lang="ar-SA" sz="3200" dirty="0">
              <a:solidFill>
                <a:schemeClr val="tx1"/>
              </a:solidFill>
            </a:endParaRPr>
          </a:p>
        </p:txBody>
      </p:sp>
    </p:spTree>
    <p:extLst>
      <p:ext uri="{BB962C8B-B14F-4D97-AF65-F5344CB8AC3E}">
        <p14:creationId xmlns="" xmlns:p14="http://schemas.microsoft.com/office/powerpoint/2010/main" val="3631019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5800" y="457200"/>
            <a:ext cx="8610600" cy="5139869"/>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lang="ar-SA" sz="2800" b="1" dirty="0">
                <a:solidFill>
                  <a:schemeClr val="tx1"/>
                </a:solidFill>
              </a:rPr>
              <a:t>فدلت هذه الآية على الرخصة وهي ناسخة لما قبلها وقيل المراد بالمخالطة : المعاشرة للأيتام وقيل المراد بها : المصاهرة لهم والأولى عدم قصر المخالطة على نوع خاص بل تشمل كل مخالطة كما يستفاد من الجملة الشرطية </a:t>
            </a:r>
            <a:r>
              <a:rPr lang="ar-SA" sz="2800" b="1" dirty="0" smtClean="0">
                <a:solidFill>
                  <a:schemeClr val="tx1"/>
                </a:solidFill>
              </a:rPr>
              <a:t>.</a:t>
            </a:r>
          </a:p>
          <a:p>
            <a:r>
              <a:rPr lang="ar-SA" sz="2800" b="1" dirty="0">
                <a:solidFill>
                  <a:schemeClr val="tx1"/>
                </a:solidFill>
              </a:rPr>
              <a:t>وقوله </a:t>
            </a:r>
            <a:r>
              <a:rPr lang="ar-SA" sz="2800" b="1" dirty="0"/>
              <a:t>: </a:t>
            </a:r>
            <a:r>
              <a:rPr lang="ar-SA" sz="3200" b="1" dirty="0">
                <a:solidFill>
                  <a:srgbClr val="FF0000"/>
                </a:solidFill>
                <a:latin typeface="+mn-lt"/>
                <a:ea typeface="Calibri"/>
                <a:cs typeface="Traditional Arabic"/>
              </a:rPr>
              <a:t>{ فإخوانكم } </a:t>
            </a:r>
            <a:r>
              <a:rPr lang="ar-SA" sz="2800" b="1" dirty="0">
                <a:solidFill>
                  <a:schemeClr val="tx1"/>
                </a:solidFill>
              </a:rPr>
              <a:t>خبر لمبتدأ محذوف : أي فهم إخوانكم في الدين وفي قوله : </a:t>
            </a:r>
            <a:r>
              <a:rPr lang="ar-SA" sz="3200" b="1" dirty="0">
                <a:solidFill>
                  <a:srgbClr val="FF0000"/>
                </a:solidFill>
                <a:ea typeface="Calibri"/>
                <a:cs typeface="Traditional Arabic"/>
              </a:rPr>
              <a:t>{ والله يعلم المفسد من المصلح } </a:t>
            </a:r>
            <a:r>
              <a:rPr lang="ar-SA" sz="2800" b="1" dirty="0">
                <a:solidFill>
                  <a:schemeClr val="tx1"/>
                </a:solidFill>
              </a:rPr>
              <a:t>تحذير للأولياء : أي لا يخفى على الله من ذلك شيء فهو </a:t>
            </a:r>
            <a:r>
              <a:rPr lang="ar-SA" sz="2800" b="1" dirty="0" smtClean="0">
                <a:solidFill>
                  <a:schemeClr val="tx1"/>
                </a:solidFill>
              </a:rPr>
              <a:t>يجازى </a:t>
            </a:r>
            <a:r>
              <a:rPr lang="ar-SA" sz="2800" b="1" dirty="0">
                <a:solidFill>
                  <a:schemeClr val="tx1"/>
                </a:solidFill>
              </a:rPr>
              <a:t>كل أحد بعمله من أصلح فلنفسه ومن أفسد فعلى نفسه وقوله : </a:t>
            </a:r>
            <a:r>
              <a:rPr lang="ar-SA" sz="3200" b="1" dirty="0">
                <a:solidFill>
                  <a:srgbClr val="FF0000"/>
                </a:solidFill>
                <a:latin typeface="+mn-lt"/>
                <a:ea typeface="Calibri"/>
                <a:cs typeface="Traditional Arabic"/>
              </a:rPr>
              <a:t>{ لأعنتكم } </a:t>
            </a:r>
            <a:r>
              <a:rPr lang="ar-SA" sz="2800" b="1" dirty="0">
                <a:solidFill>
                  <a:schemeClr val="tx1"/>
                </a:solidFill>
              </a:rPr>
              <a:t>أي ولو </a:t>
            </a:r>
            <a:r>
              <a:rPr lang="ar-SA" sz="2800" b="1" dirty="0" smtClean="0">
                <a:solidFill>
                  <a:schemeClr val="tx1"/>
                </a:solidFill>
              </a:rPr>
              <a:t>شاء </a:t>
            </a:r>
            <a:r>
              <a:rPr lang="ar-SA" sz="2800" b="1" dirty="0">
                <a:solidFill>
                  <a:schemeClr val="tx1"/>
                </a:solidFill>
              </a:rPr>
              <a:t>لجعل ذلك شاقا عليكم ومتعبا لكم وأوقعكم فيما فيه الحرج والمشقة وقوله : </a:t>
            </a:r>
            <a:r>
              <a:rPr lang="ar-SA" sz="3200" b="1" dirty="0">
                <a:solidFill>
                  <a:srgbClr val="FF0000"/>
                </a:solidFill>
                <a:latin typeface="+mn-lt"/>
                <a:ea typeface="Calibri"/>
                <a:cs typeface="Traditional Arabic"/>
              </a:rPr>
              <a:t>{ عزيز } </a:t>
            </a:r>
            <a:r>
              <a:rPr lang="ar-SA" sz="2800" b="1" dirty="0">
                <a:solidFill>
                  <a:schemeClr val="tx1"/>
                </a:solidFill>
              </a:rPr>
              <a:t>أي لا يمتنع عليه شيء لأنه غالب لا يغالب </a:t>
            </a:r>
            <a:r>
              <a:rPr lang="ar-SA" sz="3200" b="1" dirty="0">
                <a:solidFill>
                  <a:srgbClr val="FF0000"/>
                </a:solidFill>
                <a:latin typeface="+mn-lt"/>
                <a:ea typeface="Calibri"/>
                <a:cs typeface="Traditional Arabic"/>
              </a:rPr>
              <a:t>{ حكيم } </a:t>
            </a:r>
            <a:r>
              <a:rPr lang="ar-SA" sz="2800" b="1" dirty="0">
                <a:solidFill>
                  <a:schemeClr val="tx1"/>
                </a:solidFill>
              </a:rPr>
              <a:t>يتصرف في ملكه بما </a:t>
            </a:r>
            <a:r>
              <a:rPr lang="ar-SA" sz="2800" b="1" dirty="0" err="1">
                <a:solidFill>
                  <a:schemeClr val="tx1"/>
                </a:solidFill>
              </a:rPr>
              <a:t>تقتضيه</a:t>
            </a:r>
            <a:r>
              <a:rPr lang="ar-SA" sz="2800" b="1" dirty="0">
                <a:solidFill>
                  <a:schemeClr val="tx1"/>
                </a:solidFill>
              </a:rPr>
              <a:t> مشيئته وحكمته وليس لكم أن تختاروا لأنفسكم </a:t>
            </a:r>
            <a:r>
              <a:rPr lang="ar-SA" sz="2800" b="1" dirty="0" smtClean="0">
                <a:solidFill>
                  <a:schemeClr val="tx1"/>
                </a:solidFill>
              </a:rPr>
              <a:t>.</a:t>
            </a:r>
            <a:endParaRPr lang="ar-SA" sz="2800" dirty="0">
              <a:solidFill>
                <a:schemeClr val="tx1"/>
              </a:solidFill>
            </a:endParaRPr>
          </a:p>
        </p:txBody>
      </p:sp>
    </p:spTree>
    <p:extLst>
      <p:ext uri="{BB962C8B-B14F-4D97-AF65-F5344CB8AC3E}">
        <p14:creationId xmlns="" xmlns:p14="http://schemas.microsoft.com/office/powerpoint/2010/main" val="5150702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الأحكام الشرعية في الآية :</a:t>
            </a:r>
            <a:endParaRPr lang="ar-SA" dirty="0"/>
          </a:p>
        </p:txBody>
      </p:sp>
      <p:sp>
        <p:nvSpPr>
          <p:cNvPr id="3" name="عنصر نائب للمحتوى 2"/>
          <p:cNvSpPr>
            <a:spLocks noGrp="1"/>
          </p:cNvSpPr>
          <p:nvPr>
            <p:ph idx="1"/>
          </p:nvPr>
        </p:nvSpPr>
        <p:spPr/>
        <p:style>
          <a:lnRef idx="3">
            <a:schemeClr val="lt1"/>
          </a:lnRef>
          <a:fillRef idx="1">
            <a:schemeClr val="accent5"/>
          </a:fillRef>
          <a:effectRef idx="1">
            <a:schemeClr val="accent5"/>
          </a:effectRef>
          <a:fontRef idx="minor">
            <a:schemeClr val="lt1"/>
          </a:fontRef>
        </p:style>
        <p:txBody>
          <a:bodyPr/>
          <a:lstStyle/>
          <a:p>
            <a:r>
              <a:rPr lang="ar-SA" dirty="0" smtClean="0"/>
              <a:t> </a:t>
            </a:r>
            <a:r>
              <a:rPr lang="ar-SA" sz="4800" dirty="0" smtClean="0">
                <a:solidFill>
                  <a:schemeClr val="accent6">
                    <a:lumMod val="25000"/>
                  </a:schemeClr>
                </a:solidFill>
                <a:latin typeface="Angsana New" pitchFamily="18" charset="-34"/>
                <a:cs typeface="Akhbar MT" pitchFamily="2" charset="-78"/>
              </a:rPr>
              <a:t>- وجوب التعلم و</a:t>
            </a:r>
            <a:r>
              <a:rPr lang="ar-SA" sz="4800" dirty="0">
                <a:solidFill>
                  <a:schemeClr val="accent6">
                    <a:lumMod val="25000"/>
                  </a:schemeClr>
                </a:solidFill>
                <a:latin typeface="Angsana New" pitchFamily="18" charset="-34"/>
                <a:cs typeface="Akhbar MT" pitchFamily="2" charset="-78"/>
              </a:rPr>
              <a:t> السؤال في دين الله </a:t>
            </a:r>
            <a:r>
              <a:rPr lang="ar-SA" sz="4800" dirty="0" smtClean="0">
                <a:solidFill>
                  <a:schemeClr val="accent6">
                    <a:lumMod val="25000"/>
                  </a:schemeClr>
                </a:solidFill>
                <a:latin typeface="Angsana New" pitchFamily="18" charset="-34"/>
                <a:cs typeface="Akhbar MT" pitchFamily="2" charset="-78"/>
              </a:rPr>
              <a:t>تعالى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حكم الخمر والميسر </a:t>
            </a:r>
            <a:r>
              <a:rPr lang="ar-SA" sz="4800" dirty="0" err="1" smtClean="0">
                <a:solidFill>
                  <a:schemeClr val="accent6">
                    <a:lumMod val="25000"/>
                  </a:schemeClr>
                </a:solidFill>
                <a:latin typeface="Angsana New" pitchFamily="18" charset="-34"/>
                <a:cs typeface="Akhbar MT" pitchFamily="2" charset="-78"/>
              </a:rPr>
              <a:t>ويسرالتشريع</a:t>
            </a:r>
            <a:r>
              <a:rPr lang="ar-SA" sz="4800" dirty="0" smtClean="0">
                <a:solidFill>
                  <a:schemeClr val="accent6">
                    <a:lumMod val="25000"/>
                  </a:schemeClr>
                </a:solidFill>
                <a:latin typeface="Angsana New" pitchFamily="18" charset="-34"/>
                <a:cs typeface="Akhbar MT" pitchFamily="2" charset="-78"/>
              </a:rPr>
              <a:t> في تحريم الخمر.</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حكم النفقة من المال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حكم مخالطة اليتيم ، وأكل </a:t>
            </a:r>
            <a:r>
              <a:rPr lang="ar-SA" sz="4800" dirty="0" err="1" smtClean="0">
                <a:solidFill>
                  <a:schemeClr val="accent6">
                    <a:lumMod val="25000"/>
                  </a:schemeClr>
                </a:solidFill>
                <a:latin typeface="Angsana New" pitchFamily="18" charset="-34"/>
                <a:cs typeface="Akhbar MT" pitchFamily="2" charset="-78"/>
              </a:rPr>
              <a:t>الوصى</a:t>
            </a:r>
            <a:r>
              <a:rPr lang="ar-SA" sz="4800" dirty="0" smtClean="0">
                <a:solidFill>
                  <a:schemeClr val="accent6">
                    <a:lumMod val="25000"/>
                  </a:schemeClr>
                </a:solidFill>
                <a:latin typeface="Angsana New" pitchFamily="18" charset="-34"/>
                <a:cs typeface="Akhbar MT" pitchFamily="2" charset="-78"/>
              </a:rPr>
              <a:t> عليه من ماله .</a:t>
            </a:r>
            <a:r>
              <a:rPr lang="ar-SA" dirty="0" smtClean="0"/>
              <a:t> </a:t>
            </a:r>
            <a:endParaRPr lang="ar-SA" dirty="0"/>
          </a:p>
        </p:txBody>
      </p:sp>
    </p:spTree>
    <p:extLst>
      <p:ext uri="{BB962C8B-B14F-4D97-AF65-F5344CB8AC3E}">
        <p14:creationId xmlns="" xmlns:p14="http://schemas.microsoft.com/office/powerpoint/2010/main" val="35666174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أسباب النزول :</a:t>
            </a:r>
            <a:endParaRPr lang="ar-SA" dirty="0"/>
          </a:p>
        </p:txBody>
      </p:sp>
      <p:sp>
        <p:nvSpPr>
          <p:cNvPr id="3" name="عنصر نائب للمحتوى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ar-SA" dirty="0" smtClean="0"/>
              <a:t>1- </a:t>
            </a:r>
            <a:r>
              <a:rPr lang="ar-SA" b="1" dirty="0"/>
              <a:t>قوله تعالى </a:t>
            </a:r>
            <a:r>
              <a:rPr lang="ar-SA" dirty="0" smtClean="0"/>
              <a:t>: </a:t>
            </a:r>
            <a:r>
              <a:rPr lang="ar-SA" b="1" dirty="0">
                <a:solidFill>
                  <a:srgbClr val="FF0000"/>
                </a:solidFill>
              </a:rPr>
              <a:t>(</a:t>
            </a:r>
            <a:r>
              <a:rPr lang="ar-SA" dirty="0" smtClean="0"/>
              <a:t> </a:t>
            </a:r>
            <a:r>
              <a:rPr lang="ar-SA" b="1" dirty="0" smtClean="0">
                <a:solidFill>
                  <a:srgbClr val="FF0000"/>
                </a:solidFill>
              </a:rPr>
              <a:t>يَسْأَلُونَكَ </a:t>
            </a:r>
            <a:r>
              <a:rPr lang="ar-SA" b="1" dirty="0">
                <a:solidFill>
                  <a:srgbClr val="FF0000"/>
                </a:solidFill>
              </a:rPr>
              <a:t>عَنِ الْخَمْرِ وَالْمَيْسِرِ )</a:t>
            </a:r>
            <a:r>
              <a:rPr lang="ar-SA" dirty="0" smtClean="0"/>
              <a:t> </a:t>
            </a:r>
          </a:p>
          <a:p>
            <a:r>
              <a:rPr lang="ar-SA" dirty="0"/>
              <a:t> </a:t>
            </a:r>
            <a:r>
              <a:rPr lang="ar-SA" b="1" dirty="0"/>
              <a:t>روى أن </a:t>
            </a:r>
            <a:r>
              <a:rPr lang="ar-SA" b="1" dirty="0" smtClean="0"/>
              <a:t>عمر قال </a:t>
            </a:r>
            <a:r>
              <a:rPr lang="ar-SA" b="1" dirty="0"/>
              <a:t>: اللهم بين لنا في الخمر </a:t>
            </a:r>
            <a:r>
              <a:rPr lang="ar-SA" b="1" dirty="0" smtClean="0"/>
              <a:t>بياناً شافياً </a:t>
            </a:r>
            <a:r>
              <a:rPr lang="ar-SA" b="1" dirty="0"/>
              <a:t>فإنها تذهب المال والعقل </a:t>
            </a:r>
            <a:r>
              <a:rPr lang="ar-SA" b="1" dirty="0" smtClean="0"/>
              <a:t>، فنزلت </a:t>
            </a:r>
            <a:r>
              <a:rPr lang="ar-SA" b="1" dirty="0" smtClean="0">
                <a:solidFill>
                  <a:srgbClr val="FF0000"/>
                </a:solidFill>
              </a:rPr>
              <a:t>( يسألونك </a:t>
            </a:r>
            <a:r>
              <a:rPr lang="ar-SA" b="1" dirty="0">
                <a:solidFill>
                  <a:srgbClr val="FF0000"/>
                </a:solidFill>
              </a:rPr>
              <a:t>عن الخمر والميسر </a:t>
            </a:r>
            <a:r>
              <a:rPr lang="ar-SA" b="1" dirty="0" smtClean="0">
                <a:solidFill>
                  <a:srgbClr val="FF0000"/>
                </a:solidFill>
              </a:rPr>
              <a:t>) </a:t>
            </a:r>
            <a:r>
              <a:rPr lang="ar-SA" b="1" dirty="0" smtClean="0"/>
              <a:t>يعني </a:t>
            </a:r>
            <a:r>
              <a:rPr lang="ar-SA" b="1" dirty="0"/>
              <a:t>هذه </a:t>
            </a:r>
            <a:r>
              <a:rPr lang="en-US" b="1" dirty="0" smtClean="0"/>
              <a:t> </a:t>
            </a:r>
            <a:r>
              <a:rPr lang="ar-SA" b="1" dirty="0" smtClean="0"/>
              <a:t>الآية .</a:t>
            </a:r>
          </a:p>
          <a:p>
            <a:r>
              <a:rPr lang="ar-SA" b="1" dirty="0" smtClean="0"/>
              <a:t>2- قوله تعالى : </a:t>
            </a:r>
            <a:r>
              <a:rPr lang="ar-SA" b="1" dirty="0">
                <a:solidFill>
                  <a:srgbClr val="FF0000"/>
                </a:solidFill>
              </a:rPr>
              <a:t>( ويسألونك ماذا ينفقون قل العفو ) </a:t>
            </a:r>
          </a:p>
          <a:p>
            <a:r>
              <a:rPr lang="ar-SA" b="1" dirty="0"/>
              <a:t>أن </a:t>
            </a:r>
            <a:r>
              <a:rPr lang="ar-SA" b="1" dirty="0" smtClean="0"/>
              <a:t>نفراً </a:t>
            </a:r>
            <a:r>
              <a:rPr lang="ar-SA" b="1" dirty="0"/>
              <a:t>من الصحابة حين </a:t>
            </a:r>
            <a:r>
              <a:rPr lang="ar-SA" b="1" dirty="0" smtClean="0"/>
              <a:t>أُمروا </a:t>
            </a:r>
            <a:r>
              <a:rPr lang="ar-SA" b="1" dirty="0"/>
              <a:t>بالنفقة في سبيل الله أتوا النبي صلى الله عليه و سلم فقالوا : إنا لا ندري ما هذه النفقة التي أمرنا بها في أموالنا فما ننفق منها ؟ فأنزل </a:t>
            </a:r>
            <a:r>
              <a:rPr lang="ar-SA" b="1" dirty="0" smtClean="0"/>
              <a:t>الله الآية . </a:t>
            </a:r>
            <a:endParaRPr lang="ar-SA" dirty="0"/>
          </a:p>
        </p:txBody>
      </p:sp>
    </p:spTree>
    <p:extLst>
      <p:ext uri="{BB962C8B-B14F-4D97-AF65-F5344CB8AC3E}">
        <p14:creationId xmlns="" xmlns:p14="http://schemas.microsoft.com/office/powerpoint/2010/main" val="28755581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11481" y="1371600"/>
            <a:ext cx="8534400" cy="353943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r-SA" sz="3200" b="1" dirty="0" smtClean="0"/>
              <a:t>وأخرج البيهقي </a:t>
            </a:r>
            <a:r>
              <a:rPr lang="ar-SA" sz="3200" b="1" dirty="0"/>
              <a:t>في </a:t>
            </a:r>
            <a:r>
              <a:rPr lang="ar-SA" sz="3200" b="1" dirty="0" smtClean="0"/>
              <a:t>سننه </a:t>
            </a:r>
            <a:r>
              <a:rPr lang="ar-SA" sz="3200" b="1" dirty="0"/>
              <a:t>قال : لما أنزل الله </a:t>
            </a:r>
            <a:r>
              <a:rPr lang="ar-SA" sz="3200" b="1" dirty="0">
                <a:solidFill>
                  <a:srgbClr val="FF0000"/>
                </a:solidFill>
                <a:latin typeface="+mn-lt"/>
                <a:cs typeface="Arial" charset="0"/>
              </a:rPr>
              <a:t>{ ولا تقربوا مال اليتيم إلا بالتي هي أحسن } </a:t>
            </a:r>
            <a:r>
              <a:rPr lang="ar-SA" sz="3200" b="1" dirty="0"/>
              <a:t>وقوله :</a:t>
            </a:r>
            <a:r>
              <a:rPr lang="ar-SA" sz="3200" b="1" dirty="0" smtClean="0">
                <a:solidFill>
                  <a:srgbClr val="FF0000"/>
                </a:solidFill>
                <a:latin typeface="+mn-lt"/>
                <a:cs typeface="Arial" charset="0"/>
              </a:rPr>
              <a:t> { </a:t>
            </a:r>
            <a:r>
              <a:rPr lang="ar-SA" sz="3200" b="1" dirty="0">
                <a:solidFill>
                  <a:srgbClr val="FF0000"/>
                </a:solidFill>
                <a:latin typeface="+mn-lt"/>
                <a:cs typeface="Arial" charset="0"/>
              </a:rPr>
              <a:t>إن الذين يأكلون أموال اليتامى } </a:t>
            </a:r>
            <a:r>
              <a:rPr lang="ar-SA" sz="3200" b="1" dirty="0"/>
              <a:t>الآية انطلق من كان عنده يتيم يعزل طعامه عن طعامه وشرابه عن شرابه فجعل يفصل له الشيء من طعامه فيحبس له حتى يأكله أو يفسد فيرمي به فاشتد ذلك عليهم فذكروا ذلك لرسول الله صلى الله عليه و سلم فأنزل الله : </a:t>
            </a:r>
            <a:r>
              <a:rPr lang="ar-SA" sz="3200" b="1" dirty="0">
                <a:solidFill>
                  <a:srgbClr val="FF0000"/>
                </a:solidFill>
                <a:latin typeface="+mn-lt"/>
                <a:cs typeface="Arial" charset="0"/>
              </a:rPr>
              <a:t>{ ويسألونك عن اليتامى } </a:t>
            </a:r>
            <a:r>
              <a:rPr lang="ar-SA" sz="3200" b="1" dirty="0"/>
              <a:t>الآية فخلطوا طعامهم بطعامهم وشرابهم بشرابهم </a:t>
            </a:r>
            <a:r>
              <a:rPr lang="ar-SA" sz="3200" b="1" dirty="0" smtClean="0"/>
              <a:t>.</a:t>
            </a:r>
            <a:endParaRPr lang="ar-SA" sz="3200" dirty="0"/>
          </a:p>
        </p:txBody>
      </p:sp>
    </p:spTree>
    <p:extLst>
      <p:ext uri="{BB962C8B-B14F-4D97-AF65-F5344CB8AC3E}">
        <p14:creationId xmlns="" xmlns:p14="http://schemas.microsoft.com/office/powerpoint/2010/main" val="16375021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متعلقات الآيـــة :</a:t>
            </a:r>
            <a:endParaRPr lang="ar-SA" dirty="0"/>
          </a:p>
        </p:txBody>
      </p:sp>
      <p:sp>
        <p:nvSpPr>
          <p:cNvPr id="3" name="عنصر نائب للمحتوى 2"/>
          <p:cNvSpPr>
            <a:spLocks noGrp="1"/>
          </p:cNvSpPr>
          <p:nvPr>
            <p:ph idx="1"/>
          </p:nvPr>
        </p:nvSpPr>
        <p:spPr/>
        <p:style>
          <a:lnRef idx="3">
            <a:schemeClr val="lt1"/>
          </a:lnRef>
          <a:fillRef idx="1">
            <a:schemeClr val="accent2"/>
          </a:fillRef>
          <a:effectRef idx="1">
            <a:schemeClr val="accent2"/>
          </a:effectRef>
          <a:fontRef idx="minor">
            <a:schemeClr val="lt1"/>
          </a:fontRef>
        </p:style>
        <p:txBody>
          <a:bodyPr/>
          <a:lstStyle/>
          <a:p>
            <a:r>
              <a:rPr lang="ar-SA" dirty="0" smtClean="0"/>
              <a:t>1- </a:t>
            </a:r>
            <a:r>
              <a:rPr lang="ar-SA" b="1" dirty="0" smtClean="0"/>
              <a:t>الخمر </a:t>
            </a:r>
            <a:r>
              <a:rPr lang="ar-SA" b="1" dirty="0"/>
              <a:t>: ماء العنب الذي غلا واشتد وقذف بالزبد وما خامر العقل من غيره فهو في حكمه كما ذهب إليه الجمهور وقال أبو حنيفة والثوري وابن أبي ليلى وابن عكرمة وجماعة من فقهاء الكوفة : ما أسكر كثيره من غير خمر العنب فهو حلال : أي ما </a:t>
            </a:r>
            <a:r>
              <a:rPr lang="ar-SA" b="1" dirty="0" err="1"/>
              <a:t>ما</a:t>
            </a:r>
            <a:r>
              <a:rPr lang="ar-SA" b="1" dirty="0"/>
              <a:t> دون المسكر فيه </a:t>
            </a:r>
            <a:r>
              <a:rPr lang="ar-SA" b="1" dirty="0" smtClean="0"/>
              <a:t>، والخلاف </a:t>
            </a:r>
            <a:r>
              <a:rPr lang="ar-SA" b="1" dirty="0"/>
              <a:t>في ذلك مشهور</a:t>
            </a:r>
            <a:r>
              <a:rPr lang="ar-SA" dirty="0" smtClean="0"/>
              <a:t> . </a:t>
            </a:r>
          </a:p>
          <a:p>
            <a:r>
              <a:rPr lang="ar-SA" dirty="0" smtClean="0"/>
              <a:t>2- </a:t>
            </a:r>
            <a:r>
              <a:rPr lang="ar-SA" b="1" dirty="0" smtClean="0"/>
              <a:t>الميسر: </a:t>
            </a:r>
            <a:r>
              <a:rPr lang="ar-SA" b="1" dirty="0"/>
              <a:t>قمار العرب بالأزلام قال جماعة من السلف من الصحابة والتابعين </a:t>
            </a:r>
            <a:r>
              <a:rPr lang="ar-SA" b="1" dirty="0" smtClean="0"/>
              <a:t>: ( </a:t>
            </a:r>
            <a:r>
              <a:rPr lang="ar-SA" b="1" dirty="0"/>
              <a:t>كل شيء فيه قمار من نرد أو شطرنج أو غيرهما فهو الميسر حتى لعب الصبيان بالجوز والكعاب إلا ما أبيح </a:t>
            </a:r>
            <a:r>
              <a:rPr lang="ar-SA" b="1" dirty="0" smtClean="0"/>
              <a:t>من </a:t>
            </a:r>
            <a:r>
              <a:rPr lang="ar-SA" b="1" dirty="0"/>
              <a:t>الرهان في الخيل والقرعة في إفراز الحقوق </a:t>
            </a:r>
            <a:r>
              <a:rPr lang="ar-SA" b="1" dirty="0" smtClean="0"/>
              <a:t>) . </a:t>
            </a:r>
            <a:endParaRPr lang="ar-SA" dirty="0"/>
          </a:p>
        </p:txBody>
      </p:sp>
    </p:spTree>
    <p:extLst>
      <p:ext uri="{BB962C8B-B14F-4D97-AF65-F5344CB8AC3E}">
        <p14:creationId xmlns="" xmlns:p14="http://schemas.microsoft.com/office/powerpoint/2010/main" val="21973227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1000"/>
            <a:ext cx="9144000" cy="944874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r>
              <a:rPr lang="ar-SA" sz="3200" b="1" dirty="0">
                <a:solidFill>
                  <a:schemeClr val="tx1"/>
                </a:solidFill>
              </a:rPr>
              <a:t>وقال مالك : الميسر ميسران : ميسر اللهو وميسر القمار فمن ميسر اللهو : النرد والشطرنج والملاهي كلها وميسر القمار : ما يتخاطر الناس عليه وكل ما قومر به فهو </a:t>
            </a:r>
            <a:r>
              <a:rPr lang="ar-SA" sz="3200" b="1" dirty="0" smtClean="0">
                <a:solidFill>
                  <a:schemeClr val="tx1"/>
                </a:solidFill>
              </a:rPr>
              <a:t>ميسر .</a:t>
            </a:r>
          </a:p>
          <a:p>
            <a:endParaRPr lang="ar-SA" sz="3200" b="1" dirty="0" smtClean="0">
              <a:solidFill>
                <a:schemeClr val="tx1"/>
              </a:solidFill>
            </a:endParaRPr>
          </a:p>
          <a:p>
            <a:r>
              <a:rPr lang="ar-SA" sz="3200" b="1" dirty="0" smtClean="0">
                <a:solidFill>
                  <a:schemeClr val="tx1"/>
                </a:solidFill>
              </a:rPr>
              <a:t>3- قال بعض الصالحين في الخمر : </a:t>
            </a:r>
            <a:endParaRPr lang="en-US" sz="3200" dirty="0">
              <a:solidFill>
                <a:schemeClr val="tx1"/>
              </a:solidFill>
            </a:endParaRPr>
          </a:p>
          <a:p>
            <a:r>
              <a:rPr lang="ar-SA" sz="3200" b="1" dirty="0">
                <a:solidFill>
                  <a:schemeClr val="tx1"/>
                </a:solidFill>
              </a:rPr>
              <a:t> ( رأيت الخمر صالحة وفيها ... خصال تفسد الرجل </a:t>
            </a:r>
            <a:r>
              <a:rPr lang="ar-SA" sz="3200" b="1" dirty="0" err="1">
                <a:solidFill>
                  <a:schemeClr val="tx1"/>
                </a:solidFill>
              </a:rPr>
              <a:t>الحليما</a:t>
            </a:r>
            <a:r>
              <a:rPr lang="ar-SA" sz="3200" b="1" dirty="0">
                <a:solidFill>
                  <a:schemeClr val="tx1"/>
                </a:solidFill>
              </a:rPr>
              <a:t> ) </a:t>
            </a:r>
            <a:endParaRPr lang="en-US" sz="3200" dirty="0">
              <a:solidFill>
                <a:schemeClr val="tx1"/>
              </a:solidFill>
            </a:endParaRPr>
          </a:p>
          <a:p>
            <a:r>
              <a:rPr lang="ar-SA" sz="3200" b="1" dirty="0">
                <a:solidFill>
                  <a:schemeClr val="tx1"/>
                </a:solidFill>
              </a:rPr>
              <a:t> ( فلا والله </a:t>
            </a:r>
            <a:r>
              <a:rPr lang="ar-SA" sz="3200" b="1" dirty="0" smtClean="0">
                <a:solidFill>
                  <a:schemeClr val="tx1"/>
                </a:solidFill>
              </a:rPr>
              <a:t>أشربـها </a:t>
            </a:r>
            <a:r>
              <a:rPr lang="ar-SA" sz="3200" b="1" dirty="0">
                <a:solidFill>
                  <a:schemeClr val="tx1"/>
                </a:solidFill>
              </a:rPr>
              <a:t>صحيحا </a:t>
            </a:r>
            <a:r>
              <a:rPr lang="ar-SA" sz="3200" b="1" dirty="0" smtClean="0">
                <a:solidFill>
                  <a:schemeClr val="tx1"/>
                </a:solidFill>
              </a:rPr>
              <a:t>  ...  </a:t>
            </a:r>
            <a:r>
              <a:rPr lang="ar-SA" sz="3200" b="1" dirty="0">
                <a:solidFill>
                  <a:schemeClr val="tx1"/>
                </a:solidFill>
              </a:rPr>
              <a:t>ولا أشفي بها أبدا </a:t>
            </a:r>
            <a:r>
              <a:rPr lang="ar-SA" sz="3200" b="1" dirty="0" smtClean="0">
                <a:solidFill>
                  <a:schemeClr val="tx1"/>
                </a:solidFill>
              </a:rPr>
              <a:t>سـقيما </a:t>
            </a:r>
            <a:r>
              <a:rPr lang="ar-SA" sz="3200" b="1" dirty="0">
                <a:solidFill>
                  <a:schemeClr val="tx1"/>
                </a:solidFill>
              </a:rPr>
              <a:t>) </a:t>
            </a:r>
            <a:endParaRPr lang="en-US" sz="3200" dirty="0">
              <a:solidFill>
                <a:schemeClr val="tx1"/>
              </a:solidFill>
            </a:endParaRPr>
          </a:p>
          <a:p>
            <a:r>
              <a:rPr lang="ar-SA" sz="3200" b="1" dirty="0">
                <a:solidFill>
                  <a:schemeClr val="tx1"/>
                </a:solidFill>
              </a:rPr>
              <a:t> ( ولا أعطي بها ثمنا حياتي </a:t>
            </a:r>
            <a:r>
              <a:rPr lang="ar-SA" sz="3200" b="1" dirty="0" smtClean="0">
                <a:solidFill>
                  <a:schemeClr val="tx1"/>
                </a:solidFill>
              </a:rPr>
              <a:t> ...  ولا أدعـو </a:t>
            </a:r>
            <a:r>
              <a:rPr lang="ar-SA" sz="3200" b="1" dirty="0">
                <a:solidFill>
                  <a:schemeClr val="tx1"/>
                </a:solidFill>
              </a:rPr>
              <a:t>لها </a:t>
            </a:r>
            <a:r>
              <a:rPr lang="ar-SA" sz="3200" b="1" dirty="0" smtClean="0">
                <a:solidFill>
                  <a:schemeClr val="tx1"/>
                </a:solidFill>
              </a:rPr>
              <a:t>أبـدا نديما </a:t>
            </a:r>
            <a:r>
              <a:rPr lang="ar-SA" sz="3200" b="1" dirty="0">
                <a:solidFill>
                  <a:schemeClr val="tx1"/>
                </a:solidFill>
              </a:rPr>
              <a:t>) </a:t>
            </a:r>
            <a:endParaRPr lang="ar-SA" sz="3200" b="1" dirty="0" smtClean="0">
              <a:solidFill>
                <a:schemeClr val="tx1"/>
              </a:solidFill>
            </a:endParaRPr>
          </a:p>
          <a:p>
            <a:endParaRPr lang="ar-SA" sz="3200" b="1" dirty="0" smtClean="0">
              <a:solidFill>
                <a:schemeClr val="tx1"/>
              </a:solidFill>
            </a:endParaRPr>
          </a:p>
          <a:p>
            <a:r>
              <a:rPr lang="ar-SA" sz="3200" b="1" dirty="0" smtClean="0">
                <a:solidFill>
                  <a:schemeClr val="tx1"/>
                </a:solidFill>
              </a:rPr>
              <a:t>4- ( ويسألونك ماذا ينفقون قل العفو ) ، قيل </a:t>
            </a:r>
            <a:r>
              <a:rPr lang="ar-SA" sz="3200" b="1" dirty="0">
                <a:solidFill>
                  <a:schemeClr val="tx1"/>
                </a:solidFill>
              </a:rPr>
              <a:t>: إن هذه الآية منسوخة بآية الزكاة المفروضة وقيل : هي محكمة وفي المال حق سوى الزكاة </a:t>
            </a:r>
            <a:endParaRPr lang="en-US" sz="3200" dirty="0">
              <a:solidFill>
                <a:schemeClr val="tx1"/>
              </a:solidFill>
            </a:endParaRPr>
          </a:p>
          <a:p>
            <a:endParaRPr lang="ar-SA" sz="3200" b="1" dirty="0">
              <a:solidFill>
                <a:schemeClr val="tx1"/>
              </a:solidFill>
            </a:endParaRPr>
          </a:p>
          <a:p>
            <a:endParaRPr lang="ar-SA" sz="3200" b="1" dirty="0" smtClean="0">
              <a:solidFill>
                <a:schemeClr val="tx1"/>
              </a:solidFill>
            </a:endParaRPr>
          </a:p>
          <a:p>
            <a:endParaRPr lang="ar-SA" sz="3200" b="1" dirty="0">
              <a:solidFill>
                <a:schemeClr val="tx1"/>
              </a:solidFill>
            </a:endParaRPr>
          </a:p>
          <a:p>
            <a:endParaRPr lang="ar-SA" sz="3200" b="1" dirty="0" smtClean="0">
              <a:solidFill>
                <a:schemeClr val="tx1"/>
              </a:solidFill>
            </a:endParaRPr>
          </a:p>
          <a:p>
            <a:endParaRPr lang="ar-SA" sz="3200" b="1" dirty="0"/>
          </a:p>
          <a:p>
            <a:endParaRPr lang="ar-SA" sz="3200" b="1" dirty="0" smtClean="0"/>
          </a:p>
          <a:p>
            <a:endParaRPr lang="ar-SA" sz="3200" b="1" dirty="0"/>
          </a:p>
          <a:p>
            <a:r>
              <a:rPr lang="ar-SA" sz="3200" b="1" dirty="0" smtClean="0"/>
              <a:t> </a:t>
            </a:r>
            <a:endParaRPr lang="ar-SA" sz="3200" dirty="0"/>
          </a:p>
        </p:txBody>
      </p:sp>
    </p:spTree>
    <p:extLst>
      <p:ext uri="{BB962C8B-B14F-4D97-AF65-F5344CB8AC3E}">
        <p14:creationId xmlns="" xmlns:p14="http://schemas.microsoft.com/office/powerpoint/2010/main" val="9430373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7030A0"/>
                </a:solidFill>
              </a:rPr>
              <a:t>القراءات في الآيتين :</a:t>
            </a:r>
            <a:endParaRPr lang="ar-SA" dirty="0">
              <a:solidFill>
                <a:srgbClr val="7030A0"/>
              </a:solidFill>
            </a:endParaRPr>
          </a:p>
        </p:txBody>
      </p:sp>
      <p:sp>
        <p:nvSpPr>
          <p:cNvPr id="3" name="عنصر نائب للمحتوى 2"/>
          <p:cNvSpPr>
            <a:spLocks noGrp="1"/>
          </p:cNvSpPr>
          <p:nvPr>
            <p:ph idx="1"/>
          </p:nvPr>
        </p:nvSpPr>
        <p:spPr>
          <a:ln/>
        </p:spPr>
        <p:style>
          <a:lnRef idx="1">
            <a:schemeClr val="dk1"/>
          </a:lnRef>
          <a:fillRef idx="2">
            <a:schemeClr val="dk1"/>
          </a:fillRef>
          <a:effectRef idx="1">
            <a:schemeClr val="dk1"/>
          </a:effectRef>
          <a:fontRef idx="minor">
            <a:schemeClr val="dk1"/>
          </a:fontRef>
        </p:style>
        <p:txBody>
          <a:bodyPr/>
          <a:lstStyle/>
          <a:p>
            <a:r>
              <a:rPr lang="ar-SA" dirty="0" smtClean="0"/>
              <a:t>1- </a:t>
            </a:r>
            <a:r>
              <a:rPr lang="ar-SA" b="1" dirty="0"/>
              <a:t>في قوله : </a:t>
            </a:r>
            <a:r>
              <a:rPr lang="ar-SA" b="1" dirty="0" smtClean="0">
                <a:solidFill>
                  <a:srgbClr val="FF0000"/>
                </a:solidFill>
              </a:rPr>
              <a:t>( وَإِثْمُهُمَا </a:t>
            </a:r>
            <a:r>
              <a:rPr lang="ar-SA" b="1" dirty="0">
                <a:solidFill>
                  <a:srgbClr val="FF0000"/>
                </a:solidFill>
              </a:rPr>
              <a:t>أَكْبَرُ مِنْ </a:t>
            </a:r>
            <a:r>
              <a:rPr lang="ar-SA" b="1" dirty="0" smtClean="0">
                <a:solidFill>
                  <a:srgbClr val="FF0000"/>
                </a:solidFill>
              </a:rPr>
              <a:t>نَفْعِهِمَا ) </a:t>
            </a:r>
            <a:r>
              <a:rPr lang="ar-SA" b="1" dirty="0" smtClean="0"/>
              <a:t>قرأ </a:t>
            </a:r>
            <a:r>
              <a:rPr lang="ar-SA" b="1" dirty="0"/>
              <a:t>حمزة </a:t>
            </a:r>
            <a:r>
              <a:rPr lang="ar-SA" b="1" dirty="0" smtClean="0"/>
              <a:t>والكسائي :  </a:t>
            </a:r>
            <a:r>
              <a:rPr lang="ar-SA" b="1" dirty="0" smtClean="0">
                <a:solidFill>
                  <a:schemeClr val="accent1">
                    <a:lumMod val="75000"/>
                  </a:schemeClr>
                </a:solidFill>
              </a:rPr>
              <a:t>(كثير)</a:t>
            </a:r>
            <a:r>
              <a:rPr lang="ar-SA" b="1" dirty="0" smtClean="0">
                <a:solidFill>
                  <a:schemeClr val="accent6">
                    <a:lumMod val="50000"/>
                  </a:schemeClr>
                </a:solidFill>
              </a:rPr>
              <a:t> </a:t>
            </a:r>
            <a:r>
              <a:rPr lang="ar-SA" b="1" dirty="0"/>
              <a:t>بالمثلثة </a:t>
            </a:r>
            <a:r>
              <a:rPr lang="ar-SA" b="1" dirty="0" smtClean="0"/>
              <a:t>، وقرأ </a:t>
            </a:r>
            <a:r>
              <a:rPr lang="ar-SA" b="1" dirty="0"/>
              <a:t>الباقون بالباء </a:t>
            </a:r>
            <a:r>
              <a:rPr lang="ar-SA" b="1" dirty="0" smtClean="0"/>
              <a:t>الموحدة ( كبير ) .</a:t>
            </a:r>
          </a:p>
          <a:p>
            <a:r>
              <a:rPr lang="ar-SA" b="1" dirty="0" smtClean="0"/>
              <a:t>2- في قوله : </a:t>
            </a:r>
            <a:r>
              <a:rPr lang="ar-SA" b="1" dirty="0" smtClean="0">
                <a:solidFill>
                  <a:srgbClr val="FF0000"/>
                </a:solidFill>
              </a:rPr>
              <a:t>( وَإِثْمُهُمَا أَكْبَرُ مِنْ نَفْعِهِمَا  ) </a:t>
            </a:r>
            <a:r>
              <a:rPr lang="ar-SA" b="1" dirty="0" smtClean="0"/>
              <a:t>،</a:t>
            </a:r>
            <a:r>
              <a:rPr lang="ar-SA" b="1" dirty="0" smtClean="0">
                <a:solidFill>
                  <a:srgbClr val="FF0000"/>
                </a:solidFill>
              </a:rPr>
              <a:t> </a:t>
            </a:r>
            <a:r>
              <a:rPr lang="ar-SA" b="1" dirty="0" smtClean="0"/>
              <a:t>قرأ أُبي : </a:t>
            </a:r>
            <a:r>
              <a:rPr lang="ar-SA" b="1" dirty="0" smtClean="0">
                <a:solidFill>
                  <a:schemeClr val="accent2">
                    <a:lumMod val="50000"/>
                  </a:schemeClr>
                </a:solidFill>
              </a:rPr>
              <a:t>( وإثمهما أقرب من نفعهما )</a:t>
            </a:r>
            <a:r>
              <a:rPr lang="ar-SA" b="1" dirty="0" smtClean="0"/>
              <a:t> . </a:t>
            </a:r>
          </a:p>
          <a:p>
            <a:r>
              <a:rPr lang="ar-SA" b="1" dirty="0" smtClean="0"/>
              <a:t>3- قوله : </a:t>
            </a:r>
            <a:r>
              <a:rPr lang="ar-SA" b="1" dirty="0" smtClean="0">
                <a:solidFill>
                  <a:srgbClr val="FF0000"/>
                </a:solidFill>
              </a:rPr>
              <a:t>( قُلِ الْعَفْوَ )  </a:t>
            </a:r>
            <a:r>
              <a:rPr lang="ar-SA" b="1" dirty="0" smtClean="0"/>
              <a:t>قرأه الجمهور بالنصب ، وقرأ أبو عمرو وحده </a:t>
            </a:r>
            <a:r>
              <a:rPr lang="ar-SA" b="1" dirty="0" smtClean="0">
                <a:solidFill>
                  <a:schemeClr val="accent2">
                    <a:lumMod val="50000"/>
                  </a:schemeClr>
                </a:solidFill>
              </a:rPr>
              <a:t>بالرفع</a:t>
            </a:r>
            <a:r>
              <a:rPr lang="ar-SA" b="1" dirty="0" smtClean="0"/>
              <a:t> واختلف فيه عن ابن كثير وبالرفع قرأه الحسن وقتادة .  </a:t>
            </a:r>
            <a:endParaRPr lang="ar-SA" dirty="0"/>
          </a:p>
        </p:txBody>
      </p:sp>
    </p:spTree>
    <p:extLst>
      <p:ext uri="{BB962C8B-B14F-4D97-AF65-F5344CB8AC3E}">
        <p14:creationId xmlns="" xmlns:p14="http://schemas.microsoft.com/office/powerpoint/2010/main" val="30209640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1766</TotalTime>
  <Words>1262</Words>
  <Application>Microsoft Office PowerPoint</Application>
  <PresentationFormat>A4 Paper (210x297 mm)</PresentationFormat>
  <Paragraphs>72</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المحاضرة الأولى</vt:lpstr>
      <vt:lpstr>محتوى المحاضرة</vt:lpstr>
      <vt:lpstr> معانى الكلمات :   الخمر : مأخوذة من خمر إذا ستر ومنه خمار المرأة وكل شيء غطى شيئا فقد خمره ، ومنه خمروا آنيتكم ، وسمي خمر لأنه يخمر العقل : أي يغطيه ويستره ومن ذلك الشجر الملتف يقال له : الخمر بفتح الميم لأنه يغطي ما تحته ويستره .   وقيل : إنما سميت الخمر خمرا لأنها تركت حتى أدركت كما يقال قد اختمر العجين : أي بلغ إدراكه وخمر الرأي : أي ترك حتى تبين فيه الوجه وقيل : إنما سميت الخمر خمرا</vt:lpstr>
      <vt:lpstr>Slide 5</vt:lpstr>
      <vt:lpstr>Slide 6</vt:lpstr>
      <vt:lpstr>المعنى الإجمالى :</vt:lpstr>
      <vt:lpstr>Slide 8</vt:lpstr>
      <vt:lpstr>Slide 9</vt:lpstr>
      <vt:lpstr>Slide 10</vt:lpstr>
      <vt:lpstr>Slide 11</vt:lpstr>
      <vt:lpstr>الأحكام الشرعية في الآية :</vt:lpstr>
      <vt:lpstr>أسباب النزول :</vt:lpstr>
      <vt:lpstr>Slide 14</vt:lpstr>
      <vt:lpstr> متعلقات الآيـــة :</vt:lpstr>
      <vt:lpstr>Slide 16</vt:lpstr>
      <vt:lpstr>القراءات في الآيتين :</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134</cp:revision>
  <dcterms:created xsi:type="dcterms:W3CDTF">2009-10-14T19:14:34Z</dcterms:created>
  <dcterms:modified xsi:type="dcterms:W3CDTF">2012-02-08T14:02:44Z</dcterms:modified>
</cp:coreProperties>
</file>